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lvl1pPr>
    <a:lvl2pPr marL="0" marR="0" indent="45720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lvl2pPr>
    <a:lvl3pPr marL="0" marR="0" indent="91440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lvl3pPr>
    <a:lvl4pPr marL="0" marR="0" indent="137160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lvl4pPr>
    <a:lvl5pPr marL="0" marR="0" indent="182880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lvl5pPr>
    <a:lvl6pPr marL="0" marR="0" indent="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lvl6pPr>
    <a:lvl7pPr marL="0" marR="0" indent="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lvl7pPr>
    <a:lvl8pPr marL="0" marR="0" indent="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lvl8pPr>
    <a:lvl9pPr marL="0" marR="0" indent="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ECDD"/>
          </a:solidFill>
        </a:fill>
      </a:tcStyle>
    </a:wholeTbl>
    <a:band2H>
      <a:tcTxStyle b="def" i="def"/>
      <a:tcStyle>
        <a:tcBdr/>
        <a:fill>
          <a:solidFill>
            <a:srgbClr val="E6F6EF"/>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889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889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889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889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889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889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25400" cap="flat">
              <a:noFill/>
              <a:miter lim="400000"/>
            </a:ln>
          </a:left>
          <a:right>
            <a:ln w="25400" cap="flat">
              <a:noFill/>
              <a:miter lim="400000"/>
            </a:ln>
          </a:right>
          <a:top>
            <a:ln w="1143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889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889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rial"/>
          <a:ea typeface="Arial"/>
          <a:cs typeface="Arial"/>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25400" cap="flat">
              <a:solidFill>
                <a:srgbClr val="000000"/>
              </a:solidFill>
              <a:prstDash val="solid"/>
              <a:round/>
            </a:ln>
          </a:left>
          <a:right>
            <a:ln w="25400" cap="flat">
              <a:solidFill>
                <a:srgbClr val="000000"/>
              </a:solidFill>
              <a:prstDash val="solid"/>
              <a:round/>
            </a:ln>
          </a:right>
          <a:top>
            <a:ln w="1143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 name="Shape 17"/>
          <p:cNvSpPr/>
          <p:nvPr>
            <p:ph type="sldImg"/>
          </p:nvPr>
        </p:nvSpPr>
        <p:spPr>
          <a:xfrm>
            <a:off x="1143000" y="685800"/>
            <a:ext cx="4572000" cy="3429000"/>
          </a:xfrm>
          <a:prstGeom prst="rect">
            <a:avLst/>
          </a:prstGeom>
        </p:spPr>
        <p:txBody>
          <a:bodyPr/>
          <a:lstStyle/>
          <a:p>
            <a:pPr/>
          </a:p>
        </p:txBody>
      </p:sp>
      <p:sp>
        <p:nvSpPr>
          <p:cNvPr id="18" name="Shape 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087900" latinLnBrk="0">
      <a:spcBef>
        <a:spcPts val="1000"/>
      </a:spcBef>
      <a:defRPr sz="2800">
        <a:latin typeface="+mj-lt"/>
        <a:ea typeface="+mj-ea"/>
        <a:cs typeface="+mj-cs"/>
        <a:sym typeface="Times New Roman"/>
      </a:defRPr>
    </a:lvl1pPr>
    <a:lvl2pPr indent="228600" defTabSz="1087900" latinLnBrk="0">
      <a:spcBef>
        <a:spcPts val="1000"/>
      </a:spcBef>
      <a:defRPr sz="2800">
        <a:latin typeface="+mj-lt"/>
        <a:ea typeface="+mj-ea"/>
        <a:cs typeface="+mj-cs"/>
        <a:sym typeface="Times New Roman"/>
      </a:defRPr>
    </a:lvl2pPr>
    <a:lvl3pPr indent="457200" defTabSz="1087900" latinLnBrk="0">
      <a:spcBef>
        <a:spcPts val="1000"/>
      </a:spcBef>
      <a:defRPr sz="2800">
        <a:latin typeface="+mj-lt"/>
        <a:ea typeface="+mj-ea"/>
        <a:cs typeface="+mj-cs"/>
        <a:sym typeface="Times New Roman"/>
      </a:defRPr>
    </a:lvl3pPr>
    <a:lvl4pPr indent="685800" defTabSz="1087900" latinLnBrk="0">
      <a:spcBef>
        <a:spcPts val="1000"/>
      </a:spcBef>
      <a:defRPr sz="2800">
        <a:latin typeface="+mj-lt"/>
        <a:ea typeface="+mj-ea"/>
        <a:cs typeface="+mj-cs"/>
        <a:sym typeface="Times New Roman"/>
      </a:defRPr>
    </a:lvl4pPr>
    <a:lvl5pPr indent="914400" defTabSz="1087900" latinLnBrk="0">
      <a:spcBef>
        <a:spcPts val="1000"/>
      </a:spcBef>
      <a:defRPr sz="2800">
        <a:latin typeface="+mj-lt"/>
        <a:ea typeface="+mj-ea"/>
        <a:cs typeface="+mj-cs"/>
        <a:sym typeface="Times New Roman"/>
      </a:defRPr>
    </a:lvl5pPr>
    <a:lvl6pPr indent="1143000" defTabSz="1087900" latinLnBrk="0">
      <a:spcBef>
        <a:spcPts val="1000"/>
      </a:spcBef>
      <a:defRPr sz="2800">
        <a:latin typeface="+mj-lt"/>
        <a:ea typeface="+mj-ea"/>
        <a:cs typeface="+mj-cs"/>
        <a:sym typeface="Times New Roman"/>
      </a:defRPr>
    </a:lvl6pPr>
    <a:lvl7pPr indent="1371600" defTabSz="1087900" latinLnBrk="0">
      <a:spcBef>
        <a:spcPts val="1000"/>
      </a:spcBef>
      <a:defRPr sz="2800">
        <a:latin typeface="+mj-lt"/>
        <a:ea typeface="+mj-ea"/>
        <a:cs typeface="+mj-cs"/>
        <a:sym typeface="Times New Roman"/>
      </a:defRPr>
    </a:lvl7pPr>
    <a:lvl8pPr indent="1600200" defTabSz="1087900" latinLnBrk="0">
      <a:spcBef>
        <a:spcPts val="1000"/>
      </a:spcBef>
      <a:defRPr sz="2800">
        <a:latin typeface="+mj-lt"/>
        <a:ea typeface="+mj-ea"/>
        <a:cs typeface="+mj-cs"/>
        <a:sym typeface="Times New Roman"/>
      </a:defRPr>
    </a:lvl8pPr>
    <a:lvl9pPr indent="1828800" defTabSz="1087900" latinLnBrk="0">
      <a:spcBef>
        <a:spcPts val="1000"/>
      </a:spcBef>
      <a:defRPr sz="2800">
        <a:latin typeface="+mj-lt"/>
        <a:ea typeface="+mj-ea"/>
        <a:cs typeface="+mj-cs"/>
        <a:sym typeface="Times New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p:spTree>
      <p:nvGrpSpPr>
        <p:cNvPr id="1" name=""/>
        <p:cNvGrpSpPr/>
        <p:nvPr/>
      </p:nvGrpSpPr>
      <p:grpSpPr>
        <a:xfrm>
          <a:off x="0" y="0"/>
          <a:ext cx="0" cy="0"/>
          <a:chOff x="0" y="0"/>
          <a:chExt cx="0" cy="0"/>
        </a:xfrm>
      </p:grpSpPr>
      <p:sp>
        <p:nvSpPr>
          <p:cNvPr id="1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e du titre"/>
          <p:cNvSpPr txBox="1"/>
          <p:nvPr>
            <p:ph type="title"/>
          </p:nvPr>
        </p:nvSpPr>
        <p:spPr>
          <a:xfrm>
            <a:off x="1219200" y="185085"/>
            <a:ext cx="21945599" cy="301582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Texte du titre</a:t>
            </a:r>
          </a:p>
        </p:txBody>
      </p:sp>
      <p:sp>
        <p:nvSpPr>
          <p:cNvPr id="3" name="Texte niveau 1…"/>
          <p:cNvSpPr txBox="1"/>
          <p:nvPr>
            <p:ph type="body" idx="1"/>
          </p:nvPr>
        </p:nvSpPr>
        <p:spPr>
          <a:xfrm>
            <a:off x="1219200" y="3200912"/>
            <a:ext cx="21945599" cy="1051412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Texte niveau 1</a:t>
            </a:r>
          </a:p>
          <a:p>
            <a:pPr lvl="1"/>
            <a:r>
              <a:t>Texte niveau 2</a:t>
            </a:r>
          </a:p>
          <a:p>
            <a:pPr lvl="2"/>
            <a:r>
              <a:t>Texte niveau 3</a:t>
            </a:r>
          </a:p>
          <a:p>
            <a:pPr lvl="3"/>
            <a:r>
              <a:t>Texte niveau 4</a:t>
            </a:r>
          </a:p>
          <a:p>
            <a:pPr lvl="4"/>
            <a:r>
              <a:t>Texte niveau 5</a:t>
            </a:r>
          </a:p>
        </p:txBody>
      </p:sp>
      <p:sp>
        <p:nvSpPr>
          <p:cNvPr id="4" name="Numéro de diapositive"/>
          <p:cNvSpPr txBox="1"/>
          <p:nvPr>
            <p:ph type="sldNum" sz="quarter" idx="2"/>
          </p:nvPr>
        </p:nvSpPr>
        <p:spPr>
          <a:xfrm>
            <a:off x="22761843" y="12508138"/>
            <a:ext cx="419101" cy="452637"/>
          </a:xfrm>
          <a:prstGeom prst="rect">
            <a:avLst/>
          </a:prstGeom>
          <a:ln w="12700">
            <a:miter lim="400000"/>
          </a:ln>
        </p:spPr>
        <p:txBody>
          <a:bodyPr wrap="none" lIns="0" tIns="0" rIns="0" bIns="0">
            <a:spAutoFit/>
          </a:bodyPr>
          <a:lstStyle>
            <a:lvl1pPr algn="r" defTabSz="1107121">
              <a:tabLst>
                <a:tab pos="1752600" algn="l"/>
                <a:tab pos="3505200" algn="l"/>
                <a:tab pos="5257800" algn="l"/>
              </a:tabLst>
              <a:defRPr sz="3200">
                <a:latin typeface="+mj-lt"/>
                <a:ea typeface="+mj-ea"/>
                <a:cs typeface="+mj-cs"/>
                <a:sym typeface="Times New Roma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Lst>
  <p:transition xmlns:p14="http://schemas.microsoft.com/office/powerpoint/2010/main" spd="med" advClick="1"/>
  <p:txStyles>
    <p:titleStyle>
      <a:lvl1pPr marL="0" marR="0" indent="0" algn="ctr" defTabSz="1087900" rtl="0" latinLnBrk="0">
        <a:lnSpc>
          <a:spcPct val="93000"/>
        </a:lnSpc>
        <a:spcBef>
          <a:spcPts val="0"/>
        </a:spcBef>
        <a:spcAft>
          <a:spcPts val="0"/>
        </a:spcAft>
        <a:buClrTx/>
        <a:buSzTx/>
        <a:buFontTx/>
        <a:buNone/>
        <a:tabLst/>
        <a:defRPr b="0" baseline="0" cap="none" i="0" spc="0" strike="noStrike" sz="10600" u="none">
          <a:solidFill>
            <a:srgbClr val="000000"/>
          </a:solidFill>
          <a:uFillTx/>
          <a:latin typeface="Arial"/>
          <a:ea typeface="Arial"/>
          <a:cs typeface="Arial"/>
          <a:sym typeface="Arial"/>
        </a:defRPr>
      </a:lvl1pPr>
      <a:lvl2pPr marL="0" marR="0" indent="0" algn="ctr" defTabSz="1087900" rtl="0" latinLnBrk="0">
        <a:lnSpc>
          <a:spcPct val="93000"/>
        </a:lnSpc>
        <a:spcBef>
          <a:spcPts val="0"/>
        </a:spcBef>
        <a:spcAft>
          <a:spcPts val="0"/>
        </a:spcAft>
        <a:buClrTx/>
        <a:buSzTx/>
        <a:buFontTx/>
        <a:buNone/>
        <a:tabLst/>
        <a:defRPr b="0" baseline="0" cap="none" i="0" spc="0" strike="noStrike" sz="10600" u="none">
          <a:solidFill>
            <a:srgbClr val="000000"/>
          </a:solidFill>
          <a:uFillTx/>
          <a:latin typeface="Arial"/>
          <a:ea typeface="Arial"/>
          <a:cs typeface="Arial"/>
          <a:sym typeface="Arial"/>
        </a:defRPr>
      </a:lvl2pPr>
      <a:lvl3pPr marL="0" marR="0" indent="0" algn="ctr" defTabSz="1087900" rtl="0" latinLnBrk="0">
        <a:lnSpc>
          <a:spcPct val="93000"/>
        </a:lnSpc>
        <a:spcBef>
          <a:spcPts val="0"/>
        </a:spcBef>
        <a:spcAft>
          <a:spcPts val="0"/>
        </a:spcAft>
        <a:buClrTx/>
        <a:buSzTx/>
        <a:buFontTx/>
        <a:buNone/>
        <a:tabLst/>
        <a:defRPr b="0" baseline="0" cap="none" i="0" spc="0" strike="noStrike" sz="10600" u="none">
          <a:solidFill>
            <a:srgbClr val="000000"/>
          </a:solidFill>
          <a:uFillTx/>
          <a:latin typeface="Arial"/>
          <a:ea typeface="Arial"/>
          <a:cs typeface="Arial"/>
          <a:sym typeface="Arial"/>
        </a:defRPr>
      </a:lvl3pPr>
      <a:lvl4pPr marL="0" marR="0" indent="0" algn="ctr" defTabSz="1087900" rtl="0" latinLnBrk="0">
        <a:lnSpc>
          <a:spcPct val="93000"/>
        </a:lnSpc>
        <a:spcBef>
          <a:spcPts val="0"/>
        </a:spcBef>
        <a:spcAft>
          <a:spcPts val="0"/>
        </a:spcAft>
        <a:buClrTx/>
        <a:buSzTx/>
        <a:buFontTx/>
        <a:buNone/>
        <a:tabLst/>
        <a:defRPr b="0" baseline="0" cap="none" i="0" spc="0" strike="noStrike" sz="10600" u="none">
          <a:solidFill>
            <a:srgbClr val="000000"/>
          </a:solidFill>
          <a:uFillTx/>
          <a:latin typeface="Arial"/>
          <a:ea typeface="Arial"/>
          <a:cs typeface="Arial"/>
          <a:sym typeface="Arial"/>
        </a:defRPr>
      </a:lvl4pPr>
      <a:lvl5pPr marL="0" marR="0" indent="0" algn="ctr" defTabSz="1087900" rtl="0" latinLnBrk="0">
        <a:lnSpc>
          <a:spcPct val="93000"/>
        </a:lnSpc>
        <a:spcBef>
          <a:spcPts val="0"/>
        </a:spcBef>
        <a:spcAft>
          <a:spcPts val="0"/>
        </a:spcAft>
        <a:buClrTx/>
        <a:buSzTx/>
        <a:buFontTx/>
        <a:buNone/>
        <a:tabLst/>
        <a:defRPr b="0" baseline="0" cap="none" i="0" spc="0" strike="noStrike" sz="10600" u="none">
          <a:solidFill>
            <a:srgbClr val="000000"/>
          </a:solidFill>
          <a:uFillTx/>
          <a:latin typeface="Arial"/>
          <a:ea typeface="Arial"/>
          <a:cs typeface="Arial"/>
          <a:sym typeface="Arial"/>
        </a:defRPr>
      </a:lvl5pPr>
      <a:lvl6pPr marL="0" marR="0" indent="457200" algn="ctr" defTabSz="1087900" rtl="0" latinLnBrk="0">
        <a:lnSpc>
          <a:spcPct val="93000"/>
        </a:lnSpc>
        <a:spcBef>
          <a:spcPts val="0"/>
        </a:spcBef>
        <a:spcAft>
          <a:spcPts val="0"/>
        </a:spcAft>
        <a:buClrTx/>
        <a:buSzTx/>
        <a:buFontTx/>
        <a:buNone/>
        <a:tabLst/>
        <a:defRPr b="0" baseline="0" cap="none" i="0" spc="0" strike="noStrike" sz="10600" u="none">
          <a:solidFill>
            <a:srgbClr val="000000"/>
          </a:solidFill>
          <a:uFillTx/>
          <a:latin typeface="Arial"/>
          <a:ea typeface="Arial"/>
          <a:cs typeface="Arial"/>
          <a:sym typeface="Arial"/>
        </a:defRPr>
      </a:lvl6pPr>
      <a:lvl7pPr marL="0" marR="0" indent="914400" algn="ctr" defTabSz="1087900" rtl="0" latinLnBrk="0">
        <a:lnSpc>
          <a:spcPct val="93000"/>
        </a:lnSpc>
        <a:spcBef>
          <a:spcPts val="0"/>
        </a:spcBef>
        <a:spcAft>
          <a:spcPts val="0"/>
        </a:spcAft>
        <a:buClrTx/>
        <a:buSzTx/>
        <a:buFontTx/>
        <a:buNone/>
        <a:tabLst/>
        <a:defRPr b="0" baseline="0" cap="none" i="0" spc="0" strike="noStrike" sz="10600" u="none">
          <a:solidFill>
            <a:srgbClr val="000000"/>
          </a:solidFill>
          <a:uFillTx/>
          <a:latin typeface="Arial"/>
          <a:ea typeface="Arial"/>
          <a:cs typeface="Arial"/>
          <a:sym typeface="Arial"/>
        </a:defRPr>
      </a:lvl7pPr>
      <a:lvl8pPr marL="0" marR="0" indent="1371600" algn="ctr" defTabSz="1087900" rtl="0" latinLnBrk="0">
        <a:lnSpc>
          <a:spcPct val="93000"/>
        </a:lnSpc>
        <a:spcBef>
          <a:spcPts val="0"/>
        </a:spcBef>
        <a:spcAft>
          <a:spcPts val="0"/>
        </a:spcAft>
        <a:buClrTx/>
        <a:buSzTx/>
        <a:buFontTx/>
        <a:buNone/>
        <a:tabLst/>
        <a:defRPr b="0" baseline="0" cap="none" i="0" spc="0" strike="noStrike" sz="10600" u="none">
          <a:solidFill>
            <a:srgbClr val="000000"/>
          </a:solidFill>
          <a:uFillTx/>
          <a:latin typeface="Arial"/>
          <a:ea typeface="Arial"/>
          <a:cs typeface="Arial"/>
          <a:sym typeface="Arial"/>
        </a:defRPr>
      </a:lvl8pPr>
      <a:lvl9pPr marL="0" marR="0" indent="1828800" algn="ctr" defTabSz="1087900" rtl="0" latinLnBrk="0">
        <a:lnSpc>
          <a:spcPct val="93000"/>
        </a:lnSpc>
        <a:spcBef>
          <a:spcPts val="0"/>
        </a:spcBef>
        <a:spcAft>
          <a:spcPts val="0"/>
        </a:spcAft>
        <a:buClrTx/>
        <a:buSzTx/>
        <a:buFontTx/>
        <a:buNone/>
        <a:tabLst/>
        <a:defRPr b="0" baseline="0" cap="none" i="0" spc="0" strike="noStrike" sz="10600" u="none">
          <a:solidFill>
            <a:srgbClr val="000000"/>
          </a:solidFill>
          <a:uFillTx/>
          <a:latin typeface="Arial"/>
          <a:ea typeface="Arial"/>
          <a:cs typeface="Arial"/>
          <a:sym typeface="Arial"/>
        </a:defRPr>
      </a:lvl9pPr>
    </p:titleStyle>
    <p:bodyStyle>
      <a:lvl1pPr marL="830340" marR="0" indent="-830340" algn="l" defTabSz="1087900" rtl="0" latinLnBrk="0">
        <a:lnSpc>
          <a:spcPct val="93000"/>
        </a:lnSpc>
        <a:spcBef>
          <a:spcPts val="3300"/>
        </a:spcBef>
        <a:spcAft>
          <a:spcPts val="0"/>
        </a:spcAft>
        <a:buClrTx/>
        <a:buSzTx/>
        <a:buFontTx/>
        <a:buNone/>
        <a:tabLst/>
        <a:defRPr b="0" baseline="0" cap="none" i="0" spc="0" strike="noStrike" sz="7600" u="none">
          <a:solidFill>
            <a:srgbClr val="000000"/>
          </a:solidFill>
          <a:uFillTx/>
          <a:latin typeface="Arial"/>
          <a:ea typeface="Arial"/>
          <a:cs typeface="Arial"/>
          <a:sym typeface="Arial"/>
        </a:defRPr>
      </a:lvl1pPr>
      <a:lvl2pPr marL="830340" marR="0" indent="-373140" algn="l" defTabSz="1087900" rtl="0" latinLnBrk="0">
        <a:lnSpc>
          <a:spcPct val="93000"/>
        </a:lnSpc>
        <a:spcBef>
          <a:spcPts val="3300"/>
        </a:spcBef>
        <a:spcAft>
          <a:spcPts val="0"/>
        </a:spcAft>
        <a:buClrTx/>
        <a:buSzTx/>
        <a:buFontTx/>
        <a:buNone/>
        <a:tabLst/>
        <a:defRPr b="0" baseline="0" cap="none" i="0" spc="0" strike="noStrike" sz="7600" u="none">
          <a:solidFill>
            <a:srgbClr val="000000"/>
          </a:solidFill>
          <a:uFillTx/>
          <a:latin typeface="Arial"/>
          <a:ea typeface="Arial"/>
          <a:cs typeface="Arial"/>
          <a:sym typeface="Arial"/>
        </a:defRPr>
      </a:lvl2pPr>
      <a:lvl3pPr marL="830340" marR="0" indent="84059" algn="l" defTabSz="1087900" rtl="0" latinLnBrk="0">
        <a:lnSpc>
          <a:spcPct val="93000"/>
        </a:lnSpc>
        <a:spcBef>
          <a:spcPts val="3300"/>
        </a:spcBef>
        <a:spcAft>
          <a:spcPts val="0"/>
        </a:spcAft>
        <a:buClrTx/>
        <a:buSzTx/>
        <a:buFontTx/>
        <a:buNone/>
        <a:tabLst/>
        <a:defRPr b="0" baseline="0" cap="none" i="0" spc="0" strike="noStrike" sz="7600" u="none">
          <a:solidFill>
            <a:srgbClr val="000000"/>
          </a:solidFill>
          <a:uFillTx/>
          <a:latin typeface="Arial"/>
          <a:ea typeface="Arial"/>
          <a:cs typeface="Arial"/>
          <a:sym typeface="Arial"/>
        </a:defRPr>
      </a:lvl3pPr>
      <a:lvl4pPr marL="830340" marR="0" indent="541259" algn="l" defTabSz="1087900" rtl="0" latinLnBrk="0">
        <a:lnSpc>
          <a:spcPct val="93000"/>
        </a:lnSpc>
        <a:spcBef>
          <a:spcPts val="3300"/>
        </a:spcBef>
        <a:spcAft>
          <a:spcPts val="0"/>
        </a:spcAft>
        <a:buClrTx/>
        <a:buSzTx/>
        <a:buFontTx/>
        <a:buNone/>
        <a:tabLst/>
        <a:defRPr b="0" baseline="0" cap="none" i="0" spc="0" strike="noStrike" sz="7600" u="none">
          <a:solidFill>
            <a:srgbClr val="000000"/>
          </a:solidFill>
          <a:uFillTx/>
          <a:latin typeface="Arial"/>
          <a:ea typeface="Arial"/>
          <a:cs typeface="Arial"/>
          <a:sym typeface="Arial"/>
        </a:defRPr>
      </a:lvl4pPr>
      <a:lvl5pPr marL="830340" marR="0" indent="998459" algn="l" defTabSz="1087900" rtl="0" latinLnBrk="0">
        <a:lnSpc>
          <a:spcPct val="93000"/>
        </a:lnSpc>
        <a:spcBef>
          <a:spcPts val="3300"/>
        </a:spcBef>
        <a:spcAft>
          <a:spcPts val="0"/>
        </a:spcAft>
        <a:buClrTx/>
        <a:buSzTx/>
        <a:buFontTx/>
        <a:buNone/>
        <a:tabLst/>
        <a:defRPr b="0" baseline="0" cap="none" i="0" spc="0" strike="noStrike" sz="7600" u="none">
          <a:solidFill>
            <a:srgbClr val="000000"/>
          </a:solidFill>
          <a:uFillTx/>
          <a:latin typeface="Arial"/>
          <a:ea typeface="Arial"/>
          <a:cs typeface="Arial"/>
          <a:sym typeface="Arial"/>
        </a:defRPr>
      </a:lvl5pPr>
      <a:lvl6pPr marL="830340" marR="0" indent="1455659" algn="l" defTabSz="1087900" rtl="0" latinLnBrk="0">
        <a:lnSpc>
          <a:spcPct val="93000"/>
        </a:lnSpc>
        <a:spcBef>
          <a:spcPts val="3300"/>
        </a:spcBef>
        <a:spcAft>
          <a:spcPts val="0"/>
        </a:spcAft>
        <a:buClrTx/>
        <a:buSzTx/>
        <a:buFontTx/>
        <a:buNone/>
        <a:tabLst/>
        <a:defRPr b="0" baseline="0" cap="none" i="0" spc="0" strike="noStrike" sz="7600" u="none">
          <a:solidFill>
            <a:srgbClr val="000000"/>
          </a:solidFill>
          <a:uFillTx/>
          <a:latin typeface="Arial"/>
          <a:ea typeface="Arial"/>
          <a:cs typeface="Arial"/>
          <a:sym typeface="Arial"/>
        </a:defRPr>
      </a:lvl6pPr>
      <a:lvl7pPr marL="830340" marR="0" indent="1912859" algn="l" defTabSz="1087900" rtl="0" latinLnBrk="0">
        <a:lnSpc>
          <a:spcPct val="93000"/>
        </a:lnSpc>
        <a:spcBef>
          <a:spcPts val="3300"/>
        </a:spcBef>
        <a:spcAft>
          <a:spcPts val="0"/>
        </a:spcAft>
        <a:buClrTx/>
        <a:buSzTx/>
        <a:buFontTx/>
        <a:buNone/>
        <a:tabLst/>
        <a:defRPr b="0" baseline="0" cap="none" i="0" spc="0" strike="noStrike" sz="7600" u="none">
          <a:solidFill>
            <a:srgbClr val="000000"/>
          </a:solidFill>
          <a:uFillTx/>
          <a:latin typeface="Arial"/>
          <a:ea typeface="Arial"/>
          <a:cs typeface="Arial"/>
          <a:sym typeface="Arial"/>
        </a:defRPr>
      </a:lvl7pPr>
      <a:lvl8pPr marL="830340" marR="0" indent="2370059" algn="l" defTabSz="1087900" rtl="0" latinLnBrk="0">
        <a:lnSpc>
          <a:spcPct val="93000"/>
        </a:lnSpc>
        <a:spcBef>
          <a:spcPts val="3300"/>
        </a:spcBef>
        <a:spcAft>
          <a:spcPts val="0"/>
        </a:spcAft>
        <a:buClrTx/>
        <a:buSzTx/>
        <a:buFontTx/>
        <a:buNone/>
        <a:tabLst/>
        <a:defRPr b="0" baseline="0" cap="none" i="0" spc="0" strike="noStrike" sz="7600" u="none">
          <a:solidFill>
            <a:srgbClr val="000000"/>
          </a:solidFill>
          <a:uFillTx/>
          <a:latin typeface="Arial"/>
          <a:ea typeface="Arial"/>
          <a:cs typeface="Arial"/>
          <a:sym typeface="Arial"/>
        </a:defRPr>
      </a:lvl8pPr>
      <a:lvl9pPr marL="830340" marR="0" indent="2827259" algn="l" defTabSz="1087900" rtl="0" latinLnBrk="0">
        <a:lnSpc>
          <a:spcPct val="93000"/>
        </a:lnSpc>
        <a:spcBef>
          <a:spcPts val="3300"/>
        </a:spcBef>
        <a:spcAft>
          <a:spcPts val="0"/>
        </a:spcAft>
        <a:buClrTx/>
        <a:buSzTx/>
        <a:buFontTx/>
        <a:buNone/>
        <a:tabLst/>
        <a:defRPr b="0" baseline="0" cap="none" i="0" spc="0" strike="noStrike" sz="7600" u="none">
          <a:solidFill>
            <a:srgbClr val="000000"/>
          </a:solidFill>
          <a:uFillTx/>
          <a:latin typeface="Arial"/>
          <a:ea typeface="Arial"/>
          <a:cs typeface="Arial"/>
          <a:sym typeface="Arial"/>
        </a:defRPr>
      </a:lvl9pPr>
    </p:bodyStyle>
    <p:otherStyle>
      <a:lvl1pPr marL="0" marR="0" indent="0" algn="r" defTabSz="1107121" rtl="0" latinLnBrk="0">
        <a:lnSpc>
          <a:spcPct val="93000"/>
        </a:lnSpc>
        <a:spcBef>
          <a:spcPts val="0"/>
        </a:spcBef>
        <a:spcAft>
          <a:spcPts val="0"/>
        </a:spcAft>
        <a:buClrTx/>
        <a:buSzTx/>
        <a:buFontTx/>
        <a:buNone/>
        <a:tabLst>
          <a:tab pos="1752600" algn="l"/>
          <a:tab pos="3505200" algn="l"/>
          <a:tab pos="5257800" algn="l"/>
        </a:tabLst>
        <a:defRPr b="0" baseline="0" cap="none" i="0" spc="0" strike="noStrike" sz="3200" u="none">
          <a:solidFill>
            <a:schemeClr val="tx1"/>
          </a:solidFill>
          <a:uFillTx/>
          <a:latin typeface="+mn-lt"/>
          <a:ea typeface="+mn-ea"/>
          <a:cs typeface="+mn-cs"/>
          <a:sym typeface="Times New Roman"/>
        </a:defRPr>
      </a:lvl1pPr>
      <a:lvl2pPr marL="0" marR="0" indent="457200" algn="r" defTabSz="1107121" rtl="0" latinLnBrk="0">
        <a:lnSpc>
          <a:spcPct val="93000"/>
        </a:lnSpc>
        <a:spcBef>
          <a:spcPts val="0"/>
        </a:spcBef>
        <a:spcAft>
          <a:spcPts val="0"/>
        </a:spcAft>
        <a:buClrTx/>
        <a:buSzTx/>
        <a:buFontTx/>
        <a:buNone/>
        <a:tabLst>
          <a:tab pos="1752600" algn="l"/>
          <a:tab pos="3505200" algn="l"/>
          <a:tab pos="5257800" algn="l"/>
        </a:tabLst>
        <a:defRPr b="0" baseline="0" cap="none" i="0" spc="0" strike="noStrike" sz="3200" u="none">
          <a:solidFill>
            <a:schemeClr val="tx1"/>
          </a:solidFill>
          <a:uFillTx/>
          <a:latin typeface="+mn-lt"/>
          <a:ea typeface="+mn-ea"/>
          <a:cs typeface="+mn-cs"/>
          <a:sym typeface="Times New Roman"/>
        </a:defRPr>
      </a:lvl2pPr>
      <a:lvl3pPr marL="0" marR="0" indent="914400" algn="r" defTabSz="1107121" rtl="0" latinLnBrk="0">
        <a:lnSpc>
          <a:spcPct val="93000"/>
        </a:lnSpc>
        <a:spcBef>
          <a:spcPts val="0"/>
        </a:spcBef>
        <a:spcAft>
          <a:spcPts val="0"/>
        </a:spcAft>
        <a:buClrTx/>
        <a:buSzTx/>
        <a:buFontTx/>
        <a:buNone/>
        <a:tabLst>
          <a:tab pos="1752600" algn="l"/>
          <a:tab pos="3505200" algn="l"/>
          <a:tab pos="5257800" algn="l"/>
        </a:tabLst>
        <a:defRPr b="0" baseline="0" cap="none" i="0" spc="0" strike="noStrike" sz="3200" u="none">
          <a:solidFill>
            <a:schemeClr val="tx1"/>
          </a:solidFill>
          <a:uFillTx/>
          <a:latin typeface="+mn-lt"/>
          <a:ea typeface="+mn-ea"/>
          <a:cs typeface="+mn-cs"/>
          <a:sym typeface="Times New Roman"/>
        </a:defRPr>
      </a:lvl3pPr>
      <a:lvl4pPr marL="0" marR="0" indent="1371600" algn="r" defTabSz="1107121" rtl="0" latinLnBrk="0">
        <a:lnSpc>
          <a:spcPct val="93000"/>
        </a:lnSpc>
        <a:spcBef>
          <a:spcPts val="0"/>
        </a:spcBef>
        <a:spcAft>
          <a:spcPts val="0"/>
        </a:spcAft>
        <a:buClrTx/>
        <a:buSzTx/>
        <a:buFontTx/>
        <a:buNone/>
        <a:tabLst>
          <a:tab pos="1752600" algn="l"/>
          <a:tab pos="3505200" algn="l"/>
          <a:tab pos="5257800" algn="l"/>
        </a:tabLst>
        <a:defRPr b="0" baseline="0" cap="none" i="0" spc="0" strike="noStrike" sz="3200" u="none">
          <a:solidFill>
            <a:schemeClr val="tx1"/>
          </a:solidFill>
          <a:uFillTx/>
          <a:latin typeface="+mn-lt"/>
          <a:ea typeface="+mn-ea"/>
          <a:cs typeface="+mn-cs"/>
          <a:sym typeface="Times New Roman"/>
        </a:defRPr>
      </a:lvl4pPr>
      <a:lvl5pPr marL="0" marR="0" indent="1828800" algn="r" defTabSz="1107121" rtl="0" latinLnBrk="0">
        <a:lnSpc>
          <a:spcPct val="93000"/>
        </a:lnSpc>
        <a:spcBef>
          <a:spcPts val="0"/>
        </a:spcBef>
        <a:spcAft>
          <a:spcPts val="0"/>
        </a:spcAft>
        <a:buClrTx/>
        <a:buSzTx/>
        <a:buFontTx/>
        <a:buNone/>
        <a:tabLst>
          <a:tab pos="1752600" algn="l"/>
          <a:tab pos="3505200" algn="l"/>
          <a:tab pos="5257800" algn="l"/>
        </a:tabLst>
        <a:defRPr b="0" baseline="0" cap="none" i="0" spc="0" strike="noStrike" sz="3200" u="none">
          <a:solidFill>
            <a:schemeClr val="tx1"/>
          </a:solidFill>
          <a:uFillTx/>
          <a:latin typeface="+mn-lt"/>
          <a:ea typeface="+mn-ea"/>
          <a:cs typeface="+mn-cs"/>
          <a:sym typeface="Times New Roman"/>
        </a:defRPr>
      </a:lvl5pPr>
      <a:lvl6pPr marL="0" marR="0" indent="0" algn="r" defTabSz="1107121" rtl="0" latinLnBrk="0">
        <a:lnSpc>
          <a:spcPct val="93000"/>
        </a:lnSpc>
        <a:spcBef>
          <a:spcPts val="0"/>
        </a:spcBef>
        <a:spcAft>
          <a:spcPts val="0"/>
        </a:spcAft>
        <a:buClrTx/>
        <a:buSzTx/>
        <a:buFontTx/>
        <a:buNone/>
        <a:tabLst>
          <a:tab pos="1752600" algn="l"/>
          <a:tab pos="3505200" algn="l"/>
          <a:tab pos="5257800" algn="l"/>
        </a:tabLst>
        <a:defRPr b="0" baseline="0" cap="none" i="0" spc="0" strike="noStrike" sz="3200" u="none">
          <a:solidFill>
            <a:schemeClr val="tx1"/>
          </a:solidFill>
          <a:uFillTx/>
          <a:latin typeface="+mn-lt"/>
          <a:ea typeface="+mn-ea"/>
          <a:cs typeface="+mn-cs"/>
          <a:sym typeface="Times New Roman"/>
        </a:defRPr>
      </a:lvl6pPr>
      <a:lvl7pPr marL="0" marR="0" indent="0" algn="r" defTabSz="1107121" rtl="0" latinLnBrk="0">
        <a:lnSpc>
          <a:spcPct val="93000"/>
        </a:lnSpc>
        <a:spcBef>
          <a:spcPts val="0"/>
        </a:spcBef>
        <a:spcAft>
          <a:spcPts val="0"/>
        </a:spcAft>
        <a:buClrTx/>
        <a:buSzTx/>
        <a:buFontTx/>
        <a:buNone/>
        <a:tabLst>
          <a:tab pos="1752600" algn="l"/>
          <a:tab pos="3505200" algn="l"/>
          <a:tab pos="5257800" algn="l"/>
        </a:tabLst>
        <a:defRPr b="0" baseline="0" cap="none" i="0" spc="0" strike="noStrike" sz="3200" u="none">
          <a:solidFill>
            <a:schemeClr val="tx1"/>
          </a:solidFill>
          <a:uFillTx/>
          <a:latin typeface="+mn-lt"/>
          <a:ea typeface="+mn-ea"/>
          <a:cs typeface="+mn-cs"/>
          <a:sym typeface="Times New Roman"/>
        </a:defRPr>
      </a:lvl7pPr>
      <a:lvl8pPr marL="0" marR="0" indent="0" algn="r" defTabSz="1107121" rtl="0" latinLnBrk="0">
        <a:lnSpc>
          <a:spcPct val="93000"/>
        </a:lnSpc>
        <a:spcBef>
          <a:spcPts val="0"/>
        </a:spcBef>
        <a:spcAft>
          <a:spcPts val="0"/>
        </a:spcAft>
        <a:buClrTx/>
        <a:buSzTx/>
        <a:buFontTx/>
        <a:buNone/>
        <a:tabLst>
          <a:tab pos="1752600" algn="l"/>
          <a:tab pos="3505200" algn="l"/>
          <a:tab pos="5257800" algn="l"/>
        </a:tabLst>
        <a:defRPr b="0" baseline="0" cap="none" i="0" spc="0" strike="noStrike" sz="3200" u="none">
          <a:solidFill>
            <a:schemeClr val="tx1"/>
          </a:solidFill>
          <a:uFillTx/>
          <a:latin typeface="+mn-lt"/>
          <a:ea typeface="+mn-ea"/>
          <a:cs typeface="+mn-cs"/>
          <a:sym typeface="Times New Roman"/>
        </a:defRPr>
      </a:lvl8pPr>
      <a:lvl9pPr marL="0" marR="0" indent="0" algn="r" defTabSz="1107121" rtl="0" latinLnBrk="0">
        <a:lnSpc>
          <a:spcPct val="93000"/>
        </a:lnSpc>
        <a:spcBef>
          <a:spcPts val="0"/>
        </a:spcBef>
        <a:spcAft>
          <a:spcPts val="0"/>
        </a:spcAft>
        <a:buClrTx/>
        <a:buSzTx/>
        <a:buFontTx/>
        <a:buNone/>
        <a:tabLst>
          <a:tab pos="1752600" algn="l"/>
          <a:tab pos="3505200" algn="l"/>
          <a:tab pos="5257800" algn="l"/>
        </a:tabLst>
        <a:defRPr b="0" baseline="0" cap="none" i="0" spc="0" strike="noStrike" sz="3200" u="none">
          <a:solidFill>
            <a:schemeClr val="tx1"/>
          </a:solidFill>
          <a:uFillTx/>
          <a:latin typeface="+mn-lt"/>
          <a:ea typeface="+mn-ea"/>
          <a:cs typeface="+mn-cs"/>
          <a:sym typeface="Times New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hyperlink" Target="https://go.nature.com/4IV22FD" TargetMode="External"/><Relationship Id="rId4" Type="http://schemas.openxmlformats.org/officeDocument/2006/relationships/hyperlink" Target="https://go.nature.com/4225MKX"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 name="Header_image_AfAS-2025-2.png" descr="Header_image_AfAS-2025-2.png"/>
          <p:cNvPicPr>
            <a:picLocks noChangeAspect="1"/>
          </p:cNvPicPr>
          <p:nvPr/>
        </p:nvPicPr>
        <p:blipFill>
          <a:blip r:embed="rId2">
            <a:extLst/>
          </a:blip>
          <a:stretch>
            <a:fillRect/>
          </a:stretch>
        </p:blipFill>
        <p:spPr>
          <a:xfrm>
            <a:off x="-47455" y="8897"/>
            <a:ext cx="24478912" cy="6119728"/>
          </a:xfrm>
          <a:prstGeom prst="rect">
            <a:avLst/>
          </a:prstGeom>
          <a:ln w="12700">
            <a:miter lim="400000"/>
          </a:ln>
        </p:spPr>
      </p:pic>
      <p:sp>
        <p:nvSpPr>
          <p:cNvPr id="21" name="Scientific Insights into the Atlas Dark Sky Reserve"/>
          <p:cNvSpPr txBox="1"/>
          <p:nvPr/>
        </p:nvSpPr>
        <p:spPr>
          <a:xfrm>
            <a:off x="15318" y="7442295"/>
            <a:ext cx="24353363" cy="1232880"/>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lvl1pPr algn="ctr">
              <a:defRPr b="1" sz="7200">
                <a:solidFill>
                  <a:schemeClr val="accent2">
                    <a:lumOff val="-10000"/>
                  </a:schemeClr>
                </a:solidFill>
              </a:defRPr>
            </a:lvl1pPr>
          </a:lstStyle>
          <a:p>
            <a:pPr/>
            <a:r>
              <a:t>Scientific Insights into the Atlas Dark Sky Reserve </a:t>
            </a:r>
          </a:p>
        </p:txBody>
      </p:sp>
      <p:sp>
        <p:nvSpPr>
          <p:cNvPr id="22" name="Zouhair Benkhaldoun, Hamza Ait Abdelali &amp; Abdelkrim Boskri…"/>
          <p:cNvSpPr txBox="1"/>
          <p:nvPr/>
        </p:nvSpPr>
        <p:spPr>
          <a:xfrm>
            <a:off x="5452619" y="9989029"/>
            <a:ext cx="11841348" cy="2227637"/>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p>
            <a:pPr algn="ctr">
              <a:defRPr i="1" sz="3600">
                <a:solidFill>
                  <a:schemeClr val="accent2">
                    <a:lumOff val="-10000"/>
                  </a:schemeClr>
                </a:solidFill>
                <a:latin typeface="+mj-lt"/>
                <a:ea typeface="+mj-ea"/>
                <a:cs typeface="+mj-cs"/>
                <a:sym typeface="Times New Roman"/>
              </a:defRPr>
            </a:pPr>
            <a:r>
              <a:t>Zouhair Benkhaldoun, Hamza Ait Abdelali &amp; Abdelkrim Boskri</a:t>
            </a:r>
          </a:p>
          <a:p>
            <a:pPr algn="ctr">
              <a:defRPr i="1" sz="3600">
                <a:solidFill>
                  <a:schemeClr val="accent2">
                    <a:lumOff val="-10000"/>
                  </a:schemeClr>
                </a:solidFill>
                <a:latin typeface="+mj-lt"/>
                <a:ea typeface="+mj-ea"/>
                <a:cs typeface="+mj-cs"/>
                <a:sym typeface="Times New Roman"/>
              </a:defRPr>
            </a:pPr>
            <a:r>
              <a:t>Cadi Ayyad university, Oukaimeden Observatory</a:t>
            </a:r>
          </a:p>
          <a:p>
            <a:pPr algn="ctr">
              <a:defRPr i="1" sz="3600">
                <a:solidFill>
                  <a:schemeClr val="accent2">
                    <a:lumOff val="-10000"/>
                  </a:schemeClr>
                </a:solidFill>
                <a:latin typeface="+mj-lt"/>
                <a:ea typeface="+mj-ea"/>
                <a:cs typeface="+mj-cs"/>
                <a:sym typeface="Times New Roman"/>
              </a:defRPr>
            </a:pPr>
          </a:p>
          <a:p>
            <a:pPr algn="ctr">
              <a:defRPr i="1" sz="3600">
                <a:solidFill>
                  <a:schemeClr val="accent2">
                    <a:lumOff val="-10000"/>
                  </a:schemeClr>
                </a:solidFill>
                <a:latin typeface="+mj-lt"/>
                <a:ea typeface="+mj-ea"/>
                <a:cs typeface="+mj-cs"/>
                <a:sym typeface="Times New Roman"/>
              </a:defRPr>
            </a:pPr>
            <a:r>
              <a:t>zouhair@uca.ac.ma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 name="For the aims of monitoring the ZNSB, they are several graphic representations can be instrumental to obtain some insights into the NSB distribution, One particularly useful one is the densitogram (or ‘jellyfish diagram’, according to Posch et al.) . In t"/>
          <p:cNvSpPr txBox="1"/>
          <p:nvPr/>
        </p:nvSpPr>
        <p:spPr>
          <a:xfrm>
            <a:off x="1096559" y="1943568"/>
            <a:ext cx="21525382" cy="8202973"/>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p>
            <a:pPr algn="just" defTabSz="457200">
              <a:lnSpc>
                <a:spcPct val="100000"/>
              </a:lnSpc>
              <a:defRPr sz="3600">
                <a:latin typeface="+mj-lt"/>
                <a:ea typeface="+mj-ea"/>
                <a:cs typeface="+mj-cs"/>
                <a:sym typeface="Times New Roman"/>
              </a:defRPr>
            </a:pPr>
            <a:r>
              <a:t>For the aims of monitoring the ZNSB, they are several graphic representations can be instrumental to obtain some insights into the NSB distribution, One particularly useful one is the densitogram (or ‘jellyfish diagram’, according to Posch et al.) . In this matricial representation showed in figure below, the horizontal axis corresponds to the time of the day (with, e.g., 10-min bin resolution), and the vertical one to the NSB measured in the magnitudes per square arcsecond scale (with, e.g., 0.05 mag/arcsec2 resolution bins). The value of each pixel is the number of measurements recorded along the year within each time-magnitude bin.</a:t>
            </a:r>
          </a:p>
          <a:p>
            <a:pPr algn="just" defTabSz="457200">
              <a:lnSpc>
                <a:spcPct val="100000"/>
              </a:lnSpc>
              <a:defRPr sz="3600">
                <a:latin typeface="+mj-lt"/>
                <a:ea typeface="+mj-ea"/>
                <a:cs typeface="+mj-cs"/>
                <a:sym typeface="Times New Roman"/>
              </a:defRPr>
            </a:pPr>
          </a:p>
          <a:p>
            <a:pPr algn="just" defTabSz="457200">
              <a:lnSpc>
                <a:spcPct val="100000"/>
              </a:lnSpc>
              <a:defRPr sz="3600">
                <a:latin typeface="+mj-lt"/>
                <a:ea typeface="+mj-ea"/>
                <a:cs typeface="+mj-cs"/>
                <a:sym typeface="Times New Roman"/>
              </a:defRPr>
            </a:pPr>
          </a:p>
          <a:p>
            <a:pPr marL="457200" indent="-317500" algn="just" defTabSz="457200">
              <a:lnSpc>
                <a:spcPct val="100000"/>
              </a:lnSpc>
              <a:buSzPct val="100000"/>
              <a:buFont typeface="Arial"/>
              <a:buChar char="•"/>
              <a:defRPr sz="3600">
                <a:latin typeface="+mj-lt"/>
                <a:ea typeface="+mj-ea"/>
                <a:cs typeface="+mj-cs"/>
                <a:sym typeface="Times New Roman"/>
              </a:defRPr>
            </a:pPr>
            <a:r>
              <a:t>The different features visible in the densitogram like : </a:t>
            </a:r>
          </a:p>
          <a:p>
            <a:pPr algn="just" defTabSz="457200">
              <a:lnSpc>
                <a:spcPct val="100000"/>
              </a:lnSpc>
              <a:defRPr sz="3600">
                <a:latin typeface="+mj-lt"/>
                <a:ea typeface="+mj-ea"/>
                <a:cs typeface="+mj-cs"/>
                <a:sym typeface="Times New Roman"/>
              </a:defRPr>
            </a:pPr>
          </a:p>
          <a:p>
            <a:pPr marL="457200" indent="-317500" algn="just" defTabSz="457200">
              <a:lnSpc>
                <a:spcPct val="100000"/>
              </a:lnSpc>
              <a:buSzPct val="100000"/>
              <a:buFont typeface="Arial"/>
              <a:buChar char="•"/>
              <a:defRPr sz="3600">
                <a:latin typeface="+mj-lt"/>
                <a:ea typeface="+mj-ea"/>
                <a:cs typeface="+mj-cs"/>
                <a:sym typeface="Times New Roman"/>
              </a:defRPr>
            </a:pPr>
            <a:r>
              <a:t>A : twilight periods</a:t>
            </a:r>
          </a:p>
          <a:p>
            <a:pPr marL="457200" indent="-317500" algn="just" defTabSz="457200">
              <a:lnSpc>
                <a:spcPct val="100000"/>
              </a:lnSpc>
              <a:buSzPct val="100000"/>
              <a:buFont typeface="Arial"/>
              <a:buChar char="•"/>
              <a:defRPr sz="3600">
                <a:latin typeface="+mj-lt"/>
                <a:ea typeface="+mj-ea"/>
                <a:cs typeface="+mj-cs"/>
                <a:sym typeface="Times New Roman"/>
              </a:defRPr>
            </a:pPr>
            <a:r>
              <a:t>B : moon within the field of view</a:t>
            </a:r>
          </a:p>
          <a:p>
            <a:pPr marL="457200" indent="-317500" algn="just" defTabSz="457200">
              <a:lnSpc>
                <a:spcPct val="100000"/>
              </a:lnSpc>
              <a:buSzPct val="100000"/>
              <a:buFont typeface="Arial"/>
              <a:buChar char="•"/>
              <a:defRPr sz="3600">
                <a:latin typeface="+mj-lt"/>
                <a:ea typeface="+mj-ea"/>
                <a:cs typeface="+mj-cs"/>
                <a:sym typeface="Times New Roman"/>
              </a:defRPr>
            </a:pPr>
            <a:r>
              <a:t>C : scattered moonlight, </a:t>
            </a:r>
          </a:p>
          <a:p>
            <a:pPr marL="457200" indent="-317500" algn="just" defTabSz="457200">
              <a:lnSpc>
                <a:spcPct val="100000"/>
              </a:lnSpc>
              <a:buSzPct val="100000"/>
              <a:buFont typeface="Arial"/>
              <a:buChar char="•"/>
              <a:defRPr sz="3600">
                <a:latin typeface="+mj-lt"/>
                <a:ea typeface="+mj-ea"/>
                <a:cs typeface="+mj-cs"/>
                <a:sym typeface="Times New Roman"/>
              </a:defRPr>
            </a:pPr>
            <a:r>
              <a:t>D : cloud reflections</a:t>
            </a:r>
          </a:p>
          <a:p>
            <a:pPr marL="457200" indent="-317500" algn="just" defTabSz="457200">
              <a:lnSpc>
                <a:spcPct val="100000"/>
              </a:lnSpc>
              <a:buSzPct val="100000"/>
              <a:buFont typeface="Arial"/>
              <a:buChar char="•"/>
              <a:defRPr sz="3600">
                <a:latin typeface="+mj-lt"/>
                <a:ea typeface="+mj-ea"/>
                <a:cs typeface="+mj-cs"/>
                <a:sym typeface="Times New Roman"/>
              </a:defRPr>
            </a:pPr>
            <a:r>
              <a:t>E : atmospheric scattering artificial light in clear and moonless periods.</a:t>
            </a:r>
          </a:p>
        </p:txBody>
      </p:sp>
      <p:pic>
        <p:nvPicPr>
          <p:cNvPr id="53" name="AGV_vUfkrjph5ip_ZjpAZhAOLGY3jDrWZ6MchuTZQ6iOnzd0FHV2fWuBDpjUN2ta2UBZPWtuxzm0gfivuzh2dzx8PNOT52w9F9PRRYrbqToLddsvEw8LC8qoTKQDbnR41HOco86SvgnPPhmcalSNxyR4CuY=s2048.png" descr="AGV_vUfkrjph5ip_ZjpAZhAOLGY3jDrWZ6MchuTZQ6iOnzd0FHV2fWuBDpjUN2ta2UBZPWtuxzm0gfivuzh2dzx8PNOT52w9F9PRRYrbqToLddsvEw8LC8qoTKQDbnR41HOco86SvgnPPhmcalSNxyR4CuY=s2048.png"/>
          <p:cNvPicPr>
            <a:picLocks noChangeAspect="1"/>
          </p:cNvPicPr>
          <p:nvPr/>
        </p:nvPicPr>
        <p:blipFill>
          <a:blip r:embed="rId2">
            <a:extLst/>
          </a:blip>
          <a:stretch>
            <a:fillRect/>
          </a:stretch>
        </p:blipFill>
        <p:spPr>
          <a:xfrm>
            <a:off x="14920447" y="5438273"/>
            <a:ext cx="8397837" cy="6289444"/>
          </a:xfrm>
          <a:prstGeom prst="rect">
            <a:avLst/>
          </a:prstGeom>
          <a:ln w="12700">
            <a:miter lim="400000"/>
          </a:ln>
        </p:spPr>
      </p:pic>
      <p:sp>
        <p:nvSpPr>
          <p:cNvPr id="54" name="Visualizing ZNSB Distribution with Densitograms"/>
          <p:cNvSpPr txBox="1"/>
          <p:nvPr/>
        </p:nvSpPr>
        <p:spPr>
          <a:xfrm>
            <a:off x="4160279" y="434398"/>
            <a:ext cx="16063441" cy="1048197"/>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Visualizing ZNSB Distribution with Densitograms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 name="AGV_vUeRxA5CWGldEXK3LAhrTgvyeRWeeren9lRPmvEal58s0SitYUDJbP-kwTnuuMlp2T6WNOH4HW1EFgeWWnmizGErbRQtGaLsS3zw2ztKLlT__qBmvdFuSR2mabrMDVbqxJ9MwwQQAo3CHT5GhSnrbA=s2048.png" descr="AGV_vUeRxA5CWGldEXK3LAhrTgvyeRWeeren9lRPmvEal58s0SitYUDJbP-kwTnuuMlp2T6WNOH4HW1EFgeWWnmizGErbRQtGaLsS3zw2ztKLlT__qBmvdFuSR2mabrMDVbqxJ9MwwQQAo3CHT5GhSnrbA=s2048.png"/>
          <p:cNvPicPr>
            <a:picLocks noChangeAspect="1"/>
          </p:cNvPicPr>
          <p:nvPr/>
        </p:nvPicPr>
        <p:blipFill>
          <a:blip r:embed="rId2">
            <a:extLst/>
          </a:blip>
          <a:stretch>
            <a:fillRect/>
          </a:stretch>
        </p:blipFill>
        <p:spPr>
          <a:xfrm>
            <a:off x="3438850" y="1047409"/>
            <a:ext cx="18198746" cy="13649060"/>
          </a:xfrm>
          <a:prstGeom prst="rect">
            <a:avLst/>
          </a:prstGeom>
          <a:ln w="12700">
            <a:miter lim="400000"/>
          </a:ln>
        </p:spPr>
      </p:pic>
      <p:sp>
        <p:nvSpPr>
          <p:cNvPr id="57" name="Densitogram of Oukaimeden observatory"/>
          <p:cNvSpPr txBox="1"/>
          <p:nvPr/>
        </p:nvSpPr>
        <p:spPr>
          <a:xfrm>
            <a:off x="5191338" y="916303"/>
            <a:ext cx="13663017" cy="1048196"/>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Densitogram of Oukaimeden observatory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 name="Monitoring the main sources of light pollution affecting the observatory requires evaluating both artificial and natural light pollution.…"/>
          <p:cNvSpPr txBox="1"/>
          <p:nvPr/>
        </p:nvSpPr>
        <p:spPr>
          <a:xfrm>
            <a:off x="2302448" y="4067062"/>
            <a:ext cx="17694335" cy="5136294"/>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p>
            <a:pPr marL="457200" indent="-317500" defTabSz="457200">
              <a:lnSpc>
                <a:spcPct val="100000"/>
              </a:lnSpc>
              <a:buSzPct val="100000"/>
              <a:buFont typeface="Times Roman"/>
              <a:buChar char="•"/>
              <a:defRPr b="1" sz="3600">
                <a:latin typeface="Times Roman"/>
                <a:ea typeface="Times Roman"/>
                <a:cs typeface="Times Roman"/>
                <a:sym typeface="Times Roman"/>
              </a:defRPr>
            </a:pPr>
            <a:r>
              <a:t>Monitoring the main sources of light pollution</a:t>
            </a:r>
            <a:r>
              <a:rPr b="0"/>
              <a:t> affecting the observatory requires evaluating </a:t>
            </a:r>
            <a:r>
              <a:t>both artificial and natural light pollution</a:t>
            </a:r>
            <a:r>
              <a:rPr b="0"/>
              <a:t>.</a:t>
            </a:r>
            <a:endParaRPr b="0"/>
          </a:p>
          <a:p>
            <a:pPr defTabSz="457200">
              <a:lnSpc>
                <a:spcPct val="100000"/>
              </a:lnSpc>
              <a:defRPr b="1" sz="3600">
                <a:latin typeface="Times Roman"/>
                <a:ea typeface="Times Roman"/>
                <a:cs typeface="Times Roman"/>
                <a:sym typeface="Times Roman"/>
              </a:defRPr>
            </a:pPr>
            <a:endParaRPr b="0"/>
          </a:p>
          <a:p>
            <a:pPr marL="457200" indent="-317500" defTabSz="457200">
              <a:lnSpc>
                <a:spcPct val="100000"/>
              </a:lnSpc>
              <a:buSzPct val="100000"/>
              <a:buFont typeface="Times Roman"/>
              <a:buChar char="•"/>
              <a:defRPr sz="3600">
                <a:latin typeface="Times Roman"/>
                <a:ea typeface="Times Roman"/>
                <a:cs typeface="Times Roman"/>
                <a:sym typeface="Times Roman"/>
              </a:defRPr>
            </a:pPr>
            <a:r>
              <a:rPr b="1"/>
              <a:t>Artificial light pollution</a:t>
            </a:r>
            <a:r>
              <a:t> is assessed using the </a:t>
            </a:r>
            <a:r>
              <a:rPr b="1"/>
              <a:t>ILLUMINA Model</a:t>
            </a:r>
            <a:r>
              <a:t>, which simulates human-induced sky radiance.</a:t>
            </a:r>
          </a:p>
          <a:p>
            <a:pPr defTabSz="457200">
              <a:lnSpc>
                <a:spcPct val="100000"/>
              </a:lnSpc>
              <a:defRPr sz="3600">
                <a:latin typeface="Times Roman"/>
                <a:ea typeface="Times Roman"/>
                <a:cs typeface="Times Roman"/>
                <a:sym typeface="Times Roman"/>
              </a:defRPr>
            </a:pPr>
          </a:p>
          <a:p>
            <a:pPr marL="457200" indent="-317500" defTabSz="457200">
              <a:lnSpc>
                <a:spcPct val="100000"/>
              </a:lnSpc>
              <a:buSzPct val="100000"/>
              <a:buFont typeface="Times Roman"/>
              <a:buChar char="•"/>
              <a:defRPr sz="3600">
                <a:latin typeface="Times Roman"/>
                <a:ea typeface="Times Roman"/>
                <a:cs typeface="Times Roman"/>
                <a:sym typeface="Times Roman"/>
              </a:defRPr>
            </a:pPr>
            <a:r>
              <a:rPr b="1"/>
              <a:t>Natural light pollution</a:t>
            </a:r>
            <a:r>
              <a:t> is analyzed using the </a:t>
            </a:r>
            <a:r>
              <a:rPr b="1"/>
              <a:t>Gambon Model</a:t>
            </a:r>
            <a:r>
              <a:t>, which accounts for atmospheric and celestial contributions.</a:t>
            </a:r>
          </a:p>
        </p:txBody>
      </p:sp>
      <p:sp>
        <p:nvSpPr>
          <p:cNvPr id="60" name="Modeling Light Pollution at Oukaimeden Observatory"/>
          <p:cNvSpPr txBox="1"/>
          <p:nvPr/>
        </p:nvSpPr>
        <p:spPr>
          <a:xfrm>
            <a:off x="2975317" y="1745100"/>
            <a:ext cx="17471901" cy="1048196"/>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Modeling Light Pollution at Oukaimeden Observatory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 name="ILLUMINA Model: Advanced numerical model for simulating human-induced sky radiance.…"/>
          <p:cNvSpPr txBox="1"/>
          <p:nvPr/>
        </p:nvSpPr>
        <p:spPr>
          <a:xfrm>
            <a:off x="139197" y="3088785"/>
            <a:ext cx="23618922" cy="7884653"/>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p>
            <a:pPr marL="457200" indent="-317500" defTabSz="457200">
              <a:lnSpc>
                <a:spcPct val="100000"/>
              </a:lnSpc>
              <a:buSzPct val="100000"/>
              <a:buFont typeface="Times Roman"/>
              <a:buChar char="•"/>
              <a:defRPr sz="3600">
                <a:latin typeface="Times Roman"/>
                <a:ea typeface="Times Roman"/>
                <a:cs typeface="Times Roman"/>
                <a:sym typeface="Times Roman"/>
              </a:defRPr>
            </a:pPr>
            <a:r>
              <a:rPr b="1"/>
              <a:t>ILLUMINA Model:</a:t>
            </a:r>
            <a:r>
              <a:t> Advanced numerical model for simulating human-induced sky radiance.</a:t>
            </a:r>
          </a:p>
          <a:p>
            <a:pPr marL="457200" indent="-317500" defTabSz="457200">
              <a:lnSpc>
                <a:spcPct val="100000"/>
              </a:lnSpc>
              <a:buSzPct val="100000"/>
              <a:buFont typeface="Times Roman"/>
              <a:buChar char="•"/>
              <a:defRPr sz="3600">
                <a:latin typeface="Times Roman"/>
                <a:ea typeface="Times Roman"/>
                <a:cs typeface="Times Roman"/>
                <a:sym typeface="Times Roman"/>
              </a:defRPr>
            </a:pPr>
            <a:r>
              <a:rPr b="1"/>
              <a:t>Scattering Consideration:</a:t>
            </a:r>
            <a:r>
              <a:t> Accounts for both first and second-order scattering, including direct emission and ground reflection.</a:t>
            </a:r>
          </a:p>
          <a:p>
            <a:pPr marL="457200" indent="-317500" defTabSz="457200">
              <a:lnSpc>
                <a:spcPct val="100000"/>
              </a:lnSpc>
              <a:buSzPct val="100000"/>
              <a:buFont typeface="Times Roman"/>
              <a:buChar char="•"/>
              <a:defRPr b="1" sz="3600">
                <a:latin typeface="Times Roman"/>
                <a:ea typeface="Times Roman"/>
                <a:cs typeface="Times Roman"/>
                <a:sym typeface="Times Roman"/>
              </a:defRPr>
            </a:pPr>
            <a:r>
              <a:t>Light Source Representation:</a:t>
            </a:r>
            <a:endParaRPr b="0"/>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Cities and towns modeled as multiple circular areas.</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Each area characterized by homogeneous spectral properties, light output distribution, lamp height, and obstacle dimensions.</a:t>
            </a:r>
          </a:p>
          <a:p>
            <a:pPr marL="457200" indent="-317500" defTabSz="457200">
              <a:lnSpc>
                <a:spcPct val="100000"/>
              </a:lnSpc>
              <a:buSzPct val="100000"/>
              <a:buFont typeface="Times Roman"/>
              <a:buChar char="•"/>
              <a:defRPr b="1" sz="3600">
                <a:latin typeface="Times Roman"/>
                <a:ea typeface="Times Roman"/>
                <a:cs typeface="Times Roman"/>
                <a:sym typeface="Times Roman"/>
              </a:defRPr>
            </a:pPr>
            <a:r>
              <a:t>Geographical &amp; Atmospheric Factors:</a:t>
            </a:r>
            <a:endParaRPr b="0"/>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Integrates elevation and ground reflectivity using a digital elevation model and satellite spectral albedo data.</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Uses multiple parameters to define atmospheric conditions.</a:t>
            </a:r>
          </a:p>
          <a:p>
            <a:pPr marL="457200" indent="-317500" defTabSz="457200">
              <a:lnSpc>
                <a:spcPct val="100000"/>
              </a:lnSpc>
              <a:buSzPct val="100000"/>
              <a:buFont typeface="Times Roman"/>
              <a:buChar char="•"/>
              <a:defRPr b="1" sz="3600">
                <a:latin typeface="Times Roman"/>
                <a:ea typeface="Times Roman"/>
                <a:cs typeface="Times Roman"/>
                <a:sym typeface="Times Roman"/>
              </a:defRPr>
            </a:pPr>
            <a:r>
              <a:t>Simulation Output:</a:t>
            </a:r>
            <a:endParaRPr b="0"/>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Designed to model light scattered back to a spectrometer.</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Provides spectral radiance output in (W.nm⁻¹.sr⁻¹).</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Focuses exclusively on artificial light contributions to night-sky glow.</a:t>
            </a:r>
          </a:p>
        </p:txBody>
      </p:sp>
      <p:sp>
        <p:nvSpPr>
          <p:cNvPr id="63" name="Numerical simulation of ANSB using ILLUMINA model"/>
          <p:cNvSpPr txBox="1"/>
          <p:nvPr/>
        </p:nvSpPr>
        <p:spPr>
          <a:xfrm>
            <a:off x="3561151" y="994834"/>
            <a:ext cx="17797041" cy="1048196"/>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Numerical simulation of ANSB using ILLUMINA model</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 name="AGV_vUccgOD_8VxL_kaxkdmWPtMIYDYDYVmR5RTBHgXmAEKVM_RPUPl___PLF2U4xyJATmHoLSHZqxBdw30NJP54s9vAbD-iAcW-o6ZzIPdHAmu36s7PWAEAcv0I_1rsucZKOQNia7Q7lmiwixFR8xO_AA=s2048.jpg" descr="AGV_vUccgOD_8VxL_kaxkdmWPtMIYDYDYVmR5RTBHgXmAEKVM_RPUPl___PLF2U4xyJATmHoLSHZqxBdw30NJP54s9vAbD-iAcW-o6ZzIPdHAmu36s7PWAEAcv0I_1rsucZKOQNia7Q7lmiwixFR8xO_AA=s2048.jpg"/>
          <p:cNvPicPr>
            <a:picLocks noChangeAspect="1"/>
          </p:cNvPicPr>
          <p:nvPr/>
        </p:nvPicPr>
        <p:blipFill>
          <a:blip r:embed="rId2">
            <a:extLst/>
          </a:blip>
          <a:stretch>
            <a:fillRect/>
          </a:stretch>
        </p:blipFill>
        <p:spPr>
          <a:xfrm>
            <a:off x="13712922" y="2612891"/>
            <a:ext cx="9357234" cy="8490218"/>
          </a:xfrm>
          <a:prstGeom prst="rect">
            <a:avLst/>
          </a:prstGeom>
          <a:ln w="12700">
            <a:miter lim="400000"/>
          </a:ln>
        </p:spPr>
      </p:pic>
      <p:sp>
        <p:nvSpPr>
          <p:cNvPr id="66" name="Illustration of the computational model used by ILLUMINA to determine the flux received in each direction.…"/>
          <p:cNvSpPr txBox="1"/>
          <p:nvPr/>
        </p:nvSpPr>
        <p:spPr>
          <a:xfrm>
            <a:off x="1070046" y="2109148"/>
            <a:ext cx="11887569" cy="9640032"/>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p>
            <a:pPr defTabSz="457200">
              <a:lnSpc>
                <a:spcPct val="100000"/>
              </a:lnSpc>
              <a:spcBef>
                <a:spcPts val="1200"/>
              </a:spcBef>
              <a:defRPr sz="3600">
                <a:latin typeface="Times Roman"/>
                <a:ea typeface="Times Roman"/>
                <a:cs typeface="Times Roman"/>
                <a:sym typeface="Times Roman"/>
              </a:defRPr>
            </a:pPr>
            <a:br/>
            <a:r>
              <a:t>Illustration of the computational model used by ILLUMINA to determine the flux received in each direction.</a:t>
            </a:r>
          </a:p>
          <a:p>
            <a:pPr marL="457200" indent="-317500" defTabSz="457200">
              <a:lnSpc>
                <a:spcPct val="100000"/>
              </a:lnSpc>
              <a:spcBef>
                <a:spcPts val="1200"/>
              </a:spcBef>
              <a:buSzPct val="100000"/>
              <a:buFont typeface="Times Roman"/>
              <a:buChar char="•"/>
              <a:defRPr b="1" sz="3600">
                <a:latin typeface="Times Roman"/>
                <a:ea typeface="Times Roman"/>
                <a:cs typeface="Times Roman"/>
                <a:sym typeface="Times Roman"/>
              </a:defRPr>
            </a:pPr>
            <a:r>
              <a:t>Key Elements:</a:t>
            </a:r>
            <a:endParaRPr b="0"/>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S</a:t>
            </a:r>
            <a:r>
              <a:t> – Light source</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O</a:t>
            </a:r>
            <a:r>
              <a:t> – Observer’s location</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n</a:t>
            </a:r>
            <a:r>
              <a:t> – Any 3D cell along the observer's line of sight</a:t>
            </a:r>
          </a:p>
          <a:p>
            <a:pPr marL="457200" indent="-317500" defTabSz="457200">
              <a:lnSpc>
                <a:spcPct val="100000"/>
              </a:lnSpc>
              <a:spcBef>
                <a:spcPts val="1200"/>
              </a:spcBef>
              <a:buSzPct val="100000"/>
              <a:buFont typeface="Times Roman"/>
              <a:buChar char="•"/>
              <a:defRPr b="1" sz="3600">
                <a:latin typeface="Times Roman"/>
                <a:ea typeface="Times Roman"/>
                <a:cs typeface="Times Roman"/>
                <a:sym typeface="Times Roman"/>
              </a:defRPr>
            </a:pPr>
            <a:r>
              <a:t>Scattering Paths:</a:t>
            </a:r>
            <a:endParaRPr b="0"/>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I₁</a:t>
            </a:r>
            <a:r>
              <a:t> – First-order scattering path</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I₂</a:t>
            </a:r>
            <a:r>
              <a:t> – Second-order scattering path</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Ir₁</a:t>
            </a:r>
            <a:r>
              <a:t> – Reflection combined with first-order scattering</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Ir₂</a:t>
            </a:r>
            <a:r>
              <a:t> – Reflection combined with second-order scattering</a:t>
            </a:r>
          </a:p>
          <a:p>
            <a:pPr marL="457200" indent="-317500" defTabSz="457200">
              <a:lnSpc>
                <a:spcPct val="100000"/>
              </a:lnSpc>
              <a:spcBef>
                <a:spcPts val="1200"/>
              </a:spcBef>
              <a:buSzPct val="100000"/>
              <a:buFont typeface="Times Roman"/>
              <a:buChar char="•"/>
              <a:defRPr b="1" sz="3600">
                <a:latin typeface="Times Roman"/>
                <a:ea typeface="Times Roman"/>
                <a:cs typeface="Times Roman"/>
                <a:sym typeface="Times Roman"/>
              </a:defRPr>
            </a:pPr>
            <a:r>
              <a:t>Reflection Considerations:</a:t>
            </a:r>
            <a:endParaRPr b="0"/>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r</a:t>
            </a:r>
            <a:r>
              <a:t> – Ground reflection</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MRR</a:t>
            </a:r>
            <a:r>
              <a:t> – Maximum radius considered for reflection</a:t>
            </a:r>
          </a:p>
        </p:txBody>
      </p:sp>
      <p:sp>
        <p:nvSpPr>
          <p:cNvPr id="67" name="ILLUMINA Model Schematic"/>
          <p:cNvSpPr txBox="1"/>
          <p:nvPr/>
        </p:nvSpPr>
        <p:spPr>
          <a:xfrm>
            <a:off x="7469405" y="538999"/>
            <a:ext cx="9445191" cy="1048197"/>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ILLUMINA Model Schematic</a:t>
            </a:r>
          </a:p>
        </p:txBody>
      </p:sp>
      <p:sp>
        <p:nvSpPr>
          <p:cNvPr id="68" name="Image source: Aubé et al. (2005)."/>
          <p:cNvSpPr txBox="1"/>
          <p:nvPr/>
        </p:nvSpPr>
        <p:spPr>
          <a:xfrm>
            <a:off x="14374957" y="11343080"/>
            <a:ext cx="6367003" cy="767494"/>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defTabSz="457200">
              <a:lnSpc>
                <a:spcPct val="100000"/>
              </a:lnSpc>
              <a:spcBef>
                <a:spcPts val="1200"/>
              </a:spcBef>
              <a:defRPr i="1" sz="3600">
                <a:latin typeface="Times Roman"/>
                <a:ea typeface="Times Roman"/>
                <a:cs typeface="Times Roman"/>
                <a:sym typeface="Times Roman"/>
              </a:defRPr>
            </a:lvl1pPr>
          </a:lstStyle>
          <a:p>
            <a:pPr/>
            <a:r>
              <a:t>Image source: Aubé et al. (2005).</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Results from Illumina model"/>
          <p:cNvSpPr txBox="1"/>
          <p:nvPr/>
        </p:nvSpPr>
        <p:spPr>
          <a:xfrm>
            <a:off x="7960531" y="510920"/>
            <a:ext cx="9321825" cy="1048197"/>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Results from Illumina model</a:t>
            </a:r>
          </a:p>
        </p:txBody>
      </p:sp>
      <p:pic>
        <p:nvPicPr>
          <p:cNvPr id="71" name="AGV_vUfk0BN_HEeprUfLLcCwn6xXTBxIc0ppyZbPiGxqa9fxxKto8-1SErzPoWamD94c8u6Z8-nWvT194xR7L87ZAcUUDxSDUQ4FHCYxUiUWUpsUFXQwKnH8RNgpb6vneJJquxp0Uii0_xmZUiDE_CqJ9Q=s2048.png" descr="AGV_vUfk0BN_HEeprUfLLcCwn6xXTBxIc0ppyZbPiGxqa9fxxKto8-1SErzPoWamD94c8u6Z8-nWvT194xR7L87ZAcUUDxSDUQ4FHCYxUiUWUpsUFXQwKnH8RNgpb6vneJJquxp0Uii0_xmZUiDE_CqJ9Q=s2048.png"/>
          <p:cNvPicPr>
            <a:picLocks noChangeAspect="1"/>
          </p:cNvPicPr>
          <p:nvPr/>
        </p:nvPicPr>
        <p:blipFill>
          <a:blip r:embed="rId2">
            <a:extLst/>
          </a:blip>
          <a:stretch>
            <a:fillRect/>
          </a:stretch>
        </p:blipFill>
        <p:spPr>
          <a:xfrm>
            <a:off x="9817532" y="2494453"/>
            <a:ext cx="13090641" cy="8727094"/>
          </a:xfrm>
          <a:prstGeom prst="rect">
            <a:avLst/>
          </a:prstGeom>
          <a:ln w="12700">
            <a:miter lim="400000"/>
          </a:ln>
        </p:spPr>
      </p:pic>
      <p:sp>
        <p:nvSpPr>
          <p:cNvPr id="72" name="The figure illustrates the artificial component of the zenithal radiance in the V-band at Oukaimeden Observatory.…"/>
          <p:cNvSpPr txBox="1"/>
          <p:nvPr/>
        </p:nvSpPr>
        <p:spPr>
          <a:xfrm>
            <a:off x="955473" y="3918900"/>
            <a:ext cx="9242499" cy="5136294"/>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p>
            <a:pPr marL="457200" indent="-317500" defTabSz="457200">
              <a:lnSpc>
                <a:spcPct val="100000"/>
              </a:lnSpc>
              <a:buSzPct val="100000"/>
              <a:buFont typeface="Times Roman"/>
              <a:buChar char="•"/>
              <a:defRPr sz="3600">
                <a:latin typeface="Times Roman"/>
                <a:ea typeface="Times Roman"/>
                <a:cs typeface="Times Roman"/>
                <a:sym typeface="Times Roman"/>
              </a:defRPr>
            </a:pPr>
            <a:r>
              <a:t>The figure illustrates the artificial component of the zenithal radiance in the </a:t>
            </a:r>
            <a:r>
              <a:rPr b="1"/>
              <a:t>V-band</a:t>
            </a:r>
            <a:r>
              <a:t> at Oukaimeden Observatory.</a:t>
            </a:r>
          </a:p>
          <a:p>
            <a:pPr defTabSz="457200">
              <a:lnSpc>
                <a:spcPct val="100000"/>
              </a:lnSpc>
              <a:defRPr sz="3600">
                <a:latin typeface="Times Roman"/>
                <a:ea typeface="Times Roman"/>
                <a:cs typeface="Times Roman"/>
                <a:sym typeface="Times Roman"/>
              </a:defRPr>
            </a:pPr>
          </a:p>
          <a:p>
            <a:pPr marL="457200" indent="-317500" defTabSz="457200">
              <a:lnSpc>
                <a:spcPct val="100000"/>
              </a:lnSpc>
              <a:buSzPct val="100000"/>
              <a:buFont typeface="Times Roman"/>
              <a:buChar char="•"/>
              <a:defRPr sz="3600">
                <a:latin typeface="Times Roman"/>
                <a:ea typeface="Times Roman"/>
                <a:cs typeface="Times Roman"/>
                <a:sym typeface="Times Roman"/>
              </a:defRPr>
            </a:pPr>
            <a:r>
              <a:t>As expected, the most impacted lines of sight are directed towards </a:t>
            </a:r>
            <a:r>
              <a:rPr b="1"/>
              <a:t>Marrakesh city</a:t>
            </a:r>
            <a:r>
              <a:t>.</a:t>
            </a:r>
          </a:p>
          <a:p>
            <a:pPr defTabSz="457200">
              <a:lnSpc>
                <a:spcPct val="100000"/>
              </a:lnSpc>
              <a:defRPr sz="3600">
                <a:latin typeface="Times Roman"/>
                <a:ea typeface="Times Roman"/>
                <a:cs typeface="Times Roman"/>
                <a:sym typeface="Times Roman"/>
              </a:defRPr>
            </a:pPr>
          </a:p>
          <a:p>
            <a:pPr marL="457200" indent="-317500" defTabSz="457200">
              <a:lnSpc>
                <a:spcPct val="100000"/>
              </a:lnSpc>
              <a:buSzPct val="100000"/>
              <a:buFont typeface="Times Roman"/>
              <a:buChar char="•"/>
              <a:defRPr sz="3600">
                <a:latin typeface="Times Roman"/>
                <a:ea typeface="Times Roman"/>
                <a:cs typeface="Times Roman"/>
                <a:sym typeface="Times Roman"/>
              </a:defRPr>
            </a:pPr>
            <a:r>
              <a:t>The effect is particularly pronounced at </a:t>
            </a:r>
            <a:r>
              <a:rPr b="1"/>
              <a:t>low elevation angles</a:t>
            </a:r>
            <a:r>
              <a:t>, especially up to </a:t>
            </a:r>
            <a:r>
              <a:rPr b="1"/>
              <a:t>20°</a:t>
            </a:r>
            <a:r>
              <a: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 name="AGV_vUc4_vxalWwgeJxGHytQ4Zzz3CcH_p2QE_sZTSP273e0ztsB6zn-0nL8hyhCZWBpr2BmpkccvTaX5b0tYwrT-JIoOW_WHXvNphXP11Ru347S-8hBMmfjv4wfJl2ESSPfwb14d_XX7iIA-FjUnRyOfg=s2048.png" descr="AGV_vUc4_vxalWwgeJxGHytQ4Zzz3CcH_p2QE_sZTSP273e0ztsB6zn-0nL8hyhCZWBpr2BmpkccvTaX5b0tYwrT-JIoOW_WHXvNphXP11Ru347S-8hBMmfjv4wfJl2ESSPfwb14d_XX7iIA-FjUnRyOfg=s2048.png"/>
          <p:cNvPicPr>
            <a:picLocks noChangeAspect="1"/>
          </p:cNvPicPr>
          <p:nvPr/>
        </p:nvPicPr>
        <p:blipFill>
          <a:blip r:embed="rId2">
            <a:extLst/>
          </a:blip>
          <a:stretch>
            <a:fillRect/>
          </a:stretch>
        </p:blipFill>
        <p:spPr>
          <a:xfrm>
            <a:off x="10032593" y="2898608"/>
            <a:ext cx="13749351" cy="9166234"/>
          </a:xfrm>
          <a:prstGeom prst="rect">
            <a:avLst/>
          </a:prstGeom>
          <a:ln w="12700">
            <a:miter lim="400000"/>
          </a:ln>
        </p:spPr>
      </p:pic>
      <p:sp>
        <p:nvSpPr>
          <p:cNvPr id="75" name="This figure presents the simulated night sky brightness in Natural Sky Units (NSU).…"/>
          <p:cNvSpPr txBox="1"/>
          <p:nvPr/>
        </p:nvSpPr>
        <p:spPr>
          <a:xfrm>
            <a:off x="788114" y="2854864"/>
            <a:ext cx="10152660" cy="10051194"/>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p>
            <a:pPr marL="457200" indent="-317500" defTabSz="457200">
              <a:lnSpc>
                <a:spcPct val="100000"/>
              </a:lnSpc>
              <a:buSzPct val="100000"/>
              <a:buFont typeface="Times Roman"/>
              <a:buChar char="•"/>
              <a:defRPr b="1" sz="3600">
                <a:latin typeface="Times Roman"/>
                <a:ea typeface="Times Roman"/>
                <a:cs typeface="Times Roman"/>
                <a:sym typeface="Times Roman"/>
              </a:defRPr>
            </a:pPr>
            <a:r>
              <a:rPr b="0"/>
              <a:t>This figure presents the </a:t>
            </a:r>
            <a:r>
              <a:t>simulated night sky brightness</a:t>
            </a:r>
            <a:r>
              <a:rPr b="0"/>
              <a:t> in </a:t>
            </a:r>
            <a:r>
              <a:t>Natural Sky Units (NSU)</a:t>
            </a:r>
            <a:r>
              <a:rPr b="0"/>
              <a:t>.</a:t>
            </a:r>
            <a:endParaRPr b="0"/>
          </a:p>
          <a:p>
            <a:pPr defTabSz="457200">
              <a:lnSpc>
                <a:spcPct val="100000"/>
              </a:lnSpc>
              <a:defRPr b="1" sz="3600">
                <a:latin typeface="Times Roman"/>
                <a:ea typeface="Times Roman"/>
                <a:cs typeface="Times Roman"/>
                <a:sym typeface="Times Roman"/>
              </a:defRPr>
            </a:pPr>
            <a:endParaRPr b="0"/>
          </a:p>
          <a:p>
            <a:pPr marL="457200" indent="-317500" defTabSz="457200">
              <a:lnSpc>
                <a:spcPct val="100000"/>
              </a:lnSpc>
              <a:buSzPct val="100000"/>
              <a:buFont typeface="Times Roman"/>
              <a:buChar char="•"/>
              <a:defRPr sz="3600">
                <a:latin typeface="Times Roman"/>
                <a:ea typeface="Times Roman"/>
                <a:cs typeface="Times Roman"/>
                <a:sym typeface="Times Roman"/>
              </a:defRPr>
            </a:pPr>
            <a:r>
              <a:t>The </a:t>
            </a:r>
            <a:r>
              <a:rPr b="1"/>
              <a:t>NSU scale</a:t>
            </a:r>
            <a:r>
              <a:t> is used to provide an intuitive and clear interpretation of how much </a:t>
            </a:r>
            <a:r>
              <a:rPr b="1"/>
              <a:t>brighter or darker</a:t>
            </a:r>
            <a:r>
              <a:t> the night sky is compared to its </a:t>
            </a:r>
            <a:r>
              <a:rPr b="1"/>
              <a:t>natural state</a:t>
            </a:r>
            <a:r>
              <a:t>.</a:t>
            </a:r>
          </a:p>
          <a:p>
            <a:pPr defTabSz="457200">
              <a:lnSpc>
                <a:spcPct val="100000"/>
              </a:lnSpc>
              <a:defRPr sz="3600">
                <a:latin typeface="Times Roman"/>
                <a:ea typeface="Times Roman"/>
                <a:cs typeface="Times Roman"/>
                <a:sym typeface="Times Roman"/>
              </a:defRPr>
            </a:pPr>
          </a:p>
          <a:p>
            <a:pPr marL="457200" indent="-317500" defTabSz="457200">
              <a:lnSpc>
                <a:spcPct val="100000"/>
              </a:lnSpc>
              <a:buSzPct val="100000"/>
              <a:buFont typeface="Times Roman"/>
              <a:buChar char="•"/>
              <a:defRPr sz="3600">
                <a:latin typeface="Times Roman"/>
                <a:ea typeface="Times Roman"/>
                <a:cs typeface="Times Roman"/>
                <a:sym typeface="Times Roman"/>
              </a:defRPr>
            </a:pPr>
            <a:r>
              <a:t>Different </a:t>
            </a:r>
            <a:r>
              <a:rPr b="1"/>
              <a:t>NSU thresholds</a:t>
            </a:r>
            <a:r>
              <a:t> are defined based on environmental conditions:</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rPr b="1"/>
              <a:t>Pristine areas</a:t>
            </a:r>
            <a:r>
              <a:t> (e.g., national parks): </a:t>
            </a:r>
            <a:r>
              <a:rPr b="1"/>
              <a:t>1–2 NSU</a:t>
            </a:r>
          </a:p>
          <a:p>
            <a:pPr lvl="1" marL="914400" indent="-317500" defTabSz="457200">
              <a:lnSpc>
                <a:spcPct val="100000"/>
              </a:lnSpc>
              <a:buSzPct val="100000"/>
              <a:buFont typeface="Times Roman"/>
              <a:buChar char="◦"/>
              <a:defRPr b="1" sz="3600">
                <a:latin typeface="Times Roman"/>
                <a:ea typeface="Times Roman"/>
                <a:cs typeface="Times Roman"/>
                <a:sym typeface="Times Roman"/>
              </a:defRPr>
            </a:pPr>
            <a:r>
              <a:t>Rural areas</a:t>
            </a:r>
            <a:r>
              <a:rPr b="0"/>
              <a:t>: </a:t>
            </a:r>
            <a:r>
              <a:t>2–5 NSU</a:t>
            </a:r>
            <a:endParaRPr b="0"/>
          </a:p>
          <a:p>
            <a:pPr lvl="1" marL="914400" indent="-317500" defTabSz="457200">
              <a:lnSpc>
                <a:spcPct val="100000"/>
              </a:lnSpc>
              <a:buSzPct val="100000"/>
              <a:buFont typeface="Times Roman"/>
              <a:buChar char="◦"/>
              <a:defRPr b="1" sz="3600">
                <a:latin typeface="Times Roman"/>
                <a:ea typeface="Times Roman"/>
                <a:cs typeface="Times Roman"/>
                <a:sym typeface="Times Roman"/>
              </a:defRPr>
            </a:pPr>
            <a:r>
              <a:t>Suburban areas</a:t>
            </a:r>
            <a:r>
              <a:rPr b="0"/>
              <a:t>: </a:t>
            </a:r>
            <a:r>
              <a:t>5–10 NSU</a:t>
            </a:r>
            <a:endParaRPr b="0"/>
          </a:p>
          <a:p>
            <a:pPr lvl="1" marL="914400" indent="-317500" defTabSz="457200">
              <a:lnSpc>
                <a:spcPct val="100000"/>
              </a:lnSpc>
              <a:buSzPct val="100000"/>
              <a:buFont typeface="Times Roman"/>
              <a:buChar char="◦"/>
              <a:defRPr b="1" sz="3600">
                <a:latin typeface="Times Roman"/>
                <a:ea typeface="Times Roman"/>
                <a:cs typeface="Times Roman"/>
                <a:sym typeface="Times Roman"/>
              </a:defRPr>
            </a:pPr>
            <a:r>
              <a:t>Urban areas</a:t>
            </a:r>
            <a:r>
              <a:rPr b="0"/>
              <a:t>: </a:t>
            </a:r>
            <a:r>
              <a:t>10–20 NSU</a:t>
            </a:r>
          </a:p>
          <a:p>
            <a:pPr defTabSz="457200">
              <a:lnSpc>
                <a:spcPct val="100000"/>
              </a:lnSpc>
              <a:defRPr b="1" sz="3600">
                <a:latin typeface="Times Roman"/>
                <a:ea typeface="Times Roman"/>
                <a:cs typeface="Times Roman"/>
                <a:sym typeface="Times Roman"/>
              </a:defRPr>
            </a:pPr>
            <a:endParaRPr b="0"/>
          </a:p>
          <a:p>
            <a:pPr marL="457200" indent="-317500" defTabSz="457200">
              <a:lnSpc>
                <a:spcPct val="100000"/>
              </a:lnSpc>
              <a:buSzPct val="100000"/>
              <a:buFont typeface="Times Roman"/>
              <a:buChar char="•"/>
              <a:defRPr sz="3600">
                <a:latin typeface="Times Roman"/>
                <a:ea typeface="Times Roman"/>
                <a:cs typeface="Times Roman"/>
                <a:sym typeface="Times Roman"/>
              </a:defRPr>
            </a:pPr>
            <a:r>
              <a:t>The </a:t>
            </a:r>
            <a:r>
              <a:rPr b="1"/>
              <a:t>Oukaimeden area</a:t>
            </a:r>
            <a:r>
              <a:t> falls within the </a:t>
            </a:r>
            <a:r>
              <a:rPr b="1"/>
              <a:t>pristine category</a:t>
            </a:r>
            <a:r>
              <a:t>.</a:t>
            </a:r>
          </a:p>
        </p:txBody>
      </p:sp>
      <p:sp>
        <p:nvSpPr>
          <p:cNvPr id="76" name="Results from Illumina model"/>
          <p:cNvSpPr txBox="1"/>
          <p:nvPr/>
        </p:nvSpPr>
        <p:spPr>
          <a:xfrm>
            <a:off x="7960531" y="510920"/>
            <a:ext cx="9321825" cy="1048197"/>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Results from Illumina model</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Introduction to the GAMBONS Model: Estimating Natural Night Sky Brightness"/>
          <p:cNvSpPr txBox="1"/>
          <p:nvPr>
            <p:ph type="ctrTitle" idx="4294967295"/>
          </p:nvPr>
        </p:nvSpPr>
        <p:spPr>
          <a:xfrm>
            <a:off x="78841" y="1160858"/>
            <a:ext cx="25067145" cy="1474322"/>
          </a:xfrm>
          <a:prstGeom prst="rect">
            <a:avLst/>
          </a:prstGeom>
        </p:spPr>
        <p:txBody>
          <a:bodyPr lIns="110696" tIns="110696" rIns="110696" bIns="110696" anchor="t"/>
          <a:lstStyle>
            <a:lvl1pPr algn="l">
              <a:defRPr sz="5100">
                <a:solidFill>
                  <a:schemeClr val="accent2">
                    <a:lumOff val="-10000"/>
                  </a:schemeClr>
                </a:solidFill>
              </a:defRPr>
            </a:lvl1pPr>
          </a:lstStyle>
          <a:p>
            <a:pPr/>
            <a:r>
              <a:t>Introduction to the GAMBONS Model: Estimating Natural Night Sky Brightness</a:t>
            </a:r>
          </a:p>
        </p:txBody>
      </p:sp>
      <p:sp>
        <p:nvSpPr>
          <p:cNvPr id="79" name="GAMBONS (GAia Map of the Brightness Of the Natural Sky) is a model designed to estimate the natural night sky brightness during cloudless and moonless nights. It is based on extra-atmospheric star radiance data derived from the Gaia catalogue, providing "/>
          <p:cNvSpPr txBox="1"/>
          <p:nvPr/>
        </p:nvSpPr>
        <p:spPr>
          <a:xfrm>
            <a:off x="1009942" y="4588676"/>
            <a:ext cx="20200238" cy="2405795"/>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lvl1pPr algn="just" defTabSz="457200">
              <a:lnSpc>
                <a:spcPct val="100000"/>
              </a:lnSpc>
              <a:spcBef>
                <a:spcPts val="1200"/>
              </a:spcBef>
              <a:defRPr sz="3600">
                <a:latin typeface="Times Roman"/>
                <a:ea typeface="Times Roman"/>
                <a:cs typeface="Times Roman"/>
                <a:sym typeface="Times Roman"/>
              </a:defRPr>
            </a:lvl1pPr>
          </a:lstStyle>
          <a:p>
            <a:pPr/>
            <a:r>
              <a:t>GAMBONS (GAia Map of the Brightness Of the Natural Sky) is a model designed to estimate the natural night sky brightness during cloudless and moonless nights. It is based on extra-atmospheric star radiance data derived from the Gaia catalogue, providing a detailed representation of the sky’s intrinsic brightness in the absence of artificial light.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 name="image.png" descr="image.png"/>
          <p:cNvPicPr>
            <a:picLocks noChangeAspect="1"/>
          </p:cNvPicPr>
          <p:nvPr/>
        </p:nvPicPr>
        <p:blipFill>
          <a:blip r:embed="rId2">
            <a:extLst/>
          </a:blip>
          <a:stretch>
            <a:fillRect/>
          </a:stretch>
        </p:blipFill>
        <p:spPr>
          <a:xfrm>
            <a:off x="538036" y="2280789"/>
            <a:ext cx="12280368" cy="10361561"/>
          </a:xfrm>
          <a:prstGeom prst="rect">
            <a:avLst/>
          </a:prstGeom>
          <a:ln w="12700">
            <a:miter lim="400000"/>
          </a:ln>
        </p:spPr>
      </p:pic>
      <p:sp>
        <p:nvSpPr>
          <p:cNvPr id="82" name="This figure illustrates that natural light, including moonlight and celestial objects such as galaxies, is the sole source of brightness at the Oukaimeden Observatory. This is a positive outcome that should be maintained. To preserve these conditions, it"/>
          <p:cNvSpPr txBox="1"/>
          <p:nvPr/>
        </p:nvSpPr>
        <p:spPr>
          <a:xfrm>
            <a:off x="14072071" y="3986019"/>
            <a:ext cx="8920280" cy="5288694"/>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lvl1pPr algn="just" defTabSz="457200">
              <a:lnSpc>
                <a:spcPct val="100000"/>
              </a:lnSpc>
              <a:spcBef>
                <a:spcPts val="1200"/>
              </a:spcBef>
              <a:defRPr sz="3600">
                <a:latin typeface="Times Roman"/>
                <a:ea typeface="Times Roman"/>
                <a:cs typeface="Times Roman"/>
                <a:sym typeface="Times Roman"/>
              </a:defRPr>
            </a:lvl1pPr>
          </a:lstStyle>
          <a:p>
            <a:pPr/>
            <a:r>
              <a:t>This figure illustrates that natural light, including moonlight and celestial objects such as galaxies, is the sole source of brightness at the Oukaimeden Observatory. This is a positive outcome that should be maintained. To preserve these conditions, it is crucial to manage and control artificial light pollution around the observatory in the future.</a:t>
            </a:r>
          </a:p>
        </p:txBody>
      </p:sp>
      <p:sp>
        <p:nvSpPr>
          <p:cNvPr id="83" name="Contribution of Natural Brightness (Moonlight, Galaxies, etc.) at Oukaimeden Observatory Using the GAMBONS Model"/>
          <p:cNvSpPr txBox="1"/>
          <p:nvPr/>
        </p:nvSpPr>
        <p:spPr>
          <a:xfrm>
            <a:off x="195431" y="535972"/>
            <a:ext cx="23605288" cy="714853"/>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sz="3500">
                <a:solidFill>
                  <a:schemeClr val="accent2">
                    <a:lumOff val="-10000"/>
                  </a:schemeClr>
                </a:solidFill>
              </a:defRPr>
            </a:lvl1pPr>
          </a:lstStyle>
          <a:p>
            <a:pPr/>
            <a:r>
              <a:t>Contribution of Natural Brightness (Moonlight, Galaxies, etc.) at Oukaimeden Observatory Using the GAMBONS Model</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Natural Light Pollution at Oukaimeden Observatory: Insights from the GAMBONS Model"/>
          <p:cNvSpPr txBox="1"/>
          <p:nvPr>
            <p:ph type="ctrTitle" idx="4294967295"/>
          </p:nvPr>
        </p:nvSpPr>
        <p:spPr>
          <a:xfrm>
            <a:off x="347167" y="1092319"/>
            <a:ext cx="24184271" cy="1170990"/>
          </a:xfrm>
          <a:prstGeom prst="rect">
            <a:avLst/>
          </a:prstGeom>
        </p:spPr>
        <p:txBody>
          <a:bodyPr lIns="110696" tIns="110696" rIns="110696" bIns="110696" anchor="t"/>
          <a:lstStyle/>
          <a:p>
            <a:pPr algn="l">
              <a:defRPr sz="4600">
                <a:solidFill>
                  <a:schemeClr val="accent2">
                    <a:lumOff val="-10000"/>
                  </a:schemeClr>
                </a:solidFill>
              </a:defRPr>
            </a:pPr>
            <a:r>
              <a:t>Natural Light Pollution at Oukaimeden Observatory: Insights from the GAMBONS Model</a:t>
            </a:r>
          </a:p>
          <a:p>
            <a:pPr algn="l">
              <a:defRPr sz="4600">
                <a:solidFill>
                  <a:schemeClr val="accent2">
                    <a:lumOff val="-10000"/>
                  </a:schemeClr>
                </a:solidFill>
              </a:defRPr>
            </a:pPr>
          </a:p>
          <a:p>
            <a:pPr algn="l">
              <a:defRPr sz="4600">
                <a:solidFill>
                  <a:schemeClr val="accent2">
                    <a:lumOff val="-10000"/>
                  </a:schemeClr>
                </a:solidFill>
              </a:defRPr>
            </a:pPr>
          </a:p>
          <a:p>
            <a:pPr algn="l">
              <a:defRPr sz="4600">
                <a:solidFill>
                  <a:schemeClr val="accent2">
                    <a:lumOff val="-10000"/>
                  </a:schemeClr>
                </a:solidFill>
              </a:defRPr>
            </a:pPr>
          </a:p>
        </p:txBody>
      </p:sp>
      <p:sp>
        <p:nvSpPr>
          <p:cNvPr id="86" name="The GAMBON model provides the natural component of light pollution, and in our study, the results indicate that the sources of pollution are primarily from galaxy and Moon. This is a positive outcome for the Oukaimeden Observatory, as it aligns with our "/>
          <p:cNvSpPr txBox="1"/>
          <p:nvPr>
            <p:ph type="subTitle" idx="4294967295"/>
          </p:nvPr>
        </p:nvSpPr>
        <p:spPr>
          <a:xfrm>
            <a:off x="933391" y="3938500"/>
            <a:ext cx="23011823" cy="5839000"/>
          </a:xfrm>
          <a:prstGeom prst="rect">
            <a:avLst/>
          </a:prstGeom>
        </p:spPr>
        <p:txBody>
          <a:bodyPr>
            <a:normAutofit fontScale="100000" lnSpcReduction="0"/>
          </a:bodyPr>
          <a:lstStyle/>
          <a:p>
            <a:pPr marL="0" indent="0" algn="just">
              <a:spcBef>
                <a:spcPts val="0"/>
              </a:spcBef>
              <a:tabLst>
                <a:tab pos="1752600" algn="l"/>
                <a:tab pos="3505200" algn="l"/>
                <a:tab pos="5257800" algn="l"/>
                <a:tab pos="7010400" algn="l"/>
                <a:tab pos="8763000" algn="l"/>
                <a:tab pos="10515600" algn="l"/>
                <a:tab pos="12268200" algn="l"/>
                <a:tab pos="14020800" algn="l"/>
                <a:tab pos="15773400" algn="l"/>
                <a:tab pos="17526000" algn="l"/>
                <a:tab pos="19278600" algn="l"/>
                <a:tab pos="21031200" algn="l"/>
                <a:tab pos="22783800" algn="l"/>
              </a:tabLst>
              <a:defRPr sz="3600">
                <a:solidFill>
                  <a:schemeClr val="accent2"/>
                </a:solidFill>
                <a:latin typeface="+mj-lt"/>
                <a:ea typeface="+mj-ea"/>
                <a:cs typeface="+mj-cs"/>
                <a:sym typeface="Times New Roman"/>
              </a:defRPr>
            </a:pPr>
            <a:r>
              <a:t>The GAMBON model provides the natural component of light pollution, and in our study, the results indicate that the sources of pollution are primarily from galaxy and Moon. This is a positive outcome for the Oukaimeden Observatory, as it aligns with our objectives for the ADSM project.</a:t>
            </a:r>
          </a:p>
          <a:p>
            <a:pPr marL="0" indent="0" algn="just">
              <a:spcBef>
                <a:spcPts val="0"/>
              </a:spcBef>
              <a:tabLst>
                <a:tab pos="1752600" algn="l"/>
                <a:tab pos="3505200" algn="l"/>
                <a:tab pos="5257800" algn="l"/>
                <a:tab pos="7010400" algn="l"/>
                <a:tab pos="8763000" algn="l"/>
                <a:tab pos="10515600" algn="l"/>
                <a:tab pos="12268200" algn="l"/>
                <a:tab pos="14020800" algn="l"/>
                <a:tab pos="15773400" algn="l"/>
                <a:tab pos="17526000" algn="l"/>
                <a:tab pos="19278600" algn="l"/>
                <a:tab pos="21031200" algn="l"/>
                <a:tab pos="22783800" algn="l"/>
              </a:tabLst>
              <a:defRPr sz="3600">
                <a:solidFill>
                  <a:schemeClr val="accent2"/>
                </a:solidFill>
                <a:latin typeface="+mj-lt"/>
                <a:ea typeface="+mj-ea"/>
                <a:cs typeface="+mj-cs"/>
                <a:sym typeface="Times New Roman"/>
              </a:defRPr>
            </a:pPr>
          </a:p>
          <a:p>
            <a:pPr marL="0" indent="0" algn="just">
              <a:spcBef>
                <a:spcPts val="0"/>
              </a:spcBef>
              <a:tabLst>
                <a:tab pos="1752600" algn="l"/>
                <a:tab pos="3505200" algn="l"/>
                <a:tab pos="5257800" algn="l"/>
                <a:tab pos="7010400" algn="l"/>
                <a:tab pos="8763000" algn="l"/>
                <a:tab pos="10515600" algn="l"/>
                <a:tab pos="12268200" algn="l"/>
                <a:tab pos="14020800" algn="l"/>
                <a:tab pos="15773400" algn="l"/>
                <a:tab pos="17526000" algn="l"/>
                <a:tab pos="19278600" algn="l"/>
                <a:tab pos="21031200" algn="l"/>
                <a:tab pos="22783800" algn="l"/>
              </a:tabLst>
              <a:defRPr sz="3600">
                <a:solidFill>
                  <a:schemeClr val="accent2"/>
                </a:solidFill>
                <a:latin typeface="+mj-lt"/>
                <a:ea typeface="+mj-ea"/>
                <a:cs typeface="+mj-cs"/>
                <a:sym typeface="Times New Roman"/>
              </a:defRPr>
            </a:pPr>
            <a:r>
              <a:t>Using the GAMBON model, we obtained a magnitude of night sky brightness (NSB) of </a:t>
            </a:r>
            <a:r>
              <a:rPr b="1"/>
              <a:t>21 mag/arcsec²</a:t>
            </a:r>
            <a:r>
              <a:t>, which matches the values typically measured with an </a:t>
            </a:r>
            <a:r>
              <a:rPr b="1"/>
              <a:t>CoSQM</a:t>
            </a:r>
            <a:r>
              <a:t>. </a:t>
            </a:r>
          </a:p>
          <a:p>
            <a:pPr marL="0" indent="0" algn="just">
              <a:spcBef>
                <a:spcPts val="0"/>
              </a:spcBef>
              <a:tabLst>
                <a:tab pos="1752600" algn="l"/>
                <a:tab pos="3505200" algn="l"/>
                <a:tab pos="5257800" algn="l"/>
                <a:tab pos="7010400" algn="l"/>
                <a:tab pos="8763000" algn="l"/>
                <a:tab pos="10515600" algn="l"/>
                <a:tab pos="12268200" algn="l"/>
                <a:tab pos="14020800" algn="l"/>
                <a:tab pos="15773400" algn="l"/>
                <a:tab pos="17526000" algn="l"/>
                <a:tab pos="19278600" algn="l"/>
                <a:tab pos="21031200" algn="l"/>
                <a:tab pos="22783800" algn="l"/>
              </a:tabLst>
              <a:defRPr sz="3600">
                <a:solidFill>
                  <a:schemeClr val="accent2"/>
                </a:solidFill>
                <a:latin typeface="+mj-lt"/>
                <a:ea typeface="+mj-ea"/>
                <a:cs typeface="+mj-cs"/>
                <a:sym typeface="Times New Roman"/>
              </a:defRPr>
            </a:pPr>
          </a:p>
          <a:p>
            <a:pPr marL="0" indent="0" algn="just">
              <a:spcBef>
                <a:spcPts val="0"/>
              </a:spcBef>
              <a:tabLst>
                <a:tab pos="1752600" algn="l"/>
                <a:tab pos="3505200" algn="l"/>
                <a:tab pos="5257800" algn="l"/>
                <a:tab pos="7010400" algn="l"/>
                <a:tab pos="8763000" algn="l"/>
                <a:tab pos="10515600" algn="l"/>
                <a:tab pos="12268200" algn="l"/>
                <a:tab pos="14020800" algn="l"/>
                <a:tab pos="15773400" algn="l"/>
                <a:tab pos="17526000" algn="l"/>
                <a:tab pos="19278600" algn="l"/>
                <a:tab pos="21031200" algn="l"/>
                <a:tab pos="22783800" algn="l"/>
              </a:tabLst>
              <a:defRPr b="1" sz="3600">
                <a:solidFill>
                  <a:schemeClr val="accent2"/>
                </a:solidFill>
                <a:latin typeface="+mj-lt"/>
                <a:ea typeface="+mj-ea"/>
                <a:cs typeface="+mj-cs"/>
                <a:sym typeface="Times New Roman"/>
              </a:defRPr>
            </a:pPr>
            <a:r>
              <a:t>The preliminary conclusion is that the Oukaimeden Observatory's sky qualifies as a Class 1 dark site, making it an excellent location for astronomical observations.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 name="Outline:…"/>
          <p:cNvSpPr txBox="1"/>
          <p:nvPr/>
        </p:nvSpPr>
        <p:spPr>
          <a:xfrm>
            <a:off x="1410326" y="1180561"/>
            <a:ext cx="17542285" cy="11897085"/>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p>
            <a:pPr defTabSz="457200">
              <a:lnSpc>
                <a:spcPct val="100000"/>
              </a:lnSpc>
              <a:spcBef>
                <a:spcPts val="1400"/>
              </a:spcBef>
              <a:defRPr b="1" sz="6700">
                <a:solidFill>
                  <a:schemeClr val="accent2">
                    <a:lumOff val="-10000"/>
                  </a:schemeClr>
                </a:solidFill>
                <a:latin typeface="+mj-lt"/>
                <a:ea typeface="+mj-ea"/>
                <a:cs typeface="+mj-cs"/>
                <a:sym typeface="Times New Roman"/>
              </a:defRPr>
            </a:pPr>
            <a:r>
              <a:t>Outline:</a:t>
            </a:r>
          </a:p>
          <a:p>
            <a:pPr defTabSz="457200">
              <a:lnSpc>
                <a:spcPct val="100000"/>
              </a:lnSpc>
              <a:spcBef>
                <a:spcPts val="1500"/>
              </a:spcBef>
              <a:defRPr b="1" sz="4000">
                <a:solidFill>
                  <a:schemeClr val="accent2">
                    <a:lumOff val="-10000"/>
                  </a:schemeClr>
                </a:solidFill>
                <a:latin typeface="+mj-lt"/>
                <a:ea typeface="+mj-ea"/>
                <a:cs typeface="+mj-cs"/>
                <a:sym typeface="Times New Roman"/>
              </a:defRPr>
            </a:pPr>
            <a:r>
              <a:t>Part I: Atlas Dark Sky Reserve Project</a:t>
            </a:r>
          </a:p>
          <a:p>
            <a:pPr marL="457200" indent="-317500" defTabSz="457200">
              <a:lnSpc>
                <a:spcPct val="100000"/>
              </a:lnSpc>
              <a:buSzPct val="100000"/>
              <a:buFont typeface="Times Roman"/>
              <a:buAutoNum type="arabicPeriod" startAt="1"/>
              <a:defRPr sz="3800">
                <a:solidFill>
                  <a:schemeClr val="accent2">
                    <a:lumOff val="-10000"/>
                  </a:schemeClr>
                </a:solidFill>
                <a:latin typeface="+mj-lt"/>
                <a:ea typeface="+mj-ea"/>
                <a:cs typeface="+mj-cs"/>
                <a:sym typeface="Times New Roman"/>
              </a:defRPr>
            </a:pPr>
            <a:r>
              <a:t> </a:t>
            </a:r>
            <a:r>
              <a:rPr b="1"/>
              <a:t>Survey and ALAN Measurements</a:t>
            </a:r>
            <a:r>
              <a:t> in the preselected reserve area</a:t>
            </a:r>
          </a:p>
          <a:p>
            <a:pPr defTabSz="457200">
              <a:lnSpc>
                <a:spcPct val="100000"/>
              </a:lnSpc>
              <a:defRPr sz="3800">
                <a:solidFill>
                  <a:schemeClr val="accent2">
                    <a:lumOff val="-10000"/>
                  </a:schemeClr>
                </a:solidFill>
                <a:latin typeface="+mj-lt"/>
                <a:ea typeface="+mj-ea"/>
                <a:cs typeface="+mj-cs"/>
                <a:sym typeface="Times New Roman"/>
              </a:defRPr>
            </a:pPr>
          </a:p>
          <a:p>
            <a:pPr marL="457200" indent="-317500" defTabSz="457200">
              <a:lnSpc>
                <a:spcPct val="100000"/>
              </a:lnSpc>
              <a:buSzPct val="100000"/>
              <a:buFont typeface="Times Roman"/>
              <a:buAutoNum type="arabicPeriod" startAt="2"/>
              <a:defRPr b="1" sz="3800">
                <a:solidFill>
                  <a:schemeClr val="accent2">
                    <a:lumOff val="-10000"/>
                  </a:schemeClr>
                </a:solidFill>
                <a:latin typeface="+mj-lt"/>
                <a:ea typeface="+mj-ea"/>
                <a:cs typeface="+mj-cs"/>
                <a:sym typeface="Times New Roman"/>
              </a:defRPr>
            </a:pPr>
            <a:r>
              <a:t> Modeling Light Pollution at Oukaimeden Observatory</a:t>
            </a:r>
            <a:endParaRPr b="0"/>
          </a:p>
          <a:p>
            <a:pPr lvl="1" marL="914400" indent="-317500" defTabSz="457200">
              <a:lnSpc>
                <a:spcPct val="100000"/>
              </a:lnSpc>
              <a:buSzPct val="100000"/>
              <a:buFont typeface="Times Roman"/>
              <a:buChar char="◦"/>
              <a:defRPr sz="3800">
                <a:solidFill>
                  <a:schemeClr val="accent2">
                    <a:lumOff val="-10000"/>
                  </a:schemeClr>
                </a:solidFill>
                <a:latin typeface="+mj-lt"/>
                <a:ea typeface="+mj-ea"/>
                <a:cs typeface="+mj-cs"/>
                <a:sym typeface="Times New Roman"/>
              </a:defRPr>
            </a:pPr>
            <a:r>
              <a:rPr b="1"/>
              <a:t>Artificial Component</a:t>
            </a:r>
            <a:r>
              <a:t>: Impact of nearby cities and lighting infrastructures</a:t>
            </a:r>
          </a:p>
          <a:p>
            <a:pPr lvl="1" marL="914400" indent="-317500" defTabSz="457200">
              <a:lnSpc>
                <a:spcPct val="100000"/>
              </a:lnSpc>
              <a:buSzPct val="100000"/>
              <a:buFont typeface="Times Roman"/>
              <a:buChar char="◦"/>
              <a:defRPr sz="3800">
                <a:solidFill>
                  <a:schemeClr val="accent2">
                    <a:lumOff val="-10000"/>
                  </a:schemeClr>
                </a:solidFill>
                <a:latin typeface="+mj-lt"/>
                <a:ea typeface="+mj-ea"/>
                <a:cs typeface="+mj-cs"/>
                <a:sym typeface="Times New Roman"/>
              </a:defRPr>
            </a:pPr>
            <a:r>
              <a:rPr b="1"/>
              <a:t>Natural Component</a:t>
            </a:r>
            <a:r>
              <a:t>: Contribution of celestial sources using the GAMBONS model</a:t>
            </a:r>
          </a:p>
          <a:p>
            <a:pPr defTabSz="457200">
              <a:lnSpc>
                <a:spcPct val="100000"/>
              </a:lnSpc>
              <a:defRPr sz="3800">
                <a:solidFill>
                  <a:schemeClr val="accent2">
                    <a:lumOff val="-10000"/>
                  </a:schemeClr>
                </a:solidFill>
                <a:latin typeface="+mj-lt"/>
                <a:ea typeface="+mj-ea"/>
                <a:cs typeface="+mj-cs"/>
                <a:sym typeface="Times New Roman"/>
              </a:defRPr>
            </a:pPr>
          </a:p>
          <a:p>
            <a:pPr marL="457200" indent="-317500" defTabSz="457200">
              <a:lnSpc>
                <a:spcPct val="100000"/>
              </a:lnSpc>
              <a:buSzPct val="100000"/>
              <a:buFont typeface="Times Roman"/>
              <a:buAutoNum type="arabicPeriod" startAt="3"/>
              <a:defRPr sz="3800">
                <a:solidFill>
                  <a:schemeClr val="accent2">
                    <a:lumOff val="-10000"/>
                  </a:schemeClr>
                </a:solidFill>
                <a:latin typeface="+mj-lt"/>
                <a:ea typeface="+mj-ea"/>
                <a:cs typeface="+mj-cs"/>
                <a:sym typeface="Times New Roman"/>
              </a:defRPr>
            </a:pPr>
            <a:r>
              <a:t> </a:t>
            </a:r>
            <a:r>
              <a:rPr b="1"/>
              <a:t>Conclusion</a:t>
            </a:r>
            <a:r>
              <a:t>: Key findings</a:t>
            </a:r>
          </a:p>
          <a:p>
            <a:pPr defTabSz="457200">
              <a:lnSpc>
                <a:spcPct val="100000"/>
              </a:lnSpc>
              <a:defRPr sz="3800">
                <a:solidFill>
                  <a:schemeClr val="accent2">
                    <a:lumOff val="-10000"/>
                  </a:schemeClr>
                </a:solidFill>
                <a:latin typeface="+mj-lt"/>
                <a:ea typeface="+mj-ea"/>
                <a:cs typeface="+mj-cs"/>
                <a:sym typeface="Times New Roman"/>
              </a:defRPr>
            </a:pPr>
          </a:p>
          <a:p>
            <a:pPr defTabSz="457200">
              <a:lnSpc>
                <a:spcPct val="100000"/>
              </a:lnSpc>
              <a:spcBef>
                <a:spcPts val="1500"/>
              </a:spcBef>
              <a:defRPr b="1" sz="4000">
                <a:solidFill>
                  <a:schemeClr val="accent2">
                    <a:lumOff val="-10000"/>
                  </a:schemeClr>
                </a:solidFill>
                <a:latin typeface="+mj-lt"/>
                <a:ea typeface="+mj-ea"/>
                <a:cs typeface="+mj-cs"/>
                <a:sym typeface="Times New Roman"/>
              </a:defRPr>
            </a:pPr>
            <a:r>
              <a:t>Part II: Pollution from Satellite Constellations</a:t>
            </a:r>
          </a:p>
          <a:p>
            <a:pPr marL="457200" indent="-317500" defTabSz="457200">
              <a:lnSpc>
                <a:spcPct val="100000"/>
              </a:lnSpc>
              <a:buSzPct val="100000"/>
              <a:buFont typeface="Times Roman"/>
              <a:buAutoNum type="arabicPeriod" startAt="1"/>
              <a:defRPr b="1" sz="3800">
                <a:solidFill>
                  <a:schemeClr val="accent2">
                    <a:lumOff val="-10000"/>
                  </a:schemeClr>
                </a:solidFill>
                <a:latin typeface="+mj-lt"/>
                <a:ea typeface="+mj-ea"/>
                <a:cs typeface="+mj-cs"/>
                <a:sym typeface="Times New Roman"/>
              </a:defRPr>
            </a:pPr>
            <a:r>
              <a:t> Oukaimeden Observatory: A Key Player in Satellite Observations</a:t>
            </a:r>
          </a:p>
          <a:p>
            <a:pPr defTabSz="457200">
              <a:lnSpc>
                <a:spcPct val="100000"/>
              </a:lnSpc>
              <a:defRPr b="1" sz="3800">
                <a:solidFill>
                  <a:schemeClr val="accent2">
                    <a:lumOff val="-10000"/>
                  </a:schemeClr>
                </a:solidFill>
                <a:latin typeface="+mj-lt"/>
                <a:ea typeface="+mj-ea"/>
                <a:cs typeface="+mj-cs"/>
                <a:sym typeface="Times New Roman"/>
              </a:defRPr>
            </a:pPr>
            <a:endParaRPr b="0"/>
          </a:p>
          <a:p>
            <a:pPr marL="457200" indent="-317500" defTabSz="457200">
              <a:lnSpc>
                <a:spcPct val="100000"/>
              </a:lnSpc>
              <a:buSzPct val="100000"/>
              <a:buFont typeface="Times Roman"/>
              <a:buAutoNum type="arabicPeriod" startAt="2"/>
              <a:defRPr b="1" sz="3800">
                <a:solidFill>
                  <a:schemeClr val="accent2">
                    <a:lumOff val="-10000"/>
                  </a:schemeClr>
                </a:solidFill>
                <a:latin typeface="+mj-lt"/>
                <a:ea typeface="+mj-ea"/>
                <a:cs typeface="+mj-cs"/>
                <a:sym typeface="Times New Roman"/>
              </a:defRPr>
            </a:pPr>
            <a:r>
              <a:rPr b="0"/>
              <a:t> </a:t>
            </a:r>
            <a:r>
              <a:t>Observation Facilities &amp; Tracking Tools</a:t>
            </a:r>
            <a:r>
              <a:rPr b="0"/>
              <a:t> for monitoring satellites</a:t>
            </a:r>
            <a:endParaRPr b="0"/>
          </a:p>
          <a:p>
            <a:pPr defTabSz="457200">
              <a:lnSpc>
                <a:spcPct val="100000"/>
              </a:lnSpc>
              <a:defRPr b="1" sz="3800">
                <a:solidFill>
                  <a:schemeClr val="accent2">
                    <a:lumOff val="-10000"/>
                  </a:schemeClr>
                </a:solidFill>
                <a:latin typeface="+mj-lt"/>
                <a:ea typeface="+mj-ea"/>
                <a:cs typeface="+mj-cs"/>
                <a:sym typeface="Times New Roman"/>
              </a:defRPr>
            </a:pPr>
            <a:endParaRPr b="0"/>
          </a:p>
          <a:p>
            <a:pPr marL="457200" indent="-317500" defTabSz="457200">
              <a:lnSpc>
                <a:spcPct val="100000"/>
              </a:lnSpc>
              <a:buSzPct val="100000"/>
              <a:buFont typeface="Times Roman"/>
              <a:buAutoNum type="arabicPeriod" startAt="3"/>
              <a:defRPr b="1" sz="3800">
                <a:solidFill>
                  <a:schemeClr val="accent2">
                    <a:lumOff val="-10000"/>
                  </a:schemeClr>
                </a:solidFill>
                <a:latin typeface="+mj-lt"/>
                <a:ea typeface="+mj-ea"/>
                <a:cs typeface="+mj-cs"/>
                <a:sym typeface="Times New Roman"/>
              </a:defRPr>
            </a:pPr>
            <a:r>
              <a:rPr b="0"/>
              <a:t> </a:t>
            </a:r>
            <a:r>
              <a:t>Data Processing &amp; Impact Analysis</a:t>
            </a:r>
            <a:r>
              <a:rPr b="0"/>
              <a:t> on astronomical observations</a:t>
            </a:r>
            <a:endParaRPr b="0"/>
          </a:p>
          <a:p>
            <a:pPr defTabSz="457200">
              <a:lnSpc>
                <a:spcPct val="100000"/>
              </a:lnSpc>
              <a:defRPr b="1" sz="3800">
                <a:solidFill>
                  <a:schemeClr val="accent2">
                    <a:lumOff val="-10000"/>
                  </a:schemeClr>
                </a:solidFill>
                <a:latin typeface="+mj-lt"/>
                <a:ea typeface="+mj-ea"/>
                <a:cs typeface="+mj-cs"/>
                <a:sym typeface="Times New Roman"/>
              </a:defRPr>
            </a:pPr>
            <a:endParaRPr b="0"/>
          </a:p>
          <a:p>
            <a:pPr marL="457200" indent="-317500" defTabSz="457200">
              <a:lnSpc>
                <a:spcPct val="100000"/>
              </a:lnSpc>
              <a:buSzPct val="100000"/>
              <a:buFont typeface="Times Roman"/>
              <a:buAutoNum type="arabicPeriod" startAt="4"/>
              <a:defRPr sz="3800">
                <a:solidFill>
                  <a:schemeClr val="accent2">
                    <a:lumOff val="-10000"/>
                  </a:schemeClr>
                </a:solidFill>
                <a:latin typeface="+mj-lt"/>
                <a:ea typeface="+mj-ea"/>
                <a:cs typeface="+mj-cs"/>
                <a:sym typeface="Times New Roman"/>
              </a:defRPr>
            </a:pPr>
            <a:r>
              <a:t> </a:t>
            </a:r>
            <a:r>
              <a:rPr b="1"/>
              <a:t>Conclusion</a:t>
            </a:r>
            <a:r>
              <a:t>: Challenges and mitigation strategies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88" name="Tableau 1"/>
          <p:cNvGraphicFramePr/>
          <p:nvPr/>
        </p:nvGraphicFramePr>
        <p:xfrm>
          <a:off x="4333361" y="2650549"/>
          <a:ext cx="15720453" cy="662642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854796"/>
                <a:gridCol w="7862482"/>
              </a:tblGrid>
              <a:tr h="2205187">
                <a:tc>
                  <a:txBody>
                    <a:bodyPr/>
                    <a:lstStyle/>
                    <a:p>
                      <a:pPr algn="ctr">
                        <a:lnSpc>
                          <a:spcPct val="100000"/>
                        </a:lnSpc>
                        <a:tabLst>
                          <a:tab pos="1752600" algn="l"/>
                          <a:tab pos="3505200" algn="l"/>
                          <a:tab pos="5257800" algn="l"/>
                          <a:tab pos="7010400" algn="l"/>
                          <a:tab pos="8763000" algn="l"/>
                          <a:tab pos="10515600" algn="l"/>
                          <a:tab pos="12268200" algn="l"/>
                          <a:tab pos="14020800" algn="l"/>
                        </a:tabLst>
                        <a:defRPr sz="4200">
                          <a:sym typeface="Arial"/>
                        </a:defRPr>
                      </a:pPr>
                    </a:p>
                    <a:p>
                      <a:pPr algn="ctr">
                        <a:lnSpc>
                          <a:spcPct val="100000"/>
                        </a:lnSpc>
                        <a:tabLst>
                          <a:tab pos="1752600" algn="l"/>
                          <a:tab pos="3505200" algn="l"/>
                          <a:tab pos="5257800" algn="l"/>
                          <a:tab pos="7010400" algn="l"/>
                          <a:tab pos="8763000" algn="l"/>
                          <a:tab pos="10515600" algn="l"/>
                          <a:tab pos="12268200" algn="l"/>
                          <a:tab pos="14020800" algn="l"/>
                        </a:tabLst>
                        <a:defRPr sz="4200">
                          <a:solidFill>
                            <a:srgbClr val="FFFFFF"/>
                          </a:solidFill>
                          <a:sym typeface="Arial"/>
                        </a:defRPr>
                      </a:pPr>
                      <a:r>
                        <a:t>Source/Model</a:t>
                      </a:r>
                    </a:p>
                  </a:txBody>
                  <a:tcPr marL="0" marR="0" marT="0" marB="0" anchor="t"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0066CC"/>
                    </a:solidFill>
                  </a:tcPr>
                </a:tc>
                <a:tc>
                  <a:txBody>
                    <a:bodyPr/>
                    <a:lstStyle/>
                    <a:p>
                      <a:pPr algn="ctr">
                        <a:lnSpc>
                          <a:spcPct val="100000"/>
                        </a:lnSpc>
                        <a:tabLst>
                          <a:tab pos="1752600" algn="l"/>
                          <a:tab pos="3505200" algn="l"/>
                          <a:tab pos="5257800" algn="l"/>
                          <a:tab pos="7010400" algn="l"/>
                          <a:tab pos="8763000" algn="l"/>
                          <a:tab pos="10515600" algn="l"/>
                          <a:tab pos="12268200" algn="l"/>
                          <a:tab pos="14020800" algn="l"/>
                        </a:tabLst>
                        <a:defRPr sz="4200">
                          <a:sym typeface="Arial"/>
                        </a:defRPr>
                      </a:pPr>
                    </a:p>
                    <a:p>
                      <a:pPr algn="ctr">
                        <a:lnSpc>
                          <a:spcPct val="100000"/>
                        </a:lnSpc>
                        <a:tabLst>
                          <a:tab pos="1752600" algn="l"/>
                          <a:tab pos="3505200" algn="l"/>
                          <a:tab pos="5257800" algn="l"/>
                          <a:tab pos="7010400" algn="l"/>
                          <a:tab pos="8763000" algn="l"/>
                          <a:tab pos="10515600" algn="l"/>
                          <a:tab pos="12268200" algn="l"/>
                          <a:tab pos="14020800" algn="l"/>
                        </a:tabLst>
                        <a:defRPr sz="4200">
                          <a:solidFill>
                            <a:srgbClr val="FFFFFF"/>
                          </a:solidFill>
                          <a:sym typeface="Arial"/>
                        </a:defRPr>
                      </a:pPr>
                      <a:r>
                        <a:t>Radiance (W/m^2/str)</a:t>
                      </a:r>
                    </a:p>
                  </a:txBody>
                  <a:tcPr marL="0" marR="0" marT="0" marB="0" anchor="t"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0066CC"/>
                    </a:solidFill>
                  </a:tcPr>
                </a:tc>
              </a:tr>
              <a:tr h="2205187">
                <a:tc>
                  <a:txBody>
                    <a:bodyPr/>
                    <a:lstStyle/>
                    <a:p>
                      <a:pPr algn="ctr">
                        <a:lnSpc>
                          <a:spcPct val="100000"/>
                        </a:lnSpc>
                        <a:tabLst>
                          <a:tab pos="1752600" algn="l"/>
                          <a:tab pos="3505200" algn="l"/>
                          <a:tab pos="5257800" algn="l"/>
                          <a:tab pos="7010400" algn="l"/>
                          <a:tab pos="8763000" algn="l"/>
                          <a:tab pos="10515600" algn="l"/>
                          <a:tab pos="12268200" algn="l"/>
                          <a:tab pos="14020800" algn="l"/>
                        </a:tabLst>
                        <a:defRPr sz="4200">
                          <a:sym typeface="Arial"/>
                        </a:defRPr>
                      </a:pPr>
                    </a:p>
                    <a:p>
                      <a:pPr algn="ctr">
                        <a:lnSpc>
                          <a:spcPct val="100000"/>
                        </a:lnSpc>
                        <a:tabLst>
                          <a:tab pos="1752600" algn="l"/>
                          <a:tab pos="3505200" algn="l"/>
                          <a:tab pos="5257800" algn="l"/>
                          <a:tab pos="7010400" algn="l"/>
                          <a:tab pos="8763000" algn="l"/>
                          <a:tab pos="10515600" algn="l"/>
                          <a:tab pos="12268200" algn="l"/>
                          <a:tab pos="14020800" algn="l"/>
                        </a:tabLst>
                        <a:defRPr sz="4200">
                          <a:sym typeface="Arial"/>
                        </a:defRPr>
                      </a:pPr>
                      <a:r>
                        <a:t>Artificial Light </a:t>
                      </a:r>
                    </a:p>
                    <a:p>
                      <a:pPr algn="ctr">
                        <a:lnSpc>
                          <a:spcPct val="100000"/>
                        </a:lnSpc>
                        <a:tabLst>
                          <a:tab pos="1752600" algn="l"/>
                          <a:tab pos="3505200" algn="l"/>
                          <a:tab pos="5257800" algn="l"/>
                          <a:tab pos="7010400" algn="l"/>
                          <a:tab pos="8763000" algn="l"/>
                          <a:tab pos="10515600" algn="l"/>
                          <a:tab pos="12268200" algn="l"/>
                          <a:tab pos="14020800" algn="l"/>
                        </a:tabLst>
                        <a:defRPr sz="4200">
                          <a:sym typeface="Arial"/>
                        </a:defRPr>
                      </a:pPr>
                      <a:r>
                        <a:t>(Illumina)</a:t>
                      </a:r>
                    </a:p>
                  </a:txBody>
                  <a:tcPr marL="0" marR="0" marT="0" marB="0" anchor="t"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0099FF"/>
                    </a:solidFill>
                  </a:tcPr>
                </a:tc>
                <a:tc>
                  <a:txBody>
                    <a:bodyPr/>
                    <a:lstStyle/>
                    <a:p>
                      <a:pPr algn="ctr">
                        <a:lnSpc>
                          <a:spcPct val="100000"/>
                        </a:lnSpc>
                        <a:tabLst>
                          <a:tab pos="1752600" algn="l"/>
                          <a:tab pos="3505200" algn="l"/>
                          <a:tab pos="5257800" algn="l"/>
                          <a:tab pos="7010400" algn="l"/>
                          <a:tab pos="8763000" algn="l"/>
                          <a:tab pos="10515600" algn="l"/>
                          <a:tab pos="12268200" algn="l"/>
                          <a:tab pos="14020800" algn="l"/>
                        </a:tabLst>
                        <a:defRPr sz="1800"/>
                      </a:pPr>
                      <a:r>
                        <a:rPr sz="4200">
                          <a:sym typeface="Arial"/>
                        </a:rPr>
                        <a:t>
5,33085 e -14 </a:t>
                      </a:r>
                    </a:p>
                  </a:txBody>
                  <a:tcPr marL="0" marR="0" marT="0" marB="0" anchor="t"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0099FF"/>
                    </a:solidFill>
                  </a:tcPr>
                </a:tc>
              </a:tr>
              <a:tr h="2212871">
                <a:tc>
                  <a:txBody>
                    <a:bodyPr/>
                    <a:lstStyle/>
                    <a:p>
                      <a:pPr algn="ctr">
                        <a:lnSpc>
                          <a:spcPct val="100000"/>
                        </a:lnSpc>
                        <a:tabLst>
                          <a:tab pos="1752600" algn="l"/>
                          <a:tab pos="3505200" algn="l"/>
                          <a:tab pos="5257800" algn="l"/>
                          <a:tab pos="7010400" algn="l"/>
                          <a:tab pos="8763000" algn="l"/>
                          <a:tab pos="10515600" algn="l"/>
                          <a:tab pos="12268200" algn="l"/>
                          <a:tab pos="14020800" algn="l"/>
                        </a:tabLst>
                        <a:defRPr sz="4200">
                          <a:sym typeface="Arial"/>
                        </a:defRPr>
                      </a:pPr>
                    </a:p>
                    <a:p>
                      <a:pPr algn="ctr">
                        <a:lnSpc>
                          <a:spcPct val="100000"/>
                        </a:lnSpc>
                        <a:tabLst>
                          <a:tab pos="1752600" algn="l"/>
                          <a:tab pos="3505200" algn="l"/>
                          <a:tab pos="5257800" algn="l"/>
                          <a:tab pos="7010400" algn="l"/>
                          <a:tab pos="8763000" algn="l"/>
                          <a:tab pos="10515600" algn="l"/>
                          <a:tab pos="12268200" algn="l"/>
                          <a:tab pos="14020800" algn="l"/>
                        </a:tabLst>
                        <a:defRPr sz="4200">
                          <a:sym typeface="Arial"/>
                        </a:defRPr>
                      </a:pPr>
                      <a:r>
                        <a:t>Natural Light </a:t>
                      </a:r>
                    </a:p>
                    <a:p>
                      <a:pPr algn="ctr">
                        <a:lnSpc>
                          <a:spcPct val="100000"/>
                        </a:lnSpc>
                        <a:tabLst>
                          <a:tab pos="1752600" algn="l"/>
                          <a:tab pos="3505200" algn="l"/>
                          <a:tab pos="5257800" algn="l"/>
                          <a:tab pos="7010400" algn="l"/>
                          <a:tab pos="8763000" algn="l"/>
                          <a:tab pos="10515600" algn="l"/>
                          <a:tab pos="12268200" algn="l"/>
                          <a:tab pos="14020800" algn="l"/>
                        </a:tabLst>
                        <a:defRPr sz="4200">
                          <a:sym typeface="Arial"/>
                        </a:defRPr>
                      </a:pPr>
                      <a:r>
                        <a:t>(Gambons)</a:t>
                      </a:r>
                    </a:p>
                  </a:txBody>
                  <a:tcPr marL="0" marR="0" marT="0" marB="0" anchor="t"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99CCFF"/>
                    </a:solidFill>
                  </a:tcPr>
                </a:tc>
                <a:tc>
                  <a:txBody>
                    <a:bodyPr/>
                    <a:lstStyle/>
                    <a:p>
                      <a:pPr algn="ctr">
                        <a:lnSpc>
                          <a:spcPct val="100000"/>
                        </a:lnSpc>
                        <a:tabLst>
                          <a:tab pos="1752600" algn="l"/>
                          <a:tab pos="3505200" algn="l"/>
                          <a:tab pos="5257800" algn="l"/>
                          <a:tab pos="7010400" algn="l"/>
                          <a:tab pos="8763000" algn="l"/>
                          <a:tab pos="10515600" algn="l"/>
                          <a:tab pos="12268200" algn="l"/>
                          <a:tab pos="14020800" algn="l"/>
                        </a:tabLst>
                        <a:defRPr sz="1800"/>
                      </a:pPr>
                      <a:r>
                        <a:rPr sz="4200">
                          <a:sym typeface="Arial"/>
                        </a:rPr>
                        <a:t>
3,750 e -7 </a:t>
                      </a:r>
                    </a:p>
                  </a:txBody>
                  <a:tcPr marL="0" marR="0" marT="0" marB="0" anchor="t"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99CCFF"/>
                    </a:solidFill>
                  </a:tcPr>
                </a:tc>
              </a:tr>
            </a:tbl>
          </a:graphicData>
        </a:graphic>
      </p:graphicFrame>
      <p:pic>
        <p:nvPicPr>
          <p:cNvPr id="89" name="image.pdf" descr="image.pdf"/>
          <p:cNvPicPr>
            <a:picLocks noChangeAspect="1"/>
          </p:cNvPicPr>
          <p:nvPr/>
        </p:nvPicPr>
        <p:blipFill>
          <a:blip r:embed="rId2">
            <a:extLst/>
          </a:blip>
          <a:stretch>
            <a:fillRect/>
          </a:stretch>
        </p:blipFill>
        <p:spPr>
          <a:xfrm>
            <a:off x="11454022" y="6519760"/>
            <a:ext cx="172964" cy="411269"/>
          </a:xfrm>
          <a:prstGeom prst="rect">
            <a:avLst/>
          </a:prstGeom>
          <a:ln w="12700">
            <a:miter lim="400000"/>
          </a:ln>
        </p:spPr>
      </p:pic>
      <p:sp>
        <p:nvSpPr>
          <p:cNvPr id="90" name="As highlighted in the previous slides, the results from both models confirm that the contribution of artificial light is minimal, while the natural light component predominates. This is a positive outcome for the observatory and supports the objectives o"/>
          <p:cNvSpPr txBox="1"/>
          <p:nvPr/>
        </p:nvSpPr>
        <p:spPr>
          <a:xfrm>
            <a:off x="1177500" y="10276257"/>
            <a:ext cx="22029000" cy="1841591"/>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lvl1pPr algn="just">
              <a:tabLst>
                <a:tab pos="1752600" algn="l"/>
                <a:tab pos="3505200" algn="l"/>
                <a:tab pos="5257800" algn="l"/>
                <a:tab pos="7010400" algn="l"/>
                <a:tab pos="8763000" algn="l"/>
                <a:tab pos="10515600" algn="l"/>
                <a:tab pos="12268200" algn="l"/>
                <a:tab pos="14020800" algn="l"/>
                <a:tab pos="15773400" algn="l"/>
                <a:tab pos="17526000" algn="l"/>
                <a:tab pos="19278600" algn="l"/>
                <a:tab pos="21031200" algn="l"/>
                <a:tab pos="22783800" algn="l"/>
              </a:tabLst>
              <a:defRPr sz="4000">
                <a:solidFill>
                  <a:schemeClr val="accent2"/>
                </a:solidFill>
              </a:defRPr>
            </a:lvl1pPr>
          </a:lstStyle>
          <a:p>
            <a:pPr/>
            <a:r>
              <a:t>As highlighted in the previous slides, the results from both models confirm that the contribution of artificial light is minimal, while the natural light component predominates. This is a positive outcome for the observatory and supports the objectives of the ADS Reserve project.</a:t>
            </a:r>
          </a:p>
        </p:txBody>
      </p:sp>
      <p:sp>
        <p:nvSpPr>
          <p:cNvPr id="91" name="Conclusion: Part I"/>
          <p:cNvSpPr txBox="1"/>
          <p:nvPr/>
        </p:nvSpPr>
        <p:spPr>
          <a:xfrm>
            <a:off x="80150" y="64211"/>
            <a:ext cx="6047767" cy="1048197"/>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p>
            <a:pPr>
              <a:defRPr>
                <a:solidFill>
                  <a:schemeClr val="accent2">
                    <a:lumOff val="-10000"/>
                  </a:schemeClr>
                </a:solidFill>
              </a:defRPr>
            </a:pPr>
            <a:r>
              <a:t>Conclusion: </a:t>
            </a:r>
            <a:r>
              <a:rPr>
                <a:solidFill>
                  <a:srgbClr val="9D050B"/>
                </a:solidFill>
              </a:rPr>
              <a:t>Part I</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 name="vidéo-collée.png" descr="vidéo-collée.png"/>
          <p:cNvPicPr>
            <a:picLocks noChangeAspect="1"/>
          </p:cNvPicPr>
          <p:nvPr/>
        </p:nvPicPr>
        <p:blipFill>
          <a:blip r:embed="rId2">
            <a:extLst/>
          </a:blip>
          <a:stretch>
            <a:fillRect/>
          </a:stretch>
        </p:blipFill>
        <p:spPr>
          <a:xfrm>
            <a:off x="100528" y="-363563"/>
            <a:ext cx="24305919" cy="15580716"/>
          </a:xfrm>
          <a:prstGeom prst="rect">
            <a:avLst/>
          </a:prstGeom>
          <a:ln w="12700">
            <a:miter lim="400000"/>
          </a:ln>
        </p:spPr>
      </p:pic>
      <p:sp>
        <p:nvSpPr>
          <p:cNvPr id="94" name="Satellite streaks appear in a photograph taken above the Pinnacles in Nambung National Park, Western Australia. Credit: Joshua Rozells"/>
          <p:cNvSpPr txBox="1"/>
          <p:nvPr/>
        </p:nvSpPr>
        <p:spPr>
          <a:xfrm>
            <a:off x="3171664" y="13139705"/>
            <a:ext cx="19177235" cy="576994"/>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defTabSz="457200">
              <a:lnSpc>
                <a:spcPct val="100000"/>
              </a:lnSpc>
              <a:spcBef>
                <a:spcPts val="1000"/>
              </a:spcBef>
              <a:defRPr b="1" sz="2300">
                <a:solidFill>
                  <a:srgbClr val="666666"/>
                </a:solidFill>
                <a:latin typeface="+mn-lt"/>
                <a:ea typeface="+mn-ea"/>
                <a:cs typeface="+mn-cs"/>
                <a:sym typeface="Helvetica"/>
              </a:defRPr>
            </a:lvl1pPr>
          </a:lstStyle>
          <a:p>
            <a:pPr/>
            <a:r>
              <a:t>Satellite streaks appear in a photograph taken above the Pinnacles in Nambung National Park, Western Australia. Credit: Joshua Rozells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WHAT TO DO ABOUT SATELLITES HARMING ASTRONOMY"/>
          <p:cNvSpPr txBox="1"/>
          <p:nvPr/>
        </p:nvSpPr>
        <p:spPr>
          <a:xfrm>
            <a:off x="2034329" y="797340"/>
            <a:ext cx="20657840" cy="1048196"/>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WHAT TO DO ABOUT SATELLITES HARMING ASTRONOMY</a:t>
            </a:r>
          </a:p>
        </p:txBody>
      </p:sp>
      <p:sp>
        <p:nvSpPr>
          <p:cNvPr id="97" name="SpaceX and other companies plan to launch tens of thousands of satellites, which could mar astronomical observations and pollute the atmosphere. By Alexandra Witze"/>
          <p:cNvSpPr txBox="1"/>
          <p:nvPr/>
        </p:nvSpPr>
        <p:spPr>
          <a:xfrm>
            <a:off x="178237" y="2006113"/>
            <a:ext cx="24027525" cy="579307"/>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p>
            <a:pPr>
              <a:defRPr sz="2500"/>
            </a:pPr>
            <a:r>
              <a:t>SpaceX and other companies plan to launch tens of thousands of satellites, which could mar astronomical observations and pollute the atmosphere. </a:t>
            </a:r>
            <a:r>
              <a:rPr b="1"/>
              <a:t>By Alexandra Witze</a:t>
            </a:r>
          </a:p>
        </p:txBody>
      </p:sp>
      <p:pic>
        <p:nvPicPr>
          <p:cNvPr id="98" name="vidéo-collée.png" descr="vidéo-collée.png"/>
          <p:cNvPicPr>
            <a:picLocks noChangeAspect="1"/>
          </p:cNvPicPr>
          <p:nvPr/>
        </p:nvPicPr>
        <p:blipFill>
          <a:blip r:embed="rId2">
            <a:extLst/>
          </a:blip>
          <a:stretch>
            <a:fillRect/>
          </a:stretch>
        </p:blipFill>
        <p:spPr>
          <a:xfrm>
            <a:off x="2003136" y="3477826"/>
            <a:ext cx="10976518" cy="10103548"/>
          </a:xfrm>
          <a:prstGeom prst="rect">
            <a:avLst/>
          </a:prstGeom>
          <a:ln w="12700">
            <a:miter lim="400000"/>
          </a:ln>
        </p:spPr>
      </p:pic>
      <p:sp>
        <p:nvSpPr>
          <p:cNvPr id="99" name="Starlink satellites leave streaks in a 2019 image taken by a 4-metre telescope at the Cerro Tololo Inter-American Observatory in Chile.…"/>
          <p:cNvSpPr txBox="1"/>
          <p:nvPr/>
        </p:nvSpPr>
        <p:spPr>
          <a:xfrm>
            <a:off x="13304573" y="5720885"/>
            <a:ext cx="10563471" cy="2744130"/>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p>
            <a:pPr algn="just" defTabSz="1107121">
              <a:lnSpc>
                <a:spcPct val="100000"/>
              </a:lnSpc>
              <a:defRPr sz="3600">
                <a:latin typeface="+mj-lt"/>
                <a:ea typeface="+mj-ea"/>
                <a:cs typeface="+mj-cs"/>
                <a:sym typeface="Times New Roman"/>
              </a:defRPr>
            </a:pPr>
            <a:r>
              <a:t>Starlink satellites leave streaks in a 2019 image taken by a 4-metre telescope at the Cerro Tololo Inter-American Observatory in Chile.</a:t>
            </a:r>
          </a:p>
          <a:p>
            <a:pPr algn="just" defTabSz="1107121">
              <a:lnSpc>
                <a:spcPct val="100000"/>
              </a:lnSpc>
              <a:defRPr sz="3200">
                <a:latin typeface="+mj-lt"/>
                <a:ea typeface="+mj-ea"/>
                <a:cs typeface="+mj-cs"/>
                <a:sym typeface="Times New Roman"/>
              </a:defRPr>
            </a:pPr>
          </a:p>
          <a:p>
            <a:pPr algn="just" defTabSz="1107121">
              <a:lnSpc>
                <a:spcPct val="100000"/>
              </a:lnSpc>
              <a:defRPr sz="3200">
                <a:latin typeface="+mj-lt"/>
                <a:ea typeface="+mj-ea"/>
                <a:cs typeface="+mj-cs"/>
                <a:sym typeface="Times New Roman"/>
              </a:defRPr>
            </a:pPr>
            <a:r>
              <a:t>Credit: CTIO/NOIRLab/NSF/AURA/DECam DELVE Survey</a:t>
            </a:r>
          </a:p>
        </p:txBody>
      </p:sp>
      <p:sp>
        <p:nvSpPr>
          <p:cNvPr id="100" name="Nature | Vol 639 | 20 March 2025"/>
          <p:cNvSpPr txBox="1"/>
          <p:nvPr/>
        </p:nvSpPr>
        <p:spPr>
          <a:xfrm>
            <a:off x="7765551" y="2531914"/>
            <a:ext cx="5605252" cy="653194"/>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defTabSz="1107121">
              <a:lnSpc>
                <a:spcPct val="100000"/>
              </a:lnSpc>
              <a:defRPr b="1" sz="2800">
                <a:latin typeface="+mn-lt"/>
                <a:ea typeface="+mn-ea"/>
                <a:cs typeface="+mn-cs"/>
                <a:sym typeface="Helvetica"/>
              </a:defRPr>
            </a:lvl1pPr>
          </a:lstStyle>
          <a:p>
            <a:pPr/>
            <a:r>
              <a:t>Nature | Vol 639 | 20 March 2025</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 name="vidéo-collée.png" descr="vidéo-collée.png"/>
          <p:cNvPicPr>
            <a:picLocks noChangeAspect="1"/>
          </p:cNvPicPr>
          <p:nvPr/>
        </p:nvPicPr>
        <p:blipFill>
          <a:blip r:embed="rId2">
            <a:extLst/>
          </a:blip>
          <a:stretch>
            <a:fillRect/>
          </a:stretch>
        </p:blipFill>
        <p:spPr>
          <a:xfrm>
            <a:off x="4585463" y="270478"/>
            <a:ext cx="12353609" cy="12649701"/>
          </a:xfrm>
          <a:prstGeom prst="rect">
            <a:avLst/>
          </a:prstGeom>
          <a:ln w="12700">
            <a:miter lim="400000"/>
          </a:ln>
        </p:spPr>
      </p:pic>
      <p:sp>
        <p:nvSpPr>
          <p:cNvPr id="103" name="Sources: Jonathan’s Space Pages (https://go.nature.com/4IV22FD; https://go.nature.com/4225MKX)"/>
          <p:cNvSpPr txBox="1"/>
          <p:nvPr/>
        </p:nvSpPr>
        <p:spPr>
          <a:xfrm>
            <a:off x="2998325" y="12788149"/>
            <a:ext cx="16040931" cy="653195"/>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p>
            <a:pPr defTabSz="1107121">
              <a:lnSpc>
                <a:spcPct val="100000"/>
              </a:lnSpc>
              <a:defRPr sz="2800">
                <a:latin typeface="+mn-lt"/>
                <a:ea typeface="+mn-ea"/>
                <a:cs typeface="+mn-cs"/>
                <a:sym typeface="Helvetica"/>
              </a:defRPr>
            </a:pPr>
            <a:r>
              <a:t>Sources: Jonathan’s Space Pages (</a:t>
            </a:r>
            <a:r>
              <a:rPr>
                <a:hlinkClick r:id="rId3" invalidUrl="" action="" tgtFrame="" tooltip="" history="1" highlightClick="0" endSnd="0"/>
              </a:rPr>
              <a:t>https://go.nature.com/4IV22FD</a:t>
            </a:r>
            <a:r>
              <a:t>; </a:t>
            </a:r>
            <a:r>
              <a:rPr>
                <a:hlinkClick r:id="rId4" invalidUrl="" action="" tgtFrame="" tooltip="" history="1" highlightClick="0" endSnd="0"/>
              </a:rPr>
              <a:t>https://go.nature.com/4225MKX</a:t>
            </a:r>
            <a:r>
              <a:t>)</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Oukaimeden Observatory: A Key Player in Satellite Observations"/>
          <p:cNvSpPr txBox="1"/>
          <p:nvPr/>
        </p:nvSpPr>
        <p:spPr>
          <a:xfrm>
            <a:off x="1930392" y="580049"/>
            <a:ext cx="21360271" cy="1048196"/>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Oukaimeden Observatory: A Key Player in Satellite Observations</a:t>
            </a:r>
          </a:p>
        </p:txBody>
      </p:sp>
      <p:sp>
        <p:nvSpPr>
          <p:cNvPr id="106" name="As a partner of the IAU-CPS center, the Oukaimeden Observatory plays a crucial role in satellite observations. Equipped with a diverse array of telescopes, it provides essential observation services, conducts daily monitoring, and fosters international c"/>
          <p:cNvSpPr txBox="1"/>
          <p:nvPr/>
        </p:nvSpPr>
        <p:spPr>
          <a:xfrm>
            <a:off x="977871" y="3435411"/>
            <a:ext cx="22428258" cy="2951894"/>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p>
            <a:pPr algn="just" defTabSz="1107121">
              <a:lnSpc>
                <a:spcPct val="100000"/>
              </a:lnSpc>
              <a:defRPr sz="3600">
                <a:latin typeface="+mn-lt"/>
                <a:ea typeface="+mn-ea"/>
                <a:cs typeface="+mn-cs"/>
                <a:sym typeface="Helvetica"/>
              </a:defRPr>
            </a:pPr>
            <a:r>
              <a:t>As a partner of the </a:t>
            </a:r>
            <a:r>
              <a:rPr b="1"/>
              <a:t>IAU-CPS</a:t>
            </a:r>
            <a:r>
              <a:t> center, the Oukaimeden Observatory plays a crucial role in satellite observations. Equipped with a diverse array of telescopes, it provides essential observation services, conducts daily monitoring, and fosters international collaboration. Its advanced orbital data processing capabilities enhance mission planning and optimize scientific contributions.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 name="Capture d’écran 2025-03-27 à 02.14.46.png" descr="Capture d’écran 2025-03-27 à 02.14.46.png"/>
          <p:cNvPicPr>
            <a:picLocks noChangeAspect="1"/>
          </p:cNvPicPr>
          <p:nvPr/>
        </p:nvPicPr>
        <p:blipFill>
          <a:blip r:embed="rId2">
            <a:extLst/>
          </a:blip>
          <a:stretch>
            <a:fillRect/>
          </a:stretch>
        </p:blipFill>
        <p:spPr>
          <a:xfrm>
            <a:off x="-999114" y="-2086927"/>
            <a:ext cx="27109636" cy="1763048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 name="Capture d’écran 2025-03-27 à 02.17.04.png" descr="Capture d’écran 2025-03-27 à 02.17.04.png"/>
          <p:cNvPicPr>
            <a:picLocks noChangeAspect="1"/>
          </p:cNvPicPr>
          <p:nvPr/>
        </p:nvPicPr>
        <p:blipFill>
          <a:blip r:embed="rId2">
            <a:extLst/>
          </a:blip>
          <a:stretch>
            <a:fillRect/>
          </a:stretch>
        </p:blipFill>
        <p:spPr>
          <a:xfrm>
            <a:off x="-932855" y="-2183697"/>
            <a:ext cx="27806059" cy="1808339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 name="Capture d’écran 2025-03-27 à 02.19.04.png" descr="Capture d’écran 2025-03-27 à 02.19.04.png"/>
          <p:cNvPicPr>
            <a:picLocks noChangeAspect="1"/>
          </p:cNvPicPr>
          <p:nvPr/>
        </p:nvPicPr>
        <p:blipFill>
          <a:blip r:embed="rId2">
            <a:extLst/>
          </a:blip>
          <a:stretch>
            <a:fillRect/>
          </a:stretch>
        </p:blipFill>
        <p:spPr>
          <a:xfrm>
            <a:off x="15315" y="-5400"/>
            <a:ext cx="24353369" cy="12480655"/>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Capture d’écran 2025-03-27 à 02.20.05.png" descr="Capture d’écran 2025-03-27 à 02.20.05.png"/>
          <p:cNvPicPr>
            <a:picLocks noChangeAspect="1"/>
          </p:cNvPicPr>
          <p:nvPr/>
        </p:nvPicPr>
        <p:blipFill>
          <a:blip r:embed="rId2">
            <a:extLst/>
          </a:blip>
          <a:stretch>
            <a:fillRect/>
          </a:stretch>
        </p:blipFill>
        <p:spPr>
          <a:xfrm>
            <a:off x="2286" y="-71040"/>
            <a:ext cx="24278699" cy="1265781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Capture d’écran 2025-03-27 à 02.21.55.png" descr="Capture d’écran 2025-03-27 à 02.21.55.png"/>
          <p:cNvPicPr>
            <a:picLocks noChangeAspect="1"/>
          </p:cNvPicPr>
          <p:nvPr/>
        </p:nvPicPr>
        <p:blipFill>
          <a:blip r:embed="rId2">
            <a:extLst/>
          </a:blip>
          <a:stretch>
            <a:fillRect/>
          </a:stretch>
        </p:blipFill>
        <p:spPr>
          <a:xfrm>
            <a:off x="24103" y="36115"/>
            <a:ext cx="23427842" cy="1339763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 name="The Atlas Dark Sky Reserve"/>
          <p:cNvSpPr txBox="1"/>
          <p:nvPr>
            <p:ph type="ctrTitle" idx="4294967295"/>
          </p:nvPr>
        </p:nvSpPr>
        <p:spPr>
          <a:xfrm>
            <a:off x="6304152" y="571128"/>
            <a:ext cx="12854543" cy="1096573"/>
          </a:xfrm>
          <a:prstGeom prst="rect">
            <a:avLst/>
          </a:prstGeom>
        </p:spPr>
        <p:txBody>
          <a:bodyPr lIns="110696" tIns="110696" rIns="110696" bIns="110696" anchor="t"/>
          <a:lstStyle>
            <a:lvl1pPr algn="l">
              <a:defRPr sz="5800">
                <a:solidFill>
                  <a:schemeClr val="accent2">
                    <a:lumOff val="-10000"/>
                  </a:schemeClr>
                </a:solidFill>
              </a:defRPr>
            </a:lvl1pPr>
          </a:lstStyle>
          <a:p>
            <a:pPr/>
            <a:r>
              <a:t> The Atlas Dark Sky Reserve</a:t>
            </a:r>
          </a:p>
        </p:txBody>
      </p:sp>
      <p:sp>
        <p:nvSpPr>
          <p:cNvPr id="27" name="The Atlas Dark Sky Reserve project is a unique project in the region. It consists in creating an international dark sky reserve covering a large territory including the Toubkal National Park."/>
          <p:cNvSpPr txBox="1"/>
          <p:nvPr>
            <p:ph type="subTitle" idx="4294967295"/>
          </p:nvPr>
        </p:nvSpPr>
        <p:spPr>
          <a:xfrm>
            <a:off x="349771" y="2326358"/>
            <a:ext cx="21962511" cy="7960162"/>
          </a:xfrm>
          <a:prstGeom prst="rect">
            <a:avLst/>
          </a:prstGeom>
        </p:spPr>
        <p:txBody>
          <a:bodyPr>
            <a:normAutofit fontScale="100000" lnSpcReduction="0"/>
          </a:bodyPr>
          <a:lstStyle>
            <a:lvl1pPr marL="0" indent="0" algn="just">
              <a:spcBef>
                <a:spcPts val="0"/>
              </a:spcBef>
              <a:tabLst>
                <a:tab pos="1752600" algn="l"/>
                <a:tab pos="3505200" algn="l"/>
                <a:tab pos="5257800" algn="l"/>
                <a:tab pos="7010400" algn="l"/>
                <a:tab pos="8763000" algn="l"/>
                <a:tab pos="10515600" algn="l"/>
                <a:tab pos="12268200" algn="l"/>
                <a:tab pos="14020800" algn="l"/>
                <a:tab pos="15773400" algn="l"/>
                <a:tab pos="17526000" algn="l"/>
                <a:tab pos="19278600" algn="l"/>
                <a:tab pos="21031200" algn="l"/>
              </a:tabLst>
              <a:defRPr sz="4000">
                <a:solidFill>
                  <a:schemeClr val="accent2"/>
                </a:solidFill>
              </a:defRPr>
            </a:lvl1pPr>
          </a:lstStyle>
          <a:p>
            <a:pPr/>
            <a:r>
              <a:t>The Atlas Dark Sky Reserve project is a unique project in the region. It consists in creating an international dark sky reserve covering a large territory including the Toubkal National Park. </a:t>
            </a:r>
          </a:p>
        </p:txBody>
      </p:sp>
      <p:pic>
        <p:nvPicPr>
          <p:cNvPr id="28" name="image.jpeg" descr="image.jpeg"/>
          <p:cNvPicPr>
            <a:picLocks noChangeAspect="1"/>
          </p:cNvPicPr>
          <p:nvPr/>
        </p:nvPicPr>
        <p:blipFill>
          <a:blip r:embed="rId2">
            <a:extLst/>
          </a:blip>
          <a:stretch>
            <a:fillRect/>
          </a:stretch>
        </p:blipFill>
        <p:spPr>
          <a:xfrm>
            <a:off x="8021726" y="4268811"/>
            <a:ext cx="15874144" cy="9061608"/>
          </a:xfrm>
          <a:prstGeom prst="rect">
            <a:avLst/>
          </a:prstGeom>
          <a:ln w="12700">
            <a:miter lim="400000"/>
          </a:ln>
        </p:spPr>
      </p:pic>
      <p:sp>
        <p:nvSpPr>
          <p:cNvPr id="29" name="The first zone of ADSR PROJECT"/>
          <p:cNvSpPr txBox="1"/>
          <p:nvPr/>
        </p:nvSpPr>
        <p:spPr>
          <a:xfrm>
            <a:off x="1543166" y="7164199"/>
            <a:ext cx="4836470" cy="1378207"/>
          </a:xfrm>
          <a:prstGeom prst="rect">
            <a:avLst/>
          </a:prstGeom>
          <a:ln w="25400">
            <a:miter lim="400000"/>
          </a:ln>
          <a:extLst>
            <a:ext uri="{C572A759-6A51-4108-AA02-DFA0A04FC94B}">
              <ma14:wrappingTextBoxFlag xmlns:ma14="http://schemas.microsoft.com/office/mac/drawingml/2011/main" val="1"/>
            </a:ext>
          </a:extLst>
        </p:spPr>
        <p:txBody>
          <a:bodyPr lIns="108953" tIns="108953" rIns="108953" bIns="108953">
            <a:spAutoFit/>
          </a:bodyPr>
          <a:lstStyle>
            <a:lvl1pPr defTabSz="1107121">
              <a:tabLst>
                <a:tab pos="1752600" algn="l"/>
                <a:tab pos="3505200" algn="l"/>
              </a:tabLst>
              <a:defRPr sz="4200">
                <a:solidFill>
                  <a:schemeClr val="accent2"/>
                </a:solidFill>
              </a:defRPr>
            </a:lvl1pPr>
          </a:lstStyle>
          <a:p>
            <a:pPr/>
            <a:r>
              <a:t>The first zone of ADSR PROJECT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Capture d’écran 2025-03-27 à 02.22.49.png" descr="Capture d’écran 2025-03-27 à 02.22.49.png"/>
          <p:cNvPicPr>
            <a:picLocks noChangeAspect="1"/>
          </p:cNvPicPr>
          <p:nvPr/>
        </p:nvPicPr>
        <p:blipFill>
          <a:blip r:embed="rId2">
            <a:extLst/>
          </a:blip>
          <a:stretch>
            <a:fillRect/>
          </a:stretch>
        </p:blipFill>
        <p:spPr>
          <a:xfrm>
            <a:off x="-1319951" y="-2154014"/>
            <a:ext cx="27023902" cy="17574723"/>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 name="Capture d’écran 2025-03-27 à 02.26.43.png" descr="Capture d’écran 2025-03-27 à 02.26.43.png"/>
          <p:cNvPicPr>
            <a:picLocks noChangeAspect="1"/>
          </p:cNvPicPr>
          <p:nvPr/>
        </p:nvPicPr>
        <p:blipFill>
          <a:blip r:embed="rId2">
            <a:extLst/>
          </a:blip>
          <a:stretch>
            <a:fillRect/>
          </a:stretch>
        </p:blipFill>
        <p:spPr>
          <a:xfrm>
            <a:off x="12492" y="-12273"/>
            <a:ext cx="24459783" cy="12359602"/>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Capture d’écran 2025-03-27 à 02.28.26.png" descr="Capture d’écran 2025-03-27 à 02.28.26.png"/>
          <p:cNvPicPr>
            <a:picLocks noChangeAspect="1"/>
          </p:cNvPicPr>
          <p:nvPr/>
        </p:nvPicPr>
        <p:blipFill>
          <a:blip r:embed="rId2">
            <a:extLst/>
          </a:blip>
          <a:stretch>
            <a:fillRect/>
          </a:stretch>
        </p:blipFill>
        <p:spPr>
          <a:xfrm>
            <a:off x="52346" y="35833"/>
            <a:ext cx="24384001" cy="13552839"/>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Capture d’écran 2025-03-27 à 02.31.55.png" descr="Capture d’écran 2025-03-27 à 02.31.55.png"/>
          <p:cNvPicPr>
            <a:picLocks noChangeAspect="1"/>
          </p:cNvPicPr>
          <p:nvPr/>
        </p:nvPicPr>
        <p:blipFill>
          <a:blip r:embed="rId2">
            <a:extLst/>
          </a:blip>
          <a:stretch>
            <a:fillRect/>
          </a:stretch>
        </p:blipFill>
        <p:spPr>
          <a:xfrm>
            <a:off x="18456" y="43392"/>
            <a:ext cx="24347089" cy="12622422"/>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Capture d’écran 2025-03-27 à 02.33.20.png" descr="Capture d’écran 2025-03-27 à 02.33.20.png"/>
          <p:cNvPicPr>
            <a:picLocks noChangeAspect="1"/>
          </p:cNvPicPr>
          <p:nvPr/>
        </p:nvPicPr>
        <p:blipFill>
          <a:blip r:embed="rId2">
            <a:extLst/>
          </a:blip>
          <a:stretch>
            <a:fillRect/>
          </a:stretch>
        </p:blipFill>
        <p:spPr>
          <a:xfrm>
            <a:off x="87466" y="17287"/>
            <a:ext cx="24310995" cy="12101950"/>
          </a:xfrm>
          <a:prstGeom prst="rect">
            <a:avLst/>
          </a:prstGeom>
          <a:ln w="12700">
            <a:miter lim="400000"/>
          </a:ln>
        </p:spPr>
      </p:pic>
      <p:sp>
        <p:nvSpPr>
          <p:cNvPr id="127" name="Part II"/>
          <p:cNvSpPr txBox="1"/>
          <p:nvPr/>
        </p:nvSpPr>
        <p:spPr>
          <a:xfrm>
            <a:off x="4090032" y="212123"/>
            <a:ext cx="1999103" cy="991821"/>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sz="5500">
                <a:solidFill>
                  <a:srgbClr val="EA3812"/>
                </a:solidFill>
                <a:latin typeface="+mj-lt"/>
                <a:ea typeface="+mj-ea"/>
                <a:cs typeface="+mj-cs"/>
                <a:sym typeface="Times New Roman"/>
              </a:defRPr>
            </a:lvl1pPr>
          </a:lstStyle>
          <a:p>
            <a:pPr/>
            <a:r>
              <a:t>Part II</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Capture d’écran 2025-03-27 à 02.35.10.png" descr="Capture d’écran 2025-03-27 à 02.35.10.png"/>
          <p:cNvPicPr>
            <a:picLocks noChangeAspect="1"/>
          </p:cNvPicPr>
          <p:nvPr/>
        </p:nvPicPr>
        <p:blipFill>
          <a:blip r:embed="rId2">
            <a:extLst/>
          </a:blip>
          <a:stretch>
            <a:fillRect/>
          </a:stretch>
        </p:blipFill>
        <p:spPr>
          <a:xfrm>
            <a:off x="6575" y="-33551"/>
            <a:ext cx="24370850" cy="12605613"/>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Capture d’écran 2025-03-27 à 02.35.39.png" descr="Capture d’écran 2025-03-27 à 02.35.39.png"/>
          <p:cNvPicPr>
            <a:picLocks noChangeAspect="1"/>
          </p:cNvPicPr>
          <p:nvPr/>
        </p:nvPicPr>
        <p:blipFill>
          <a:blip r:embed="rId2">
            <a:extLst/>
          </a:blip>
          <a:stretch>
            <a:fillRect/>
          </a:stretch>
        </p:blipFill>
        <p:spPr>
          <a:xfrm>
            <a:off x="7705" y="31430"/>
            <a:ext cx="24368590" cy="12594602"/>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Oukaimeden Observatory: From Earth to Space…"/>
          <p:cNvSpPr txBox="1"/>
          <p:nvPr/>
        </p:nvSpPr>
        <p:spPr>
          <a:xfrm>
            <a:off x="3314112" y="1360225"/>
            <a:ext cx="18229713" cy="8651323"/>
          </a:xfrm>
          <a:prstGeom prst="rect">
            <a:avLst/>
          </a:prstGeom>
          <a:ln w="25400">
            <a:miter lim="400000"/>
          </a:ln>
          <a:extLst>
            <a:ext uri="{C572A759-6A51-4108-AA02-DFA0A04FC94B}">
              <ma14:wrappingTextBoxFlag xmlns:ma14="http://schemas.microsoft.com/office/mac/drawingml/2011/main" val="1"/>
            </a:ext>
          </a:extLst>
        </p:spPr>
        <p:txBody>
          <a:bodyPr lIns="81678" tIns="81678" rIns="81678" bIns="81678">
            <a:spAutoFit/>
          </a:bodyPr>
          <a:lstStyle/>
          <a:p>
            <a:pPr algn="ctr" defTabSz="914400">
              <a:lnSpc>
                <a:spcPct val="100000"/>
              </a:lnSpc>
              <a:defRPr b="1" cap="all" sz="8000">
                <a:latin typeface="Calibri"/>
                <a:ea typeface="Calibri"/>
                <a:cs typeface="Calibri"/>
                <a:sym typeface="Calibri"/>
              </a:defRPr>
            </a:pPr>
            <a:r>
              <a:rPr>
                <a:solidFill>
                  <a:srgbClr val="FFFFFF"/>
                </a:solidFill>
              </a:rPr>
              <a:t>Thank you for your time and attention</a:t>
            </a:r>
            <a:endParaRPr>
              <a:solidFill>
                <a:srgbClr val="FFFFFF"/>
              </a:solidFill>
            </a:endParaRPr>
          </a:p>
          <a:p>
            <a:pPr algn="ctr" defTabSz="914400">
              <a:lnSpc>
                <a:spcPct val="100000"/>
              </a:lnSpc>
              <a:defRPr b="1" cap="all" sz="8000">
                <a:latin typeface="Calibri"/>
                <a:ea typeface="Calibri"/>
                <a:cs typeface="Calibri"/>
                <a:sym typeface="Calibri"/>
              </a:defRPr>
            </a:pPr>
            <a:endParaRPr>
              <a:solidFill>
                <a:srgbClr val="FFFFFF"/>
              </a:solidFill>
            </a:endParaRPr>
          </a:p>
          <a:p>
            <a:pPr algn="ctr" defTabSz="914400">
              <a:lnSpc>
                <a:spcPct val="100000"/>
              </a:lnSpc>
              <a:defRPr b="1" cap="all" sz="8000">
                <a:latin typeface="Calibri"/>
                <a:ea typeface="Calibri"/>
                <a:cs typeface="Calibri"/>
                <a:sym typeface="Calibri"/>
              </a:defRPr>
            </a:pPr>
            <a:endParaRPr>
              <a:solidFill>
                <a:srgbClr val="FFFFFF"/>
              </a:solidFill>
            </a:endParaRPr>
          </a:p>
          <a:p>
            <a:pPr algn="ctr" defTabSz="914400">
              <a:lnSpc>
                <a:spcPct val="100000"/>
              </a:lnSpc>
              <a:defRPr b="1" cap="all" sz="8000">
                <a:latin typeface="Calibri"/>
                <a:ea typeface="Calibri"/>
                <a:cs typeface="Calibri"/>
                <a:sym typeface="Calibri"/>
              </a:defRPr>
            </a:pPr>
            <a:endParaRPr>
              <a:solidFill>
                <a:srgbClr val="FFFFFF"/>
              </a:solidFill>
            </a:endParaRPr>
          </a:p>
          <a:p>
            <a:pPr algn="ctr" defTabSz="914400">
              <a:lnSpc>
                <a:spcPct val="100000"/>
              </a:lnSpc>
              <a:defRPr b="1" cap="all" sz="8000">
                <a:latin typeface="Calibri"/>
                <a:ea typeface="Calibri"/>
                <a:cs typeface="Calibri"/>
                <a:sym typeface="Calibri"/>
              </a:defRPr>
            </a:pPr>
            <a:endParaRPr>
              <a:solidFill>
                <a:srgbClr val="FFFFFF"/>
              </a:solidFill>
            </a:endParaR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 name="AGV_vUfUheox1y2LIU4ocD-SkAFDyF1TI3uB1Rwah_3GdmX0163D9-k4SRb43gAjOxr6CTKUQCs8N3uFOqSf2UCSUunEqikgbrmmFaMYLWi1zVA9gietEIRZeMvsFkLXpoPSBbABXuk3SnNoqI0B1kxq8jY=s2048.jpg" descr="AGV_vUfUheox1y2LIU4ocD-SkAFDyF1TI3uB1Rwah_3GdmX0163D9-k4SRb43gAjOxr6CTKUQCs8N3uFOqSf2UCSUunEqikgbrmmFaMYLWi1zVA9gietEIRZeMvsFkLXpoPSBbABXuk3SnNoqI0B1kxq8jY=s2048.jpg"/>
          <p:cNvPicPr>
            <a:picLocks noChangeAspect="1"/>
          </p:cNvPicPr>
          <p:nvPr/>
        </p:nvPicPr>
        <p:blipFill>
          <a:blip r:embed="rId2">
            <a:extLst/>
          </a:blip>
          <a:stretch>
            <a:fillRect/>
          </a:stretch>
        </p:blipFill>
        <p:spPr>
          <a:xfrm>
            <a:off x="-81002" y="-67480"/>
            <a:ext cx="24454225" cy="13799169"/>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 name="Pictures from a survey in Asni village June 2021"/>
          <p:cNvSpPr txBox="1"/>
          <p:nvPr>
            <p:ph type="ctrTitle" idx="4294967295"/>
          </p:nvPr>
        </p:nvSpPr>
        <p:spPr>
          <a:xfrm>
            <a:off x="522735" y="11132118"/>
            <a:ext cx="23534555" cy="2290805"/>
          </a:xfrm>
          <a:prstGeom prst="rect">
            <a:avLst/>
          </a:prstGeom>
        </p:spPr>
        <p:txBody>
          <a:bodyPr anchor="t">
            <a:normAutofit fontScale="100000" lnSpcReduction="0"/>
          </a:bodyPr>
          <a:lstStyle>
            <a:lvl1pPr>
              <a:tabLst>
                <a:tab pos="1752600" algn="l"/>
                <a:tab pos="3505200" algn="l"/>
                <a:tab pos="5257800" algn="l"/>
                <a:tab pos="7010400" algn="l"/>
                <a:tab pos="8763000" algn="l"/>
                <a:tab pos="10515600" algn="l"/>
                <a:tab pos="12268200" algn="l"/>
                <a:tab pos="14020800" algn="l"/>
                <a:tab pos="15773400" algn="l"/>
                <a:tab pos="17526000" algn="l"/>
                <a:tab pos="19278600" algn="l"/>
                <a:tab pos="21031200" algn="l"/>
                <a:tab pos="22783800" algn="l"/>
              </a:tabLst>
              <a:defRPr sz="6600">
                <a:solidFill>
                  <a:schemeClr val="accent2"/>
                </a:solidFill>
              </a:defRPr>
            </a:lvl1pPr>
          </a:lstStyle>
          <a:p>
            <a:pPr/>
            <a:r>
              <a:t> Pictures from a survey in Asni village June 2021 </a:t>
            </a:r>
          </a:p>
        </p:txBody>
      </p:sp>
      <p:pic>
        <p:nvPicPr>
          <p:cNvPr id="34" name="image.jpeg" descr="image.jpeg"/>
          <p:cNvPicPr>
            <a:picLocks noChangeAspect="1"/>
          </p:cNvPicPr>
          <p:nvPr/>
        </p:nvPicPr>
        <p:blipFill>
          <a:blip r:embed="rId2">
            <a:extLst/>
          </a:blip>
          <a:stretch>
            <a:fillRect/>
          </a:stretch>
        </p:blipFill>
        <p:spPr>
          <a:xfrm>
            <a:off x="18091974" y="181611"/>
            <a:ext cx="6138281" cy="8186937"/>
          </a:xfrm>
          <a:prstGeom prst="rect">
            <a:avLst/>
          </a:prstGeom>
          <a:ln w="12700">
            <a:miter lim="400000"/>
          </a:ln>
        </p:spPr>
      </p:pic>
      <p:pic>
        <p:nvPicPr>
          <p:cNvPr id="35" name="image.jpeg" descr="image.jpeg"/>
          <p:cNvPicPr>
            <a:picLocks noChangeAspect="1"/>
          </p:cNvPicPr>
          <p:nvPr/>
        </p:nvPicPr>
        <p:blipFill>
          <a:blip r:embed="rId3">
            <a:extLst/>
          </a:blip>
          <a:stretch>
            <a:fillRect/>
          </a:stretch>
        </p:blipFill>
        <p:spPr>
          <a:xfrm>
            <a:off x="172964" y="5881717"/>
            <a:ext cx="6103688" cy="4577766"/>
          </a:xfrm>
          <a:prstGeom prst="rect">
            <a:avLst/>
          </a:prstGeom>
          <a:ln w="12700">
            <a:miter lim="400000"/>
          </a:ln>
        </p:spPr>
      </p:pic>
      <p:pic>
        <p:nvPicPr>
          <p:cNvPr id="36" name="image.jpeg" descr="image.jpeg"/>
          <p:cNvPicPr>
            <a:picLocks noChangeAspect="1"/>
          </p:cNvPicPr>
          <p:nvPr/>
        </p:nvPicPr>
        <p:blipFill>
          <a:blip r:embed="rId4">
            <a:extLst/>
          </a:blip>
          <a:stretch>
            <a:fillRect/>
          </a:stretch>
        </p:blipFill>
        <p:spPr>
          <a:xfrm>
            <a:off x="8367586" y="173924"/>
            <a:ext cx="7356712" cy="980894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34"/>
                                        </p:tgtEl>
                                        <p:attrNameLst>
                                          <p:attrName>style.visibility</p:attrName>
                                        </p:attrNameLst>
                                      </p:cBhvr>
                                      <p:to>
                                        <p:strVal val="visible"/>
                                      </p:to>
                                    </p:set>
                                    <p:animEffect filter="blinds(horizontal)" transition="i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5"/>
                                        </p:tgtEl>
                                        <p:attrNameLst>
                                          <p:attrName>style.visibility</p:attrName>
                                        </p:attrNameLst>
                                      </p:cBhvr>
                                      <p:to>
                                        <p:strVal val="visible"/>
                                      </p:to>
                                    </p:set>
                                    <p:animEffect filter="fade" transition="i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0" presetID="3" grpId="3" fill="hold">
                                  <p:stCondLst>
                                    <p:cond delay="0"/>
                                  </p:stCondLst>
                                  <p:iterate type="el" backwards="0">
                                    <p:tmAbs val="0"/>
                                  </p:iterate>
                                  <p:childTnLst>
                                    <p:set>
                                      <p:cBhvr>
                                        <p:cTn id="16" fill="hold"/>
                                        <p:tgtEl>
                                          <p:spTgt spid="36"/>
                                        </p:tgtEl>
                                        <p:attrNameLst>
                                          <p:attrName>style.visibility</p:attrName>
                                        </p:attrNameLst>
                                      </p:cBhvr>
                                      <p:to>
                                        <p:strVal val="visible"/>
                                      </p:to>
                                    </p:set>
                                    <p:animEffect filter="blinds(horizontal)" transition="in">
                                      <p:cBhvr>
                                        <p:cTn id="17" dur="500"/>
                                        <p:tgtEl>
                                          <p:spTgt spid="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 grpId="2"/>
      <p:bldP build="whole" bldLvl="1" animBg="1" rev="0" advAuto="0" spid="36" grpId="3"/>
      <p:bldP build="whole" bldLvl="1" animBg="1" rev="0" advAuto="0" spid="3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 name="Texte"/>
          <p:cNvSpPr txBox="1"/>
          <p:nvPr/>
        </p:nvSpPr>
        <p:spPr>
          <a:xfrm>
            <a:off x="12182903" y="6785403"/>
            <a:ext cx="272194" cy="399194"/>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defTabSz="457200">
              <a:lnSpc>
                <a:spcPct val="100000"/>
              </a:lnSpc>
              <a:defRPr sz="1200">
                <a:latin typeface="Times Roman"/>
                <a:ea typeface="Times Roman"/>
                <a:cs typeface="Times Roman"/>
                <a:sym typeface="Times Roman"/>
              </a:defRPr>
            </a:lvl1pPr>
          </a:lstStyle>
          <a:p>
            <a:pPr/>
            <a:r>
              <a:t> </a:t>
            </a:r>
          </a:p>
        </p:txBody>
      </p:sp>
      <p:pic>
        <p:nvPicPr>
          <p:cNvPr id="39" name="AGV_vUe7p1Zbv0kR2gI34PkchWd0Xivru-MECfJh3eYq230Z2ssAdhxONG1z4A7Hzifu2vQibFBSy4_KERkTmhVFV3xrY5_2eiDrOwbmTGdW4BEp1Euo9Gh3Qp5j2sHYOwz5pta5u3Tq8OzOeny2LcZQdDE=s2048.png" descr="AGV_vUe7p1Zbv0kR2gI34PkchWd0Xivru-MECfJh3eYq230Z2ssAdhxONG1z4A7Hzifu2vQibFBSy4_KERkTmhVFV3xrY5_2eiDrOwbmTGdW4BEp1Euo9Gh3Qp5j2sHYOwz5pta5u3Tq8OzOeny2LcZQdDE=s2048.png"/>
          <p:cNvPicPr>
            <a:picLocks noChangeAspect="1"/>
          </p:cNvPicPr>
          <p:nvPr/>
        </p:nvPicPr>
        <p:blipFill>
          <a:blip r:embed="rId2">
            <a:extLst/>
          </a:blip>
          <a:stretch>
            <a:fillRect/>
          </a:stretch>
        </p:blipFill>
        <p:spPr>
          <a:xfrm>
            <a:off x="2277327" y="1899586"/>
            <a:ext cx="21134869" cy="11149615"/>
          </a:xfrm>
          <a:prstGeom prst="rect">
            <a:avLst/>
          </a:prstGeom>
          <a:ln w="12700">
            <a:miter lim="400000"/>
          </a:ln>
        </p:spPr>
      </p:pic>
      <p:sp>
        <p:nvSpPr>
          <p:cNvPr id="40" name="Survey conducted at Oukaimeden Region"/>
          <p:cNvSpPr txBox="1"/>
          <p:nvPr>
            <p:ph type="ctrTitle" idx="4294967295"/>
          </p:nvPr>
        </p:nvSpPr>
        <p:spPr>
          <a:xfrm>
            <a:off x="6304152" y="571128"/>
            <a:ext cx="12854543" cy="1096573"/>
          </a:xfrm>
          <a:prstGeom prst="rect">
            <a:avLst/>
          </a:prstGeom>
        </p:spPr>
        <p:txBody>
          <a:bodyPr lIns="110696" tIns="110696" rIns="110696" bIns="110696" anchor="t"/>
          <a:lstStyle>
            <a:lvl1pPr algn="l">
              <a:defRPr sz="5800">
                <a:solidFill>
                  <a:schemeClr val="accent2">
                    <a:lumOff val="-10000"/>
                  </a:schemeClr>
                </a:solidFill>
              </a:defRPr>
            </a:lvl1pPr>
          </a:lstStyle>
          <a:p>
            <a:pPr/>
            <a:r>
              <a:t>Survey conducted at Oukaimeden Region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 name="To measure the zenith night sky brightness (ZNSB), we have used the multispectral Color Sky Quality Meter.…"/>
          <p:cNvSpPr txBox="1"/>
          <p:nvPr/>
        </p:nvSpPr>
        <p:spPr>
          <a:xfrm>
            <a:off x="1980921" y="2969944"/>
            <a:ext cx="20422157" cy="3053494"/>
          </a:xfrm>
          <a:prstGeom prst="rect">
            <a:avLst/>
          </a:prstGeom>
          <a:ln w="25400">
            <a:miter lim="400000"/>
          </a:ln>
          <a:extLst>
            <a:ext uri="{C572A759-6A51-4108-AA02-DFA0A04FC94B}">
              <ma14:wrappingTextBoxFlag xmlns:ma14="http://schemas.microsoft.com/office/mac/drawingml/2011/main" val="1"/>
            </a:ext>
          </a:extLst>
        </p:spPr>
        <p:txBody>
          <a:bodyPr lIns="110696" tIns="110696" rIns="110696" bIns="110696">
            <a:spAutoFit/>
          </a:bodyPr>
          <a:lstStyle/>
          <a:p>
            <a:pPr algn="just" defTabSz="457200">
              <a:lnSpc>
                <a:spcPct val="100000"/>
              </a:lnSpc>
              <a:defRPr sz="3200"/>
            </a:pPr>
            <a:r>
              <a:t>To measure the zenith night sky brightness (ZNSB), we have used the multispectral Color Sky Quality Meter.</a:t>
            </a:r>
          </a:p>
          <a:p>
            <a:pPr algn="just" defTabSz="457200">
              <a:lnSpc>
                <a:spcPct val="100000"/>
              </a:lnSpc>
              <a:defRPr sz="3200"/>
            </a:pPr>
          </a:p>
          <a:p>
            <a:pPr algn="just" defTabSz="457200">
              <a:lnSpc>
                <a:spcPct val="100000"/>
              </a:lnSpc>
              <a:defRPr sz="3200"/>
            </a:pPr>
            <a:r>
              <a:t>Version 2 (CoSQM) photometer.It is composed of a filter wheel with 4 different spectral transmittances in the visible range (clear, red, blue, green) that is</a:t>
            </a:r>
            <a:r>
              <a:rPr>
                <a:latin typeface="Times Roman"/>
                <a:ea typeface="Times Roman"/>
                <a:cs typeface="Times Roman"/>
                <a:sym typeface="Times Roman"/>
              </a:rPr>
              <a:t> </a:t>
            </a:r>
            <a:r>
              <a:t>standing on a step motor in front of a Unihedron Sky Quality Meter (SQM).The instrument operated remotely via the SSH protocol and the data can be accessed via an integrated web server.</a:t>
            </a:r>
          </a:p>
        </p:txBody>
      </p:sp>
      <p:sp>
        <p:nvSpPr>
          <p:cNvPr id="43" name="NSB measurements at the Oukaimeden Observatory"/>
          <p:cNvSpPr txBox="1"/>
          <p:nvPr/>
        </p:nvSpPr>
        <p:spPr>
          <a:xfrm>
            <a:off x="3239589" y="1025338"/>
            <a:ext cx="17470102" cy="1048196"/>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NSB measurements at the Oukaimeden Observatory</a:t>
            </a:r>
          </a:p>
        </p:txBody>
      </p:sp>
      <p:pic>
        <p:nvPicPr>
          <p:cNvPr id="44" name="AGV_vUeUsaL9h9_JoFxvxx0KeDR1RqTEIQ7aSTS8d76zUxSPfVwOqGHC5Vy_90uUbN03WVgmFtRjNweu599rqI0zn5RsY8IvpJGw1JG_OD3V0kF8Z6eTs65LJ0ykMm5t6JekXibeBiOqRD_n-MdpvQfCjH4=s2048.png" descr="AGV_vUeUsaL9h9_JoFxvxx0KeDR1RqTEIQ7aSTS8d76zUxSPfVwOqGHC5Vy_90uUbN03WVgmFtRjNweu599rqI0zn5RsY8IvpJGw1JG_OD3V0kF8Z6eTs65LJ0ykMm5t6JekXibeBiOqRD_n-MdpvQfCjH4=s2048.png"/>
          <p:cNvPicPr>
            <a:picLocks noChangeAspect="1"/>
          </p:cNvPicPr>
          <p:nvPr/>
        </p:nvPicPr>
        <p:blipFill>
          <a:blip r:embed="rId2">
            <a:extLst/>
          </a:blip>
          <a:stretch>
            <a:fillRect/>
          </a:stretch>
        </p:blipFill>
        <p:spPr>
          <a:xfrm>
            <a:off x="15193144" y="6312939"/>
            <a:ext cx="5842349" cy="6442374"/>
          </a:xfrm>
          <a:prstGeom prst="rect">
            <a:avLst/>
          </a:prstGeom>
          <a:ln w="12700">
            <a:miter lim="400000"/>
          </a:ln>
        </p:spPr>
      </p:pic>
      <p:pic>
        <p:nvPicPr>
          <p:cNvPr id="45" name="AGV_vUey-Cc9l3iIrnhTnNlc1Az4Pg9mZIEXn1AeNj8gGU0oYmGh_rc-R2cWo0tWledXKrEoL0mms3PSUc8cLcIk4zFdMi3NOmes-HiiyUndwQyu9xpmxVSZ5d-lshX1-lmX-QRjuFNj2YGJofICvzSsJgQ=s2048.png" descr="AGV_vUey-Cc9l3iIrnhTnNlc1Az4Pg9mZIEXn1AeNj8gGU0oYmGh_rc-R2cWo0tWledXKrEoL0mms3PSUc8cLcIk4zFdMi3NOmes-HiiyUndwQyu9xpmxVSZ5d-lshX1-lmX-QRjuFNj2YGJofICvzSsJgQ=s2048.png"/>
          <p:cNvPicPr>
            <a:picLocks noChangeAspect="1"/>
          </p:cNvPicPr>
          <p:nvPr/>
        </p:nvPicPr>
        <p:blipFill>
          <a:blip r:embed="rId3">
            <a:extLst/>
          </a:blip>
          <a:stretch>
            <a:fillRect/>
          </a:stretch>
        </p:blipFill>
        <p:spPr>
          <a:xfrm>
            <a:off x="3033231" y="6869847"/>
            <a:ext cx="8052881" cy="574329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 name="SQM-LE Model of CoSQM: Ensures compatibility with global SQM data.…"/>
          <p:cNvSpPr txBox="1"/>
          <p:nvPr/>
        </p:nvSpPr>
        <p:spPr>
          <a:xfrm>
            <a:off x="1893813" y="3197653"/>
            <a:ext cx="19425332" cy="7320694"/>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p>
            <a:pPr marL="457200" indent="-317500" defTabSz="457200">
              <a:lnSpc>
                <a:spcPct val="100000"/>
              </a:lnSpc>
              <a:buSzPct val="100000"/>
              <a:buFont typeface="Times Roman"/>
              <a:buChar char="•"/>
              <a:defRPr sz="3600">
                <a:latin typeface="Times Roman"/>
                <a:ea typeface="Times Roman"/>
                <a:cs typeface="Times Roman"/>
                <a:sym typeface="Times Roman"/>
              </a:defRPr>
            </a:pPr>
            <a:r>
              <a:rPr b="1"/>
              <a:t>SQM-LE Model of CoSQM:</a:t>
            </a:r>
            <a:r>
              <a:t> Ensures compatibility with global SQM data.</a:t>
            </a:r>
          </a:p>
          <a:p>
            <a:pPr defTabSz="457200">
              <a:lnSpc>
                <a:spcPct val="100000"/>
              </a:lnSpc>
              <a:defRPr sz="3600">
                <a:latin typeface="Times Roman"/>
                <a:ea typeface="Times Roman"/>
                <a:cs typeface="Times Roman"/>
                <a:sym typeface="Times Roman"/>
              </a:defRPr>
            </a:pPr>
          </a:p>
          <a:p>
            <a:pPr marL="457200" indent="-317500" defTabSz="457200">
              <a:lnSpc>
                <a:spcPct val="100000"/>
              </a:lnSpc>
              <a:buSzPct val="100000"/>
              <a:buFont typeface="Times Roman"/>
              <a:buChar char="•"/>
              <a:defRPr sz="3600">
                <a:latin typeface="Times Roman"/>
                <a:ea typeface="Times Roman"/>
                <a:cs typeface="Times Roman"/>
                <a:sym typeface="Times Roman"/>
              </a:defRPr>
            </a:pPr>
            <a:r>
              <a:rPr b="1"/>
              <a:t>High Sensitivity &amp; Resolution:</a:t>
            </a:r>
            <a:r>
              <a:t> Measures night sky brightness with good accuracy.</a:t>
            </a:r>
          </a:p>
          <a:p>
            <a:pPr defTabSz="457200">
              <a:lnSpc>
                <a:spcPct val="100000"/>
              </a:lnSpc>
              <a:defRPr sz="3600">
                <a:latin typeface="Times Roman"/>
                <a:ea typeface="Times Roman"/>
                <a:cs typeface="Times Roman"/>
                <a:sym typeface="Times Roman"/>
              </a:defRPr>
            </a:pPr>
          </a:p>
          <a:p>
            <a:pPr marL="457200" indent="-317500" defTabSz="457200">
              <a:lnSpc>
                <a:spcPct val="100000"/>
              </a:lnSpc>
              <a:buSzPct val="100000"/>
              <a:buFont typeface="Times Roman"/>
              <a:buChar char="•"/>
              <a:defRPr b="1" sz="3600">
                <a:latin typeface="Times Roman"/>
                <a:ea typeface="Times Roman"/>
                <a:cs typeface="Times Roman"/>
                <a:sym typeface="Times Roman"/>
              </a:defRPr>
            </a:pPr>
            <a:r>
              <a:t>MPSAS Scale:</a:t>
            </a:r>
            <a:endParaRPr b="0"/>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Inverted logarithmic scale representing brightness per solid angle.</a:t>
            </a:r>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Higher values indicate darker skies and lower light pollution.</a:t>
            </a:r>
          </a:p>
          <a:p>
            <a:pPr defTabSz="457200">
              <a:lnSpc>
                <a:spcPct val="100000"/>
              </a:lnSpc>
              <a:defRPr sz="3600">
                <a:latin typeface="Times Roman"/>
                <a:ea typeface="Times Roman"/>
                <a:cs typeface="Times Roman"/>
                <a:sym typeface="Times Roman"/>
              </a:defRPr>
            </a:pPr>
          </a:p>
          <a:p>
            <a:pPr marL="457200" indent="-317500" defTabSz="457200">
              <a:lnSpc>
                <a:spcPct val="100000"/>
              </a:lnSpc>
              <a:buSzPct val="100000"/>
              <a:buFont typeface="Times Roman"/>
              <a:buChar char="•"/>
              <a:defRPr b="1" sz="3600">
                <a:latin typeface="Times Roman"/>
                <a:ea typeface="Times Roman"/>
                <a:cs typeface="Times Roman"/>
                <a:sym typeface="Times Roman"/>
              </a:defRPr>
            </a:pPr>
            <a:r>
              <a:t>Observation Period:</a:t>
            </a:r>
            <a:endParaRPr b="0"/>
          </a:p>
          <a:p>
            <a:pPr lvl="1" marL="914400" indent="-317500" defTabSz="457200">
              <a:lnSpc>
                <a:spcPct val="100000"/>
              </a:lnSpc>
              <a:buSzPct val="100000"/>
              <a:buFont typeface="Times Roman"/>
              <a:buChar char="◦"/>
              <a:defRPr sz="3600">
                <a:latin typeface="Times Roman"/>
                <a:ea typeface="Times Roman"/>
                <a:cs typeface="Times Roman"/>
                <a:sym typeface="Times Roman"/>
              </a:defRPr>
            </a:pPr>
            <a:r>
              <a:t>Data collected at Oukaimeden Observatory from 2022 to now.</a:t>
            </a:r>
          </a:p>
          <a:p>
            <a:pPr defTabSz="457200">
              <a:lnSpc>
                <a:spcPct val="100000"/>
              </a:lnSpc>
              <a:defRPr sz="3600">
                <a:latin typeface="Times Roman"/>
                <a:ea typeface="Times Roman"/>
                <a:cs typeface="Times Roman"/>
                <a:sym typeface="Times Roman"/>
              </a:defRPr>
            </a:pPr>
          </a:p>
          <a:p>
            <a:pPr marL="457200" indent="-317500" defTabSz="457200">
              <a:lnSpc>
                <a:spcPct val="100000"/>
              </a:lnSpc>
              <a:buSzPct val="100000"/>
              <a:buFont typeface="Times Roman"/>
              <a:buChar char="•"/>
              <a:defRPr sz="3600">
                <a:latin typeface="Times Roman"/>
                <a:ea typeface="Times Roman"/>
                <a:cs typeface="Times Roman"/>
                <a:sym typeface="Times Roman"/>
              </a:defRPr>
            </a:pPr>
            <a:r>
              <a:rPr b="1"/>
              <a:t>Figure Below:</a:t>
            </a:r>
            <a:r>
              <a:t> Displays Zenith Night Sky Brightness (ZNSB) variations over about one year (20024).</a:t>
            </a:r>
          </a:p>
        </p:txBody>
      </p:sp>
      <p:sp>
        <p:nvSpPr>
          <p:cNvPr id="48" name="Utilizing CoSQM for ZNSB Measurements at Oukaimeden Observatory"/>
          <p:cNvSpPr txBox="1"/>
          <p:nvPr/>
        </p:nvSpPr>
        <p:spPr>
          <a:xfrm>
            <a:off x="379629" y="558049"/>
            <a:ext cx="23363263" cy="1841221"/>
          </a:xfrm>
          <a:prstGeom prst="rect">
            <a:avLst/>
          </a:prstGeom>
          <a:ln w="25400">
            <a:miter lim="400000"/>
          </a:ln>
          <a:extLst>
            <a:ext uri="{C572A759-6A51-4108-AA02-DFA0A04FC94B}">
              <ma14:wrappingTextBoxFlag xmlns:ma14="http://schemas.microsoft.com/office/mac/drawingml/2011/main" val="1"/>
            </a:ext>
          </a:extLst>
        </p:spPr>
        <p:txBody>
          <a:bodyPr wrap="none" lIns="110696" tIns="110696" rIns="110696" bIns="110696">
            <a:spAutoFit/>
          </a:bodyPr>
          <a:lstStyle>
            <a:lvl1pPr>
              <a:defRPr>
                <a:solidFill>
                  <a:schemeClr val="accent2">
                    <a:lumOff val="-10000"/>
                  </a:schemeClr>
                </a:solidFill>
              </a:defRPr>
            </a:lvl1pPr>
          </a:lstStyle>
          <a:p>
            <a:pPr/>
            <a:r>
              <a:t>Utilizing CoSQM for ZNSB Measurements at Oukaimeden Observatory</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 name="Capture d’écran 2025-03-27 à 00.13.35.png" descr="Capture d’écran 2025-03-27 à 00.13.35.png"/>
          <p:cNvPicPr>
            <a:picLocks noChangeAspect="1"/>
          </p:cNvPicPr>
          <p:nvPr/>
        </p:nvPicPr>
        <p:blipFill>
          <a:blip r:embed="rId2">
            <a:extLst/>
          </a:blip>
          <a:stretch>
            <a:fillRect/>
          </a:stretch>
        </p:blipFill>
        <p:spPr>
          <a:xfrm>
            <a:off x="1558866" y="-57154"/>
            <a:ext cx="21090502" cy="137160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Thème Office">
      <a:majorFont>
        <a:latin typeface="Times New Roman"/>
        <a:ea typeface="Times New Roman"/>
        <a:cs typeface="Times New Roman"/>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88900" dist="381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110696" tIns="110696" rIns="110696" bIns="110696" numCol="1" spcCol="38100" rtlCol="0" anchor="t" upright="0">
        <a:spAutoFit/>
      </a:bodyPr>
      <a:lstStyle>
        <a:defPPr marL="0" marR="0" indent="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round/>
        </a:ln>
        <a:effectLst>
          <a:outerShdw sx="100000" sy="100000" kx="0" ky="0" algn="b" rotWithShape="0" blurRad="88900" dist="381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10696" tIns="110696" rIns="110696" bIns="110696" numCol="1" spcCol="38100" rtlCol="0" anchor="t" upright="0">
        <a:spAutoFit/>
      </a:bodyPr>
      <a:lstStyle>
        <a:defPPr marL="0" marR="0" indent="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Thème Office">
      <a:majorFont>
        <a:latin typeface="Times New Roman"/>
        <a:ea typeface="Times New Roman"/>
        <a:cs typeface="Times New Roman"/>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88900" dist="381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110696" tIns="110696" rIns="110696" bIns="110696" numCol="1" spcCol="38100" rtlCol="0" anchor="t" upright="0">
        <a:spAutoFit/>
      </a:bodyPr>
      <a:lstStyle>
        <a:defPPr marL="0" marR="0" indent="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round/>
        </a:ln>
        <a:effectLst>
          <a:outerShdw sx="100000" sy="100000" kx="0" ky="0" algn="b" rotWithShape="0" blurRad="88900" dist="381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10696" tIns="110696" rIns="110696" bIns="110696" numCol="1" spcCol="38100" rtlCol="0" anchor="t" upright="0">
        <a:spAutoFit/>
      </a:bodyPr>
      <a:lstStyle>
        <a:defPPr marL="0" marR="0" indent="0" algn="l" defTabSz="1087900" rtl="0" fontAlgn="auto" latinLnBrk="0" hangingPunct="0">
          <a:lnSpc>
            <a:spcPct val="93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