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75" r:id="rId2"/>
    <p:sldId id="586" r:id="rId3"/>
    <p:sldId id="584" r:id="rId4"/>
    <p:sldId id="587" r:id="rId5"/>
    <p:sldId id="588" r:id="rId6"/>
    <p:sldId id="271" r:id="rId7"/>
    <p:sldId id="576" r:id="rId8"/>
    <p:sldId id="592" r:id="rId9"/>
    <p:sldId id="591" r:id="rId10"/>
    <p:sldId id="275" r:id="rId11"/>
    <p:sldId id="593" r:id="rId12"/>
    <p:sldId id="595" r:id="rId13"/>
    <p:sldId id="594" r:id="rId14"/>
    <p:sldId id="596" r:id="rId15"/>
    <p:sldId id="597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720" autoAdjust="0"/>
  </p:normalViewPr>
  <p:slideViewPr>
    <p:cSldViewPr snapToGrid="0">
      <p:cViewPr varScale="1">
        <p:scale>
          <a:sx n="64" d="100"/>
          <a:sy n="64" d="100"/>
        </p:scale>
        <p:origin x="9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56165-C209-4D9D-A257-5B4845A39C6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9D5BE-A1AB-4239-8BE3-0E63D95DF5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2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D26AC-D7B1-43FE-8953-1FC5FA07B4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095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D5BE-A1AB-4239-8BE3-0E63D95DF56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20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D26AC-D7B1-43FE-8953-1FC5FA07B4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12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D5BE-A1AB-4239-8BE3-0E63D95DF56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6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F4FFE8-E97C-11B7-F23C-6330EC7FC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F73000-6D3B-F355-C29F-EB8F67172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A061CE-202B-AE49-1C58-E6D28300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3AB635-8679-2E21-6A63-384162BD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9195CE-7537-3973-4D2E-464B4F80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25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2D0196-60A9-08AF-635E-7E5E470B9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7A37A2-D696-CC6A-C9A2-85B08AA99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7E7A2C-BD4F-B468-0274-5A0425F0C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ADAFF7-1AFF-45EC-4CDD-BE122CF9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9213BD-F3B4-219C-8E3E-097908FD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39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FAAE086-3F13-FFFE-2DF3-122E511D9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DE9225-5DC3-A3BC-DAF2-151B3D173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A27890-AC59-E27E-AE92-57B400EB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36B773-0629-D243-BF9D-877DDECE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0BEE61-0817-F560-D308-D7683CCD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801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09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BBFDD-FDCF-03A6-721C-46E8AC7C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24F077-943F-5782-7A8B-3F669D5F5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5D9375-F869-FECD-29C7-1E512CE72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D06ECD-2EBB-BC5F-EE7E-2FAF90A2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44D00D-5F03-EC1F-8E30-8A93A706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5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31115-949F-8A3D-F0C0-7EB7BEB8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7565E9-7A34-8232-88A6-DEAF68A5B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B88784-FEC2-1A0E-157F-E8F6775E1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CB63E5-53E5-8493-EAAC-74F1D225F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56A168-C147-6101-D749-8D45FCD6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37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F9F22-B8D4-7DBC-81E2-94408DF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799BCA-3BD7-D6C3-7732-8B48AC511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D50FA1-A4CF-C8F7-B61D-C2340A10D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3DFD56-9BA1-0E32-A0FC-F70BF0C9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B2EB66-7703-EAFB-D727-F1E3B4FB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E90D48-EDF0-3676-EEDE-7F9F6927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69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06EF7-9747-420C-377B-B3763B2F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268D32-666A-0233-CF27-A7D9B8667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5412E9-BD45-4A02-CD65-3A5BFC029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C10DA2-4134-F88D-A26C-A6BDC82FE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5AFCBF9-E54B-66B8-5CA8-9A1748BFE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9862FA-8BD8-10DD-7288-398AA4F5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E199AD-2789-FB0C-6336-9331EC15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4AFE0E-9D06-7A84-5168-402C9A6F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3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6E582A-5203-CFBF-E268-EB37B08A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25ADA8-A599-5C02-34C0-750DDBCF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A9DA20-459B-C7CB-B3B9-DDDA964E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EFE70D-8440-215B-BB16-66038EFA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78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133169-417B-0DB8-3DBF-A470E5EA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51C20C-AC69-B7FA-83D1-6F53E81B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2C55D3-CA8A-B250-8DCE-7C4212E2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15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BD84F-FE12-7288-7379-BC6146C4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E761AD-1111-CEE4-C6D4-F948071D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EF6D8C-BCC6-B5F5-5650-98B8E990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DEBE3B-A813-7201-1E88-91081FD9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781D47-8E24-6F14-7F2B-BD2D89E4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295B64-7A64-72E6-B9E9-9B22B0B7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73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12F8F-7E5E-2986-B371-C61B7ED5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6FFED0C-2C0C-31EF-4800-295206F19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8B4B7A-9270-02AB-4C86-51855ECC0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997F4A-234A-8D1C-8AA5-E145CF177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FD4850-8F11-AF7C-91F2-C538390C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789EE3-E364-EC8B-259C-5977EBE87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10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FEABE75-7964-29B2-A79D-EC769DEC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A51544-2158-1D77-26BD-74BAF2DEC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802374-656A-4738-93F3-33DFD610F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C3E5-9288-43AE-BA61-4C871ADB3030}" type="datetimeFigureOut">
              <a:rPr lang="fr-FR" smtClean="0"/>
              <a:t>23/03/2025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44867B-749D-8DC7-BE6D-C0B6EA253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E72BA0-108A-1442-C14E-52C05424F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6EB75-529E-4B86-AA86-62A5A8A2A5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8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25;p43">
            <a:extLst>
              <a:ext uri="{FF2B5EF4-FFF2-40B4-BE49-F238E27FC236}">
                <a16:creationId xmlns:a16="http://schemas.microsoft.com/office/drawing/2014/main" id="{3E31BC30-EA78-C7C3-719E-3CC8D98FC95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5004" b="49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F82434-E2AF-3632-2166-6C74DF02E69B}"/>
              </a:ext>
            </a:extLst>
          </p:cNvPr>
          <p:cNvSpPr txBox="1"/>
          <p:nvPr/>
        </p:nvSpPr>
        <p:spPr>
          <a:xfrm>
            <a:off x="1087427" y="1523494"/>
            <a:ext cx="100171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FR" sz="1200" b="0" i="0" u="none" strike="noStrike" baseline="0" dirty="0">
              <a:solidFill>
                <a:schemeClr val="bg1"/>
              </a:solidFill>
              <a:latin typeface="Nobile"/>
              <a:ea typeface="Nobile"/>
            </a:endParaRPr>
          </a:p>
          <a:p>
            <a:pPr algn="ctr"/>
            <a:r>
              <a:rPr lang="en-US" sz="4400" b="0" i="0" u="none" strike="noStrike" baseline="0" dirty="0">
                <a:solidFill>
                  <a:schemeClr val="bg1"/>
                </a:solidFill>
                <a:latin typeface="Nobile"/>
                <a:ea typeface="Nobile"/>
              </a:rPr>
              <a:t> </a:t>
            </a:r>
            <a:r>
              <a:rPr lang="en-US" sz="6000" dirty="0">
                <a:solidFill>
                  <a:schemeClr val="bg1"/>
                </a:solidFill>
              </a:rPr>
              <a:t>High-resolution analysis of recent Martian impact craters </a:t>
            </a:r>
            <a:endParaRPr lang="fr-FR" sz="5400" dirty="0">
              <a:solidFill>
                <a:schemeClr val="bg1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97C2E80-1ED4-B1FF-3130-04F933C0D5A6}"/>
              </a:ext>
            </a:extLst>
          </p:cNvPr>
          <p:cNvSpPr txBox="1"/>
          <p:nvPr/>
        </p:nvSpPr>
        <p:spPr>
          <a:xfrm>
            <a:off x="-1211598" y="6154816"/>
            <a:ext cx="5859502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chemeClr val="bg1"/>
                </a:solidFill>
                <a:ea typeface="Nobile"/>
              </a:rPr>
              <a:t>Mayssa Daldoul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C9044F-A7C8-758D-2731-FEFE2DA46DAE}"/>
              </a:ext>
            </a:extLst>
          </p:cNvPr>
          <p:cNvSpPr txBox="1"/>
          <p:nvPr/>
        </p:nvSpPr>
        <p:spPr>
          <a:xfrm>
            <a:off x="2918459" y="4116552"/>
            <a:ext cx="6746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1" dirty="0">
                <a:solidFill>
                  <a:schemeClr val="bg1"/>
                </a:solidFill>
                <a:effectLst/>
                <a:latin typeface="Google Sans"/>
              </a:rPr>
              <a:t>AfAS-2025 </a:t>
            </a:r>
            <a:r>
              <a:rPr lang="fr-FR" sz="2400" b="0" i="1" dirty="0" err="1">
                <a:solidFill>
                  <a:schemeClr val="bg1"/>
                </a:solidFill>
                <a:effectLst/>
                <a:latin typeface="Google Sans"/>
              </a:rPr>
              <a:t>Conference</a:t>
            </a:r>
            <a:endParaRPr lang="fr-FR" sz="2400" i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0862F82-659A-A9F1-6373-FD49A82B6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370" y="4665371"/>
            <a:ext cx="1311143" cy="66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04FEA10-B5AD-3531-4257-7463434F2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6" r="20922"/>
          <a:stretch/>
        </p:blipFill>
        <p:spPr>
          <a:xfrm>
            <a:off x="95819" y="37210"/>
            <a:ext cx="4060900" cy="350559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576485-476A-F762-6FD5-851EE6C33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53"/>
          <a:stretch/>
        </p:blipFill>
        <p:spPr>
          <a:xfrm>
            <a:off x="206523" y="3542801"/>
            <a:ext cx="3996173" cy="331633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47A6C4-0E90-70CE-24F2-386CBDC56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8"/>
          <a:stretch/>
        </p:blipFill>
        <p:spPr>
          <a:xfrm>
            <a:off x="4340690" y="3440574"/>
            <a:ext cx="3897231" cy="35207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F202DC-7D54-54E5-3532-9D3587CB5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2"/>
          <a:stretch/>
        </p:blipFill>
        <p:spPr>
          <a:xfrm>
            <a:off x="4202696" y="0"/>
            <a:ext cx="4317224" cy="34818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8B0739-476B-538F-A4C6-2CFED96F59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r="20492" b="5971"/>
          <a:stretch/>
        </p:blipFill>
        <p:spPr>
          <a:xfrm>
            <a:off x="8752319" y="-22659"/>
            <a:ext cx="3125002" cy="48290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39BB81-C6E1-6E1E-8B07-C9369B498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021" y="4806422"/>
            <a:ext cx="1619434" cy="18893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C29D94-8063-387B-C0E4-6251A2D4D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7886" y="4806422"/>
            <a:ext cx="1619435" cy="2043573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EC63C9E-4D47-BDDD-750B-7EA4F28DAA9F}"/>
              </a:ext>
            </a:extLst>
          </p:cNvPr>
          <p:cNvCxnSpPr/>
          <p:nvPr/>
        </p:nvCxnSpPr>
        <p:spPr>
          <a:xfrm>
            <a:off x="670485" y="4129906"/>
            <a:ext cx="531341" cy="440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605C47C-FA2C-7878-999D-64FC9282B94E}"/>
              </a:ext>
            </a:extLst>
          </p:cNvPr>
          <p:cNvCxnSpPr/>
          <p:nvPr/>
        </p:nvCxnSpPr>
        <p:spPr>
          <a:xfrm>
            <a:off x="8683397" y="1134082"/>
            <a:ext cx="531341" cy="440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C771641-60EB-8792-C42A-D191A9557C0C}"/>
              </a:ext>
            </a:extLst>
          </p:cNvPr>
          <p:cNvCxnSpPr/>
          <p:nvPr/>
        </p:nvCxnSpPr>
        <p:spPr>
          <a:xfrm>
            <a:off x="605392" y="672199"/>
            <a:ext cx="531341" cy="440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83971BF-E9CC-6E9A-52A1-D5A7F0567692}"/>
              </a:ext>
            </a:extLst>
          </p:cNvPr>
          <p:cNvCxnSpPr/>
          <p:nvPr/>
        </p:nvCxnSpPr>
        <p:spPr>
          <a:xfrm>
            <a:off x="4644369" y="455484"/>
            <a:ext cx="531341" cy="440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A9BBE97-D9F1-644C-1EC2-EE89407E4FA5}"/>
              </a:ext>
            </a:extLst>
          </p:cNvPr>
          <p:cNvCxnSpPr>
            <a:cxnSpLocks/>
          </p:cNvCxnSpPr>
          <p:nvPr/>
        </p:nvCxnSpPr>
        <p:spPr>
          <a:xfrm>
            <a:off x="4442310" y="3997248"/>
            <a:ext cx="391077" cy="3684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DD827F2-B71A-8668-F3CC-9471B1E7A1D7}"/>
              </a:ext>
            </a:extLst>
          </p:cNvPr>
          <p:cNvSpPr txBox="1"/>
          <p:nvPr/>
        </p:nvSpPr>
        <p:spPr>
          <a:xfrm>
            <a:off x="0" y="6281306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M.Daldoul</a:t>
            </a:r>
            <a:r>
              <a:rPr lang="en-US" dirty="0"/>
              <a:t>,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51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676F62-AE82-E797-05CB-136107FA9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0AEC311A-C991-3587-61DE-052783565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746" y="843906"/>
            <a:ext cx="4861817" cy="55761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706478-D906-A1B2-ED98-91F825CB738A}"/>
              </a:ext>
            </a:extLst>
          </p:cNvPr>
          <p:cNvSpPr txBox="1"/>
          <p:nvPr/>
        </p:nvSpPr>
        <p:spPr>
          <a:xfrm>
            <a:off x="2148840" y="-79424"/>
            <a:ext cx="11245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5400" dirty="0" err="1">
                <a:solidFill>
                  <a:schemeClr val="bg1"/>
                </a:solidFill>
              </a:rPr>
              <a:t>Similarities</a:t>
            </a:r>
            <a:r>
              <a:rPr lang="fr-FR" altLang="fr-FR" sz="5400" dirty="0">
                <a:solidFill>
                  <a:schemeClr val="bg1"/>
                </a:solidFill>
              </a:rPr>
              <a:t> and </a:t>
            </a:r>
            <a:r>
              <a:rPr lang="fr-FR" altLang="fr-FR" sz="5400" dirty="0" err="1">
                <a:solidFill>
                  <a:schemeClr val="bg1"/>
                </a:solidFill>
              </a:rPr>
              <a:t>particularities</a:t>
            </a:r>
            <a:r>
              <a:rPr lang="fr-FR" altLang="fr-FR" sz="5400" dirty="0">
                <a:solidFill>
                  <a:schemeClr val="bg1"/>
                </a:solidFill>
              </a:rPr>
              <a:t> </a:t>
            </a:r>
            <a:endParaRPr lang="fr-FR" sz="54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ACE6F9-4A26-3567-DF64-F8FF730B2E3C}"/>
              </a:ext>
            </a:extLst>
          </p:cNvPr>
          <p:cNvSpPr txBox="1"/>
          <p:nvPr/>
        </p:nvSpPr>
        <p:spPr>
          <a:xfrm>
            <a:off x="1231363" y="5295972"/>
            <a:ext cx="4431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u="sng" dirty="0"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TOOTING</a:t>
            </a:r>
          </a:p>
          <a:p>
            <a:r>
              <a:rPr lang="fr-FR" sz="1600" b="1" dirty="0"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Diameter: </a:t>
            </a:r>
            <a:r>
              <a:rPr lang="fr-FR" sz="1600" dirty="0"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27Km</a:t>
            </a:r>
          </a:p>
          <a:p>
            <a:r>
              <a:rPr lang="fr-FR" sz="1600" b="1" dirty="0"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Location: </a:t>
            </a:r>
            <a:r>
              <a:rPr lang="en-US" sz="16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Amazonis</a:t>
            </a:r>
            <a:r>
              <a:rPr lang="en-US" sz="16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Planitia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Coord</a:t>
            </a:r>
            <a:r>
              <a:rPr lang="fr-FR" sz="1600" dirty="0">
                <a:latin typeface="Times New Roman" panose="02020603050405020304" pitchFamily="18" charset="0"/>
                <a:ea typeface="Kanit" pitchFamily="34" charset="-122"/>
                <a:cs typeface="Times New Roman" panose="02020603050405020304" pitchFamily="18" charset="0"/>
              </a:rPr>
              <a:t>: 23°N,152°E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7500A1-E061-27A1-2047-ED7FC0211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759" y="2429060"/>
            <a:ext cx="2447250" cy="3922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BCF963-1DF4-3C88-8E81-E4378ABF1FC5}"/>
              </a:ext>
            </a:extLst>
          </p:cNvPr>
          <p:cNvSpPr/>
          <p:nvPr/>
        </p:nvSpPr>
        <p:spPr>
          <a:xfrm>
            <a:off x="1585062" y="1565041"/>
            <a:ext cx="473639" cy="9018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97C04B1-43CB-9CDC-14B0-4D84FD408E7A}"/>
              </a:ext>
            </a:extLst>
          </p:cNvPr>
          <p:cNvCxnSpPr>
            <a:cxnSpLocks/>
          </p:cNvCxnSpPr>
          <p:nvPr/>
        </p:nvCxnSpPr>
        <p:spPr>
          <a:xfrm>
            <a:off x="2058701" y="1565041"/>
            <a:ext cx="5858090" cy="8314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F10FFDB-78C9-716F-DC71-F8BC2CE8AAE4}"/>
              </a:ext>
            </a:extLst>
          </p:cNvPr>
          <p:cNvCxnSpPr/>
          <p:nvPr/>
        </p:nvCxnSpPr>
        <p:spPr>
          <a:xfrm>
            <a:off x="2058701" y="2466895"/>
            <a:ext cx="5858090" cy="3868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909372A-6AB2-7E70-635A-983698E681C3}"/>
              </a:ext>
            </a:extLst>
          </p:cNvPr>
          <p:cNvSpPr txBox="1"/>
          <p:nvPr/>
        </p:nvSpPr>
        <p:spPr>
          <a:xfrm>
            <a:off x="6596410" y="1243602"/>
            <a:ext cx="50113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T Drugs Bold"/>
              </a:rPr>
              <a:t>Ejecta layers lobated ending with rampart materials</a:t>
            </a:r>
            <a:endParaRPr lang="fr-FR" sz="2400" dirty="0">
              <a:solidFill>
                <a:schemeClr val="bg1"/>
              </a:solidFill>
              <a:latin typeface="TT Drugs Bold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2CB57E-B0A4-C37F-1682-9991B4FEB14D}"/>
              </a:ext>
            </a:extLst>
          </p:cNvPr>
          <p:cNvSpPr/>
          <p:nvPr/>
        </p:nvSpPr>
        <p:spPr>
          <a:xfrm>
            <a:off x="7883759" y="2429060"/>
            <a:ext cx="2447250" cy="39441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939254-CDC1-0F01-4D38-E919524159F4}"/>
              </a:ext>
            </a:extLst>
          </p:cNvPr>
          <p:cNvSpPr/>
          <p:nvPr/>
        </p:nvSpPr>
        <p:spPr>
          <a:xfrm>
            <a:off x="3300689" y="3458894"/>
            <a:ext cx="138024" cy="1062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D9642AD-C0D2-F330-3841-CB5B7C212D7B}"/>
              </a:ext>
            </a:extLst>
          </p:cNvPr>
          <p:cNvCxnSpPr>
            <a:cxnSpLocks/>
          </p:cNvCxnSpPr>
          <p:nvPr/>
        </p:nvCxnSpPr>
        <p:spPr>
          <a:xfrm flipV="1">
            <a:off x="3447241" y="2847190"/>
            <a:ext cx="3933288" cy="6036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8E59E71-61D1-2BDB-13B6-6B87B10E395F}"/>
              </a:ext>
            </a:extLst>
          </p:cNvPr>
          <p:cNvCxnSpPr>
            <a:cxnSpLocks/>
          </p:cNvCxnSpPr>
          <p:nvPr/>
        </p:nvCxnSpPr>
        <p:spPr>
          <a:xfrm>
            <a:off x="3438713" y="3565099"/>
            <a:ext cx="3865454" cy="17278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6D3163A-8A3B-1CB5-940A-9FDBB8106DDE}"/>
              </a:ext>
            </a:extLst>
          </p:cNvPr>
          <p:cNvSpPr/>
          <p:nvPr/>
        </p:nvSpPr>
        <p:spPr>
          <a:xfrm>
            <a:off x="7304167" y="2847190"/>
            <a:ext cx="3276747" cy="244576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C22921D-6E03-5041-2DD7-F77E07F91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167" y="2874683"/>
            <a:ext cx="3254898" cy="241827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9F73C272-63D2-A2BB-7020-43FD30CE5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557" y="3099815"/>
            <a:ext cx="3656443" cy="30482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53E06AB-B42A-7AD3-0A45-D82620F3ABF2}"/>
              </a:ext>
            </a:extLst>
          </p:cNvPr>
          <p:cNvSpPr/>
          <p:nvPr/>
        </p:nvSpPr>
        <p:spPr>
          <a:xfrm>
            <a:off x="3343917" y="3609646"/>
            <a:ext cx="259307" cy="2833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3911034-E314-4512-2E73-7918A52F4816}"/>
              </a:ext>
            </a:extLst>
          </p:cNvPr>
          <p:cNvCxnSpPr>
            <a:cxnSpLocks/>
          </p:cNvCxnSpPr>
          <p:nvPr/>
        </p:nvCxnSpPr>
        <p:spPr>
          <a:xfrm flipV="1">
            <a:off x="3611595" y="3117627"/>
            <a:ext cx="3906958" cy="4883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E5D6408-A48E-D001-69C4-296139F686AB}"/>
              </a:ext>
            </a:extLst>
          </p:cNvPr>
          <p:cNvCxnSpPr>
            <a:cxnSpLocks/>
          </p:cNvCxnSpPr>
          <p:nvPr/>
        </p:nvCxnSpPr>
        <p:spPr>
          <a:xfrm>
            <a:off x="3611595" y="3888286"/>
            <a:ext cx="3945634" cy="2294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12D9B7F2-A30B-2D42-24EF-9F1A905FE4E5}"/>
              </a:ext>
            </a:extLst>
          </p:cNvPr>
          <p:cNvSpPr txBox="1"/>
          <p:nvPr/>
        </p:nvSpPr>
        <p:spPr>
          <a:xfrm>
            <a:off x="8471537" y="2624403"/>
            <a:ext cx="6698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T Drugs Bold"/>
              </a:rPr>
              <a:t>Central peak</a:t>
            </a:r>
            <a:endParaRPr lang="fr-FR" sz="2400" dirty="0">
              <a:solidFill>
                <a:schemeClr val="bg1"/>
              </a:solidFill>
              <a:latin typeface="TT Drugs Bold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249AB26-4D17-28E1-3FF9-D2731E16AD0C}"/>
              </a:ext>
            </a:extLst>
          </p:cNvPr>
          <p:cNvSpPr txBox="1"/>
          <p:nvPr/>
        </p:nvSpPr>
        <p:spPr>
          <a:xfrm>
            <a:off x="8102264" y="2103750"/>
            <a:ext cx="7452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T Drugs Bold"/>
              </a:rPr>
              <a:t>Pitted terrains </a:t>
            </a:r>
            <a:endParaRPr lang="fr-FR" sz="2400" dirty="0">
              <a:solidFill>
                <a:schemeClr val="bg1"/>
              </a:solidFill>
              <a:latin typeface="TT Drugs Bold"/>
            </a:endParaRPr>
          </a:p>
        </p:txBody>
      </p:sp>
    </p:spTree>
    <p:extLst>
      <p:ext uri="{BB962C8B-B14F-4D97-AF65-F5344CB8AC3E}">
        <p14:creationId xmlns:p14="http://schemas.microsoft.com/office/powerpoint/2010/main" val="22936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/>
      <p:bldP spid="21" grpId="1"/>
      <p:bldP spid="22" grpId="0" animBg="1"/>
      <p:bldP spid="22" grpId="1" animBg="1"/>
      <p:bldP spid="25" grpId="0" animBg="1"/>
      <p:bldP spid="25" grpId="1" animBg="1"/>
      <p:bldP spid="28" grpId="0" animBg="1"/>
      <p:bldP spid="28" grpId="1" animBg="1"/>
      <p:bldP spid="40" grpId="0" animBg="1"/>
      <p:bldP spid="40" grpId="1" animBg="1"/>
      <p:bldP spid="44" grpId="0"/>
      <p:bldP spid="44" grpId="1"/>
      <p:bldP spid="46" grpId="0"/>
      <p:bldP spid="4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3530C-9263-8F78-832B-0D6CA73B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7051A8-EFB3-1770-35C4-DD5E90E67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3" y="1561767"/>
            <a:ext cx="11133633" cy="40495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9A4A2C-0732-75C2-78BD-E07F0EB635AB}"/>
              </a:ext>
            </a:extLst>
          </p:cNvPr>
          <p:cNvSpPr/>
          <p:nvPr/>
        </p:nvSpPr>
        <p:spPr>
          <a:xfrm>
            <a:off x="529183" y="3620169"/>
            <a:ext cx="11133633" cy="3349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8D515B-E465-74FE-7EAC-3A1456FDA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50" y="311042"/>
            <a:ext cx="3845699" cy="27190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14F62E-6B6C-2B83-8DC2-878575EF1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0" y="311042"/>
            <a:ext cx="3761217" cy="26616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65F519-5D8B-CF0A-DDA0-4D41ACD44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60" y="313218"/>
            <a:ext cx="3730049" cy="2719043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512865B4-6FF2-F4F5-44CD-0EFC3FDE4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726" y="504474"/>
            <a:ext cx="97359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The </a:t>
            </a:r>
            <a:r>
              <a:rPr kumimoji="0" lang="fr-FR" altLang="fr-FR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different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fr-FR" altLang="fr-FR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geological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fr-FR" altLang="fr-FR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units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fr-FR" altLang="fr-FR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found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fr-FR" altLang="fr-FR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within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fr-FR" altLang="fr-FR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recent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craters</a:t>
            </a:r>
          </a:p>
        </p:txBody>
      </p:sp>
    </p:spTree>
    <p:extLst>
      <p:ext uri="{BB962C8B-B14F-4D97-AF65-F5344CB8AC3E}">
        <p14:creationId xmlns:p14="http://schemas.microsoft.com/office/powerpoint/2010/main" val="297649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7A1D9B6-59F3-4F33-3B24-22621F016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41" y="1435857"/>
            <a:ext cx="8519717" cy="28437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D64278-ADDC-6C65-E77B-EFA7BCB6D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815" y="4365862"/>
            <a:ext cx="6212368" cy="21125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E93E0E-2810-96AA-80E4-24F685E6D8F8}"/>
              </a:ext>
            </a:extLst>
          </p:cNvPr>
          <p:cNvSpPr txBox="1"/>
          <p:nvPr/>
        </p:nvSpPr>
        <p:spPr>
          <a:xfrm>
            <a:off x="298704" y="438912"/>
            <a:ext cx="115945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Pits are represented in the form of quasi-circular polygons. They are generally irregular in shape, with bowl-shaped cavities, sharing the same walls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04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3F0C0C-8E8F-8DA0-F4A4-81054174E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7DEFD4-FE90-C65F-5A9B-8A2F430D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2" y="796732"/>
            <a:ext cx="5767806" cy="36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E35954-A249-D055-8170-AACE03DC5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796733"/>
            <a:ext cx="5892767" cy="36849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6E7954D-413A-D54B-8D63-B2C41B7D9797}"/>
              </a:ext>
            </a:extLst>
          </p:cNvPr>
          <p:cNvSpPr txBox="1"/>
          <p:nvPr/>
        </p:nvSpPr>
        <p:spPr>
          <a:xfrm>
            <a:off x="1581150" y="5107160"/>
            <a:ext cx="9715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The larger the crater, the more extensive the surface area occupied by pit units and the greater the pit diameters tend to be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8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AEA000A-5D8B-AD5E-F3DD-12018A113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8" y="0"/>
            <a:ext cx="7264984" cy="713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53E3E9B-E346-8D72-5CEF-717FB9953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914" y="2551344"/>
            <a:ext cx="93727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6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Thank</a:t>
            </a:r>
            <a:r>
              <a:rPr kumimoji="0" lang="fr-FR" altLang="fr-FR" sz="6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fr-FR" altLang="fr-FR" sz="6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you</a:t>
            </a:r>
            <a:r>
              <a:rPr kumimoji="0" lang="fr-FR" altLang="fr-FR" sz="6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for </a:t>
            </a:r>
            <a:r>
              <a:rPr kumimoji="0" lang="fr-FR" altLang="fr-FR" sz="6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your</a:t>
            </a:r>
            <a:r>
              <a:rPr kumimoji="0" lang="fr-FR" altLang="fr-FR" sz="6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360119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6F7C1-32CF-CCD1-C966-452C70408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ycho Crater and its 1500 kilometer rays of destruction in true color [OC]  : r/space">
            <a:extLst>
              <a:ext uri="{FF2B5EF4-FFF2-40B4-BE49-F238E27FC236}">
                <a16:creationId xmlns:a16="http://schemas.microsoft.com/office/drawing/2014/main" id="{9418FD8A-C403-C673-AB40-304ABDEF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74981" y="1034744"/>
            <a:ext cx="4548114" cy="470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4F84CD3-A9BB-7A99-B8AD-530B65927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81" y="562614"/>
            <a:ext cx="2577145" cy="56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94138D-DE8D-D6B7-1DF8-D77795A29EEA}"/>
              </a:ext>
            </a:extLst>
          </p:cNvPr>
          <p:cNvSpPr txBox="1"/>
          <p:nvPr/>
        </p:nvSpPr>
        <p:spPr>
          <a:xfrm>
            <a:off x="468121" y="36229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The </a:t>
            </a:r>
            <a:r>
              <a:rPr lang="fr-FR" sz="3200" b="1" dirty="0" err="1">
                <a:solidFill>
                  <a:schemeClr val="bg1"/>
                </a:solidFill>
              </a:rPr>
              <a:t>indicator</a:t>
            </a:r>
            <a:r>
              <a:rPr lang="fr-FR" sz="3200" b="1" dirty="0">
                <a:solidFill>
                  <a:schemeClr val="bg1"/>
                </a:solidFill>
              </a:rPr>
              <a:t> of </a:t>
            </a:r>
            <a:r>
              <a:rPr lang="fr-FR" sz="3200" b="1" dirty="0" err="1">
                <a:solidFill>
                  <a:schemeClr val="bg1"/>
                </a:solidFill>
              </a:rPr>
              <a:t>freshness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492810-0582-B91D-426D-3CC9C1B9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897" y="1883262"/>
            <a:ext cx="6808206" cy="30439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252B793-B368-000B-F91B-8EE8DFCB4985}"/>
              </a:ext>
            </a:extLst>
          </p:cNvPr>
          <p:cNvSpPr txBox="1"/>
          <p:nvPr/>
        </p:nvSpPr>
        <p:spPr>
          <a:xfrm>
            <a:off x="3924142" y="5719206"/>
            <a:ext cx="4554141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bg1"/>
                </a:solidFill>
              </a:rPr>
              <a:t>Rays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bg1"/>
                </a:solidFill>
              </a:rPr>
              <a:t>The </a:t>
            </a:r>
            <a:r>
              <a:rPr lang="fr-FR" sz="2000" b="1" dirty="0" err="1">
                <a:solidFill>
                  <a:schemeClr val="bg1"/>
                </a:solidFill>
              </a:rPr>
              <a:t>clusteres</a:t>
            </a:r>
            <a:r>
              <a:rPr lang="fr-FR" sz="2000" b="1" dirty="0">
                <a:solidFill>
                  <a:schemeClr val="bg1"/>
                </a:solidFill>
              </a:rPr>
              <a:t> of </a:t>
            </a:r>
            <a:r>
              <a:rPr lang="fr-FR" sz="2000" b="1" dirty="0" err="1">
                <a:solidFill>
                  <a:schemeClr val="bg1"/>
                </a:solidFill>
              </a:rPr>
              <a:t>secondaries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crateres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609B6-372F-E1B9-D07C-DC9D1A8B5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59" y="5660975"/>
            <a:ext cx="33105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lang="fr-FR" altLang="fr-FR" sz="2000" b="1" dirty="0" err="1">
                <a:solidFill>
                  <a:schemeClr val="bg1"/>
                </a:solidFill>
              </a:rPr>
              <a:t>Lobate</a:t>
            </a:r>
            <a:r>
              <a:rPr lang="fr-FR" altLang="fr-FR" sz="2000" b="1" dirty="0">
                <a:solidFill>
                  <a:schemeClr val="bg1"/>
                </a:solidFill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</a:rPr>
              <a:t>ejecta</a:t>
            </a:r>
            <a:r>
              <a:rPr lang="fr-FR" altLang="fr-FR" sz="2000" b="1" dirty="0">
                <a:solidFill>
                  <a:schemeClr val="bg1"/>
                </a:solidFill>
              </a:rPr>
              <a:t> morphology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rs Planète Espace Générer Ai | Photo Premium">
            <a:extLst>
              <a:ext uri="{FF2B5EF4-FFF2-40B4-BE49-F238E27FC236}">
                <a16:creationId xmlns:a16="http://schemas.microsoft.com/office/drawing/2014/main" id="{C3C9B293-8A32-F154-71E8-37CF31E0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94" y="-53643"/>
            <a:ext cx="9952612" cy="69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692847-B76A-9B3D-345D-87598A300200}"/>
              </a:ext>
            </a:extLst>
          </p:cNvPr>
          <p:cNvSpPr txBox="1"/>
          <p:nvPr/>
        </p:nvSpPr>
        <p:spPr>
          <a:xfrm>
            <a:off x="1367183" y="2525015"/>
            <a:ext cx="94576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Find the most recent craters on Mars</a:t>
            </a:r>
            <a:endParaRPr lang="fr-F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6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B18BA5E-64DA-8B66-08F7-A78828F9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23" y="891511"/>
            <a:ext cx="9759954" cy="559230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65D40C-9E73-FC0E-B8A1-2E2A0CD5776B}"/>
              </a:ext>
            </a:extLst>
          </p:cNvPr>
          <p:cNvSpPr txBox="1"/>
          <p:nvPr/>
        </p:nvSpPr>
        <p:spPr>
          <a:xfrm>
            <a:off x="1717677" y="182925"/>
            <a:ext cx="8949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Map of all craters with a diameter greater than 4 km</a:t>
            </a:r>
            <a:endParaRPr lang="fr-FR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FA996B-8C61-8C2A-0091-739B0C4A3267}"/>
              </a:ext>
            </a:extLst>
          </p:cNvPr>
          <p:cNvSpPr txBox="1"/>
          <p:nvPr/>
        </p:nvSpPr>
        <p:spPr>
          <a:xfrm>
            <a:off x="0" y="6299150"/>
            <a:ext cx="6743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N.Barlow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0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1A6F8EC-DFF5-C7A8-A90C-179FF3E73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96"/>
          <a:stretch/>
        </p:blipFill>
        <p:spPr bwMode="auto">
          <a:xfrm>
            <a:off x="-40943" y="2069910"/>
            <a:ext cx="12232943" cy="4913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6E201F-8477-1DF9-CA1E-2721FCB3B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097" y="0"/>
            <a:ext cx="2872903" cy="26756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DE8F51-67D7-B838-A479-B7CD4932573C}"/>
              </a:ext>
            </a:extLst>
          </p:cNvPr>
          <p:cNvSpPr txBox="1"/>
          <p:nvPr/>
        </p:nvSpPr>
        <p:spPr>
          <a:xfrm>
            <a:off x="508723" y="1334473"/>
            <a:ext cx="8810374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There are three ranges of sizes for the density of secondaries visualized mapping using red, blue and green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791A7F-3553-D4C2-FA8D-8A9E7CAB1F77}"/>
              </a:ext>
            </a:extLst>
          </p:cNvPr>
          <p:cNvSpPr txBox="1"/>
          <p:nvPr/>
        </p:nvSpPr>
        <p:spPr>
          <a:xfrm>
            <a:off x="508723" y="934363"/>
            <a:ext cx="569775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90 million impact crater &gt;100m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8B29EC-485B-5CFD-2B7A-19822BE68B11}"/>
              </a:ext>
            </a:extLst>
          </p:cNvPr>
          <p:cNvSpPr txBox="1"/>
          <p:nvPr/>
        </p:nvSpPr>
        <p:spPr>
          <a:xfrm>
            <a:off x="3038014" y="205777"/>
            <a:ext cx="5699246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Crater Density map </a:t>
            </a:r>
            <a:endParaRPr lang="fr-FR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8D4B71-8DE0-1673-C2EE-B047D865A9C5}"/>
              </a:ext>
            </a:extLst>
          </p:cNvPr>
          <p:cNvSpPr txBox="1"/>
          <p:nvPr/>
        </p:nvSpPr>
        <p:spPr>
          <a:xfrm>
            <a:off x="86237" y="6488668"/>
            <a:ext cx="612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A.Lagain</a:t>
            </a:r>
            <a:r>
              <a:rPr lang="en-US" dirty="0">
                <a:solidFill>
                  <a:schemeClr val="bg1"/>
                </a:solidFill>
              </a:rPr>
              <a:t> et al.,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983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0F5EA2E-CE9A-8384-422D-5168ED177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753" y="-81437"/>
            <a:ext cx="12348754" cy="700338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852FE86-1466-8289-5E66-1DCDDE3BD11F}"/>
              </a:ext>
            </a:extLst>
          </p:cNvPr>
          <p:cNvSpPr/>
          <p:nvPr/>
        </p:nvSpPr>
        <p:spPr>
          <a:xfrm rot="1396761">
            <a:off x="3015662" y="2205459"/>
            <a:ext cx="1197481" cy="4837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5C6A6F3-E291-5757-8525-DD94BF44323B}"/>
              </a:ext>
            </a:extLst>
          </p:cNvPr>
          <p:cNvSpPr/>
          <p:nvPr/>
        </p:nvSpPr>
        <p:spPr>
          <a:xfrm rot="1396761">
            <a:off x="9656646" y="4439897"/>
            <a:ext cx="992342" cy="4706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52A2320-26AD-E05E-8695-F7FE9F8310FF}"/>
              </a:ext>
            </a:extLst>
          </p:cNvPr>
          <p:cNvSpPr/>
          <p:nvPr/>
        </p:nvSpPr>
        <p:spPr>
          <a:xfrm rot="1396761">
            <a:off x="10785781" y="2896636"/>
            <a:ext cx="1005422" cy="4953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EF942E6-9877-2D0A-3F28-43E2C026AEB3}"/>
              </a:ext>
            </a:extLst>
          </p:cNvPr>
          <p:cNvSpPr/>
          <p:nvPr/>
        </p:nvSpPr>
        <p:spPr>
          <a:xfrm rot="1396761">
            <a:off x="10908031" y="2342223"/>
            <a:ext cx="992577" cy="500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37948EA-2370-0E8A-3F21-604341A02AAF}"/>
              </a:ext>
            </a:extLst>
          </p:cNvPr>
          <p:cNvSpPr/>
          <p:nvPr/>
        </p:nvSpPr>
        <p:spPr>
          <a:xfrm rot="1396761">
            <a:off x="4552470" y="2758944"/>
            <a:ext cx="1055663" cy="5447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D294D9-8619-3C11-644F-30DB0FD1F59F}"/>
              </a:ext>
            </a:extLst>
          </p:cNvPr>
          <p:cNvSpPr txBox="1"/>
          <p:nvPr/>
        </p:nvSpPr>
        <p:spPr>
          <a:xfrm>
            <a:off x="3567801" y="541975"/>
            <a:ext cx="61722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mapped impact crater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6A7F3EF-AE25-2BBE-DAD0-B8A813CD4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36" y="2505943"/>
            <a:ext cx="3740101" cy="372477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231B45-D65E-CE63-BD8D-8F0C4EA42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405" y="1580107"/>
            <a:ext cx="3565664" cy="345937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FF4FA6E-B8CD-D060-01BC-A93527352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134" y="2165389"/>
            <a:ext cx="3936202" cy="329996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97648D4-E170-50C1-593D-210B6E0AFC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445" y="1696697"/>
            <a:ext cx="3992976" cy="370464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4C5AECD-4E51-0F16-8819-E1B49A754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008" y="1969733"/>
            <a:ext cx="4061842" cy="31177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B5C272-DCFB-DB06-31AA-899198BE8668}"/>
              </a:ext>
            </a:extLst>
          </p:cNvPr>
          <p:cNvSpPr txBox="1"/>
          <p:nvPr/>
        </p:nvSpPr>
        <p:spPr>
          <a:xfrm>
            <a:off x="4602052" y="3897722"/>
            <a:ext cx="37435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latin typeface="Kanit" pitchFamily="34" charset="0"/>
                <a:ea typeface="Kanit" pitchFamily="34" charset="-122"/>
              </a:rPr>
              <a:t>Diameter: 58km</a:t>
            </a:r>
          </a:p>
          <a:p>
            <a:r>
              <a:rPr lang="fr-FR" sz="2200" b="1" dirty="0">
                <a:latin typeface="Kanit" pitchFamily="34" charset="0"/>
                <a:ea typeface="Kanit" pitchFamily="34" charset="-122"/>
              </a:rPr>
              <a:t>Location: Xanthe Terra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8B8777E-3F5F-FC3F-4E06-910B944C279D}"/>
              </a:ext>
            </a:extLst>
          </p:cNvPr>
          <p:cNvSpPr txBox="1"/>
          <p:nvPr/>
        </p:nvSpPr>
        <p:spPr>
          <a:xfrm>
            <a:off x="2707345" y="1466584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Kanit" pitchFamily="34" charset="0"/>
                <a:ea typeface="Kanit" pitchFamily="34" charset="-122"/>
              </a:rPr>
              <a:t>Diameter: 39km</a:t>
            </a:r>
          </a:p>
          <a:p>
            <a:r>
              <a:rPr lang="fr-FR" sz="2000" b="1" dirty="0">
                <a:latin typeface="Kanit" pitchFamily="34" charset="0"/>
                <a:ea typeface="Kanit" pitchFamily="34" charset="-122"/>
              </a:rPr>
              <a:t>Location: ELYSIUM PLANTIA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0575CB4-B06D-315F-192A-2917D4B99F54}"/>
              </a:ext>
            </a:extLst>
          </p:cNvPr>
          <p:cNvSpPr txBox="1"/>
          <p:nvPr/>
        </p:nvSpPr>
        <p:spPr>
          <a:xfrm>
            <a:off x="2185352" y="3454310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Kanit" pitchFamily="34" charset="0"/>
                <a:ea typeface="Kanit" pitchFamily="34" charset="-122"/>
              </a:rPr>
              <a:t>Diameter: 11km</a:t>
            </a:r>
          </a:p>
          <a:p>
            <a:r>
              <a:rPr lang="fr-FR" sz="2000" b="1" dirty="0">
                <a:latin typeface="Kanit" pitchFamily="34" charset="0"/>
                <a:ea typeface="Kanit" pitchFamily="34" charset="-122"/>
              </a:rPr>
              <a:t>Location: Tharsis Montes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4D4CFB-545C-D563-1179-51D089F8D185}"/>
              </a:ext>
            </a:extLst>
          </p:cNvPr>
          <p:cNvSpPr txBox="1"/>
          <p:nvPr/>
        </p:nvSpPr>
        <p:spPr>
          <a:xfrm>
            <a:off x="2363511" y="2664931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Kanit" pitchFamily="34" charset="0"/>
                <a:ea typeface="Kanit" pitchFamily="34" charset="-122"/>
              </a:rPr>
              <a:t>Diameter: 10km</a:t>
            </a:r>
          </a:p>
          <a:p>
            <a:r>
              <a:rPr lang="fr-FR" sz="2000" b="1" dirty="0">
                <a:latin typeface="Kanit" pitchFamily="34" charset="0"/>
                <a:ea typeface="Kanit" pitchFamily="34" charset="-122"/>
              </a:rPr>
              <a:t>Location: CERBERUS PLAINS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C49EDD7-A079-C8DF-6AA6-07F117F40786}"/>
              </a:ext>
            </a:extLst>
          </p:cNvPr>
          <p:cNvSpPr txBox="1"/>
          <p:nvPr/>
        </p:nvSpPr>
        <p:spPr>
          <a:xfrm>
            <a:off x="3185690" y="4930815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Kanit" pitchFamily="34" charset="0"/>
                <a:ea typeface="Kanit" pitchFamily="34" charset="-122"/>
              </a:rPr>
              <a:t>Diameter: 7km</a:t>
            </a:r>
          </a:p>
          <a:p>
            <a:r>
              <a:rPr lang="fr-FR" sz="2000" b="1" dirty="0">
                <a:latin typeface="Kanit" pitchFamily="34" charset="0"/>
                <a:ea typeface="Kanit" pitchFamily="34" charset="-122"/>
              </a:rPr>
              <a:t>Location: </a:t>
            </a:r>
            <a:r>
              <a:rPr lang="fr-FR" sz="2000" b="1" dirty="0" err="1">
                <a:latin typeface="Kanit" pitchFamily="34" charset="0"/>
                <a:ea typeface="Kanit" pitchFamily="34" charset="-122"/>
              </a:rPr>
              <a:t>Eastern</a:t>
            </a:r>
            <a:r>
              <a:rPr lang="fr-FR" sz="2000" b="1" dirty="0">
                <a:latin typeface="Kanit" pitchFamily="34" charset="0"/>
                <a:ea typeface="Kanit" pitchFamily="34" charset="-122"/>
              </a:rPr>
              <a:t> </a:t>
            </a:r>
            <a:r>
              <a:rPr lang="fr-FR" sz="2000" b="1" dirty="0" err="1">
                <a:latin typeface="Kanit" pitchFamily="34" charset="0"/>
                <a:ea typeface="Kanit" pitchFamily="34" charset="-122"/>
              </a:rPr>
              <a:t>Promethei</a:t>
            </a:r>
            <a:r>
              <a:rPr lang="fr-FR" sz="2000" b="1" dirty="0">
                <a:latin typeface="Kanit" pitchFamily="34" charset="0"/>
                <a:ea typeface="Kanit" pitchFamily="34" charset="-122"/>
              </a:rPr>
              <a:t> Terra</a:t>
            </a:r>
          </a:p>
        </p:txBody>
      </p:sp>
    </p:spTree>
    <p:extLst>
      <p:ext uri="{BB962C8B-B14F-4D97-AF65-F5344CB8AC3E}">
        <p14:creationId xmlns:p14="http://schemas.microsoft.com/office/powerpoint/2010/main" val="22213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" grpId="0"/>
      <p:bldP spid="2" grpId="1"/>
      <p:bldP spid="11" grpId="0"/>
      <p:bldP spid="11" grpId="1"/>
      <p:bldP spid="15" grpId="0"/>
      <p:bldP spid="15" grpId="1"/>
      <p:bldP spid="19" grpId="0"/>
      <p:bldP spid="19" grpId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pression d'artiste de Mars il y a quatre milliards d'années">
            <a:extLst>
              <a:ext uri="{FF2B5EF4-FFF2-40B4-BE49-F238E27FC236}">
                <a16:creationId xmlns:a16="http://schemas.microsoft.com/office/drawing/2014/main" id="{53B4F4B0-0482-B9AA-3800-36E5E612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2987"/>
            <a:ext cx="12192000" cy="980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D8DEC0-A333-DEFA-981E-854C149D6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046" y="1999550"/>
            <a:ext cx="108079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5400" dirty="0" err="1">
                <a:solidFill>
                  <a:schemeClr val="bg1"/>
                </a:solidFill>
              </a:rPr>
              <a:t>What</a:t>
            </a:r>
            <a:r>
              <a:rPr lang="fr-FR" altLang="fr-FR" sz="5400" dirty="0">
                <a:solidFill>
                  <a:schemeClr val="bg1"/>
                </a:solidFill>
              </a:rPr>
              <a:t> are the </a:t>
            </a:r>
            <a:r>
              <a:rPr lang="fr-FR" altLang="fr-FR" sz="5400" dirty="0" err="1">
                <a:solidFill>
                  <a:schemeClr val="bg1"/>
                </a:solidFill>
              </a:rPr>
              <a:t>results</a:t>
            </a:r>
            <a:r>
              <a:rPr lang="fr-FR" altLang="fr-FR" sz="5400" dirty="0">
                <a:solidFill>
                  <a:schemeClr val="bg1"/>
                </a:solidFill>
              </a:rPr>
              <a:t> </a:t>
            </a:r>
            <a:r>
              <a:rPr lang="fr-FR" altLang="fr-FR" sz="5400" dirty="0" err="1">
                <a:solidFill>
                  <a:schemeClr val="bg1"/>
                </a:solidFill>
              </a:rPr>
              <a:t>obtained</a:t>
            </a:r>
            <a:r>
              <a:rPr lang="fr-FR" altLang="fr-FR" sz="5400" dirty="0">
                <a:solidFill>
                  <a:schemeClr val="bg1"/>
                </a:solidFill>
              </a:rPr>
              <a:t> </a:t>
            </a:r>
            <a:r>
              <a:rPr lang="fr-FR" altLang="fr-FR" sz="5400" dirty="0" err="1">
                <a:solidFill>
                  <a:schemeClr val="bg1"/>
                </a:solidFill>
              </a:rPr>
              <a:t>from</a:t>
            </a:r>
            <a:r>
              <a:rPr lang="fr-FR" altLang="fr-FR" sz="5400" dirty="0">
                <a:solidFill>
                  <a:schemeClr val="bg1"/>
                </a:solidFill>
              </a:rPr>
              <a:t> the </a:t>
            </a:r>
            <a:r>
              <a:rPr lang="fr-FR" altLang="fr-FR" sz="5400" dirty="0" err="1">
                <a:solidFill>
                  <a:schemeClr val="bg1"/>
                </a:solidFill>
              </a:rPr>
              <a:t>processing</a:t>
            </a:r>
            <a:r>
              <a:rPr lang="fr-FR" altLang="fr-FR" sz="5400" dirty="0">
                <a:solidFill>
                  <a:schemeClr val="bg1"/>
                </a:solidFill>
              </a:rPr>
              <a:t> of </a:t>
            </a:r>
            <a:r>
              <a:rPr lang="fr-FR" altLang="fr-FR" sz="5400" dirty="0" err="1">
                <a:solidFill>
                  <a:schemeClr val="bg1"/>
                </a:solidFill>
              </a:rPr>
              <a:t>these</a:t>
            </a:r>
            <a:r>
              <a:rPr lang="fr-FR" altLang="fr-FR" sz="5400" dirty="0">
                <a:solidFill>
                  <a:schemeClr val="bg1"/>
                </a:solidFill>
              </a:rPr>
              <a:t> data?</a:t>
            </a:r>
          </a:p>
        </p:txBody>
      </p:sp>
    </p:spTree>
    <p:extLst>
      <p:ext uri="{BB962C8B-B14F-4D97-AF65-F5344CB8AC3E}">
        <p14:creationId xmlns:p14="http://schemas.microsoft.com/office/powerpoint/2010/main" val="2823578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74945F6-4B7B-1C2E-73FC-5286E2C71761}"/>
              </a:ext>
            </a:extLst>
          </p:cNvPr>
          <p:cNvSpPr txBox="1"/>
          <p:nvPr/>
        </p:nvSpPr>
        <p:spPr>
          <a:xfrm>
            <a:off x="475915" y="395090"/>
            <a:ext cx="74071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The data used for processing</a:t>
            </a:r>
            <a:endParaRPr lang="fr-FR" b="1" u="sng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7E7B63-DDDC-8334-DDC5-8E815A615451}"/>
              </a:ext>
            </a:extLst>
          </p:cNvPr>
          <p:cNvSpPr/>
          <p:nvPr/>
        </p:nvSpPr>
        <p:spPr>
          <a:xfrm>
            <a:off x="1056806" y="1538080"/>
            <a:ext cx="7181694" cy="237344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10DCE02-21B2-DEC0-4E17-A68AE9CEAD5B}"/>
              </a:ext>
            </a:extLst>
          </p:cNvPr>
          <p:cNvCxnSpPr>
            <a:cxnSpLocks/>
          </p:cNvCxnSpPr>
          <p:nvPr/>
        </p:nvCxnSpPr>
        <p:spPr>
          <a:xfrm>
            <a:off x="1056806" y="2077753"/>
            <a:ext cx="71816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4B31A83-1889-EFD7-F462-1C100EA1AFEC}"/>
              </a:ext>
            </a:extLst>
          </p:cNvPr>
          <p:cNvCxnSpPr>
            <a:cxnSpLocks/>
          </p:cNvCxnSpPr>
          <p:nvPr/>
        </p:nvCxnSpPr>
        <p:spPr>
          <a:xfrm flipV="1">
            <a:off x="1056806" y="3452534"/>
            <a:ext cx="7181694" cy="138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A26A598-2D4C-EB46-85C7-1C41C9A95127}"/>
              </a:ext>
            </a:extLst>
          </p:cNvPr>
          <p:cNvCxnSpPr>
            <a:cxnSpLocks/>
          </p:cNvCxnSpPr>
          <p:nvPr/>
        </p:nvCxnSpPr>
        <p:spPr>
          <a:xfrm>
            <a:off x="5028880" y="1523117"/>
            <a:ext cx="0" cy="23884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16869AB-9686-2DC0-3CFB-AFE76E76614F}"/>
              </a:ext>
            </a:extLst>
          </p:cNvPr>
          <p:cNvSpPr txBox="1"/>
          <p:nvPr/>
        </p:nvSpPr>
        <p:spPr>
          <a:xfrm>
            <a:off x="-68040" y="1639117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fr-FR" sz="1800" b="1" kern="1200" dirty="0">
                <a:solidFill>
                  <a:schemeClr val="bg1"/>
                </a:solidFill>
              </a:rPr>
              <a:t>IMAGERY</a:t>
            </a:r>
            <a:endParaRPr lang="fr-FR" sz="1800" b="1" kern="1200" dirty="0">
              <a:solidFill>
                <a:schemeClr val="bg1"/>
              </a:solidFill>
              <a:latin typeface="Kanit" pitchFamily="34" charset="0"/>
              <a:ea typeface="Kanit" pitchFamily="34" charset="-122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F0773BC-FFDA-DBDD-22EC-4F8E2EEB83A3}"/>
              </a:ext>
            </a:extLst>
          </p:cNvPr>
          <p:cNvSpPr txBox="1"/>
          <p:nvPr/>
        </p:nvSpPr>
        <p:spPr>
          <a:xfrm>
            <a:off x="4647652" y="1611764"/>
            <a:ext cx="3711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1200" dirty="0">
                <a:solidFill>
                  <a:schemeClr val="bg1"/>
                </a:solidFill>
              </a:rPr>
              <a:t>RESOLUTION/PIXEL</a:t>
            </a:r>
            <a:endParaRPr lang="fr-FR" sz="1800" b="1" kern="1200" dirty="0">
              <a:solidFill>
                <a:schemeClr val="bg1"/>
              </a:solidFill>
              <a:latin typeface="Kanit" pitchFamily="34" charset="0"/>
              <a:ea typeface="Kanit" pitchFamily="34" charset="-122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48140C7-6E0E-7072-E0FE-A42892A3BB0A}"/>
              </a:ext>
            </a:extLst>
          </p:cNvPr>
          <p:cNvSpPr txBox="1"/>
          <p:nvPr/>
        </p:nvSpPr>
        <p:spPr>
          <a:xfrm>
            <a:off x="100864" y="2207738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kern="1200" dirty="0">
                <a:solidFill>
                  <a:schemeClr val="bg1"/>
                </a:solidFill>
              </a:rPr>
              <a:t>THEMIS Thermal </a:t>
            </a:r>
            <a:r>
              <a:rPr lang="fr-FR" sz="1800" kern="1200" dirty="0" err="1">
                <a:solidFill>
                  <a:schemeClr val="bg1"/>
                </a:solidFill>
              </a:rPr>
              <a:t>infrared</a:t>
            </a:r>
            <a:endParaRPr lang="fr-FR" sz="1800" kern="1200" dirty="0">
              <a:solidFill>
                <a:schemeClr val="bg1"/>
              </a:solidFill>
              <a:latin typeface="Kanit" pitchFamily="34" charset="0"/>
              <a:ea typeface="Kanit" pitchFamily="34" charset="-122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8B528F8-6C6F-5B05-208F-3D2975ABE60B}"/>
              </a:ext>
            </a:extLst>
          </p:cNvPr>
          <p:cNvSpPr txBox="1"/>
          <p:nvPr/>
        </p:nvSpPr>
        <p:spPr>
          <a:xfrm>
            <a:off x="981536" y="2739392"/>
            <a:ext cx="4215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fr-FR" sz="1800" kern="1200" dirty="0">
                <a:solidFill>
                  <a:schemeClr val="bg1"/>
                </a:solidFill>
              </a:rPr>
              <a:t>HiRISE (High-Resolution </a:t>
            </a:r>
            <a:r>
              <a:rPr lang="fr-FR" sz="1800" kern="1200" dirty="0" err="1">
                <a:solidFill>
                  <a:schemeClr val="bg1"/>
                </a:solidFill>
              </a:rPr>
              <a:t>imaging</a:t>
            </a:r>
            <a:r>
              <a:rPr lang="fr-FR" sz="1800" kern="1200" dirty="0">
                <a:solidFill>
                  <a:schemeClr val="bg1"/>
                </a:solidFill>
              </a:rPr>
              <a:t> Science Expriment)</a:t>
            </a:r>
            <a:endParaRPr lang="fr-FR" sz="1800" kern="1200" dirty="0">
              <a:solidFill>
                <a:schemeClr val="bg1"/>
              </a:solidFill>
              <a:latin typeface="Kanit" pitchFamily="34" charset="0"/>
              <a:ea typeface="Kanit" pitchFamily="34" charset="-122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AE0715A-DBAC-1B87-BDF3-4E9636BB4611}"/>
              </a:ext>
            </a:extLst>
          </p:cNvPr>
          <p:cNvSpPr txBox="1"/>
          <p:nvPr/>
        </p:nvSpPr>
        <p:spPr>
          <a:xfrm>
            <a:off x="100864" y="3493956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fr-FR" sz="1800" kern="1200" dirty="0">
                <a:solidFill>
                  <a:schemeClr val="bg1"/>
                </a:solidFill>
              </a:rPr>
              <a:t>CTX (</a:t>
            </a:r>
            <a:r>
              <a:rPr lang="fr-FR" sz="1800" kern="1200" dirty="0" err="1">
                <a:solidFill>
                  <a:schemeClr val="bg1"/>
                </a:solidFill>
              </a:rPr>
              <a:t>Context</a:t>
            </a:r>
            <a:r>
              <a:rPr lang="fr-FR" sz="1800" kern="1200" dirty="0">
                <a:solidFill>
                  <a:schemeClr val="bg1"/>
                </a:solidFill>
              </a:rPr>
              <a:t> Camera)</a:t>
            </a:r>
            <a:endParaRPr lang="fr-FR" sz="1800" kern="1200" dirty="0">
              <a:solidFill>
                <a:schemeClr val="bg1"/>
              </a:solidFill>
              <a:latin typeface="Kanit" pitchFamily="34" charset="0"/>
              <a:ea typeface="Kanit" pitchFamily="34" charset="-122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EFE59C6-E809-9847-75F4-0A015227B838}"/>
              </a:ext>
            </a:extLst>
          </p:cNvPr>
          <p:cNvSpPr txBox="1"/>
          <p:nvPr/>
        </p:nvSpPr>
        <p:spPr>
          <a:xfrm>
            <a:off x="3676337" y="2191464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100m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401590B-D492-85C4-B794-E658050C2FA5}"/>
              </a:ext>
            </a:extLst>
          </p:cNvPr>
          <p:cNvSpPr txBox="1"/>
          <p:nvPr/>
        </p:nvSpPr>
        <p:spPr>
          <a:xfrm>
            <a:off x="3671050" y="2859495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25cm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0354737-5253-6E50-6764-ACD47658A042}"/>
              </a:ext>
            </a:extLst>
          </p:cNvPr>
          <p:cNvSpPr txBox="1"/>
          <p:nvPr/>
        </p:nvSpPr>
        <p:spPr>
          <a:xfrm>
            <a:off x="5146394" y="3542190"/>
            <a:ext cx="3167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5m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4151D0B-1CFC-784C-0A0E-AECE9C8DFA5D}"/>
              </a:ext>
            </a:extLst>
          </p:cNvPr>
          <p:cNvCxnSpPr>
            <a:cxnSpLocks/>
          </p:cNvCxnSpPr>
          <p:nvPr/>
        </p:nvCxnSpPr>
        <p:spPr>
          <a:xfrm flipV="1">
            <a:off x="1056806" y="2700104"/>
            <a:ext cx="7181694" cy="138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644A8FF-C831-B183-55B8-41FF78D14EB4}"/>
              </a:ext>
            </a:extLst>
          </p:cNvPr>
          <p:cNvSpPr/>
          <p:nvPr/>
        </p:nvSpPr>
        <p:spPr>
          <a:xfrm>
            <a:off x="1056805" y="4380223"/>
            <a:ext cx="7181694" cy="163019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A66095C-1193-25A9-4D10-C68772004B22}"/>
              </a:ext>
            </a:extLst>
          </p:cNvPr>
          <p:cNvCxnSpPr/>
          <p:nvPr/>
        </p:nvCxnSpPr>
        <p:spPr>
          <a:xfrm>
            <a:off x="4932708" y="4380223"/>
            <a:ext cx="0" cy="16301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DC64C2D-28C4-85EB-7413-29F121046D54}"/>
              </a:ext>
            </a:extLst>
          </p:cNvPr>
          <p:cNvCxnSpPr/>
          <p:nvPr/>
        </p:nvCxnSpPr>
        <p:spPr>
          <a:xfrm>
            <a:off x="1056805" y="4908176"/>
            <a:ext cx="71816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FA1C9A1D-749B-7562-B2C1-DE5AC09D474B}"/>
              </a:ext>
            </a:extLst>
          </p:cNvPr>
          <p:cNvCxnSpPr/>
          <p:nvPr/>
        </p:nvCxnSpPr>
        <p:spPr>
          <a:xfrm>
            <a:off x="1056805" y="5463988"/>
            <a:ext cx="71816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596E873-427A-E8CD-18EC-C527DF574605}"/>
              </a:ext>
            </a:extLst>
          </p:cNvPr>
          <p:cNvSpPr txBox="1"/>
          <p:nvPr/>
        </p:nvSpPr>
        <p:spPr>
          <a:xfrm>
            <a:off x="-35858" y="4478411"/>
            <a:ext cx="613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fr-FR" sz="1800" b="1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DTM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ED1E4B0-D84C-E016-DB94-DB7E0F915035}"/>
              </a:ext>
            </a:extLst>
          </p:cNvPr>
          <p:cNvSpPr txBox="1"/>
          <p:nvPr/>
        </p:nvSpPr>
        <p:spPr>
          <a:xfrm>
            <a:off x="991257" y="5007415"/>
            <a:ext cx="4155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kern="1200" dirty="0" err="1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Mola</a:t>
            </a:r>
            <a:r>
              <a:rPr lang="fr-FR" sz="1800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(Mars Orbiter Laser </a:t>
            </a:r>
            <a:r>
              <a:rPr lang="fr-FR" sz="1800" kern="1200" dirty="0" err="1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Altimeter</a:t>
            </a:r>
            <a:r>
              <a:rPr lang="fr-FR" sz="1800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6EBA2B4-2256-CD06-E5B7-246188030F97}"/>
              </a:ext>
            </a:extLst>
          </p:cNvPr>
          <p:cNvSpPr txBox="1"/>
          <p:nvPr/>
        </p:nvSpPr>
        <p:spPr>
          <a:xfrm>
            <a:off x="23389" y="5552763"/>
            <a:ext cx="613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fr-FR" sz="1800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HiRISE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41EB38A-88AA-5979-4B0B-A4F447365079}"/>
              </a:ext>
            </a:extLst>
          </p:cNvPr>
          <p:cNvSpPr txBox="1"/>
          <p:nvPr/>
        </p:nvSpPr>
        <p:spPr>
          <a:xfrm>
            <a:off x="3375212" y="4952121"/>
            <a:ext cx="613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460m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6C7F6403-0CE0-3D70-9990-29C49A41872C}"/>
              </a:ext>
            </a:extLst>
          </p:cNvPr>
          <p:cNvSpPr txBox="1"/>
          <p:nvPr/>
        </p:nvSpPr>
        <p:spPr>
          <a:xfrm>
            <a:off x="3375212" y="5552763"/>
            <a:ext cx="613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fr-FR" sz="1800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1m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74D95B6-FD00-E4A5-13C6-6D93DE271973}"/>
              </a:ext>
            </a:extLst>
          </p:cNvPr>
          <p:cNvSpPr txBox="1"/>
          <p:nvPr/>
        </p:nvSpPr>
        <p:spPr>
          <a:xfrm>
            <a:off x="3375212" y="4467134"/>
            <a:ext cx="613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fr-FR" sz="1800" b="1" kern="1200" dirty="0">
                <a:solidFill>
                  <a:schemeClr val="bg1"/>
                </a:solidFill>
                <a:latin typeface="Kanit" pitchFamily="34" charset="0"/>
                <a:ea typeface="Kanit" pitchFamily="34" charset="-122"/>
                <a:cs typeface="+mn-cs"/>
              </a:rPr>
              <a:t>RESOLUTION/PIXEL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EB4658B9-7A88-AD6F-31CB-0AC2B6BA0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889" y="887703"/>
            <a:ext cx="3101349" cy="2619700"/>
          </a:xfrm>
          <a:prstGeom prst="rect">
            <a:avLst/>
          </a:prstGeom>
        </p:spPr>
      </p:pic>
      <p:pic>
        <p:nvPicPr>
          <p:cNvPr id="60" name="Picture 2" descr="Mars Global Surveyor - Wikipedia">
            <a:extLst>
              <a:ext uri="{FF2B5EF4-FFF2-40B4-BE49-F238E27FC236}">
                <a16:creationId xmlns:a16="http://schemas.microsoft.com/office/drawing/2014/main" id="{59AE8002-3326-7F53-5F07-6AEF625B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195" y="3806102"/>
            <a:ext cx="2248735" cy="261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43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1C7C4D-622A-B2A4-2373-F3F7C36DE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57" y="370672"/>
            <a:ext cx="4508416" cy="61166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1CF6EA0-69F7-6E6F-B6F4-35E45FB21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467" r="5738" b="8571"/>
          <a:stretch/>
        </p:blipFill>
        <p:spPr>
          <a:xfrm>
            <a:off x="1348327" y="847299"/>
            <a:ext cx="4090234" cy="53985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07E161-131A-5B25-0000-C409563E5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327" y="4319303"/>
            <a:ext cx="9250727" cy="21791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D09BE8-3C29-C345-24FC-04F6360E1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099" y="822467"/>
            <a:ext cx="4191181" cy="343246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90D9D78-6A7B-4D00-C6FF-80C8BA654FD0}"/>
              </a:ext>
            </a:extLst>
          </p:cNvPr>
          <p:cNvSpPr txBox="1"/>
          <p:nvPr/>
        </p:nvSpPr>
        <p:spPr>
          <a:xfrm>
            <a:off x="-877426" y="234871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2800" b="1" dirty="0" err="1">
                <a:solidFill>
                  <a:schemeClr val="bg1"/>
                </a:solidFill>
              </a:rPr>
              <a:t>Topographic</a:t>
            </a:r>
            <a:r>
              <a:rPr lang="fr-FR" altLang="fr-FR" sz="2800" b="1" dirty="0">
                <a:solidFill>
                  <a:schemeClr val="bg1"/>
                </a:solidFill>
              </a:rPr>
              <a:t> profile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05F1161-E816-1BB0-161B-316CC7D08D2B}"/>
              </a:ext>
            </a:extLst>
          </p:cNvPr>
          <p:cNvSpPr txBox="1"/>
          <p:nvPr/>
        </p:nvSpPr>
        <p:spPr>
          <a:xfrm>
            <a:off x="744584" y="267059"/>
            <a:ext cx="6531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2800" b="1" dirty="0">
                <a:solidFill>
                  <a:schemeClr val="bg1"/>
                </a:solidFill>
              </a:rPr>
              <a:t>Digital </a:t>
            </a:r>
            <a:r>
              <a:rPr lang="fr-FR" altLang="fr-FR" sz="2800" b="1" dirty="0" err="1">
                <a:solidFill>
                  <a:schemeClr val="bg1"/>
                </a:solidFill>
              </a:rPr>
              <a:t>elevation</a:t>
            </a:r>
            <a:r>
              <a:rPr lang="fr-FR" altLang="fr-FR" sz="2800" b="1" dirty="0">
                <a:solidFill>
                  <a:schemeClr val="bg1"/>
                </a:solidFill>
              </a:rPr>
              <a:t> model « DEM »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285</Words>
  <Application>Microsoft Office PowerPoint</Application>
  <PresentationFormat>Grand écran</PresentationFormat>
  <Paragraphs>61</Paragraphs>
  <Slides>15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Google Sans</vt:lpstr>
      <vt:lpstr>Kanit</vt:lpstr>
      <vt:lpstr>Nobile</vt:lpstr>
      <vt:lpstr>Times New Roman</vt:lpstr>
      <vt:lpstr>TT Drugs 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8</cp:revision>
  <dcterms:created xsi:type="dcterms:W3CDTF">2025-03-19T22:10:58Z</dcterms:created>
  <dcterms:modified xsi:type="dcterms:W3CDTF">2025-03-23T01:27:55Z</dcterms:modified>
</cp:coreProperties>
</file>