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1" r:id="rId2"/>
    <p:sldMasterId id="2147483833" r:id="rId3"/>
  </p:sldMasterIdLst>
  <p:sldIdLst>
    <p:sldId id="589" r:id="rId4"/>
    <p:sldId id="703" r:id="rId5"/>
    <p:sldId id="768" r:id="rId6"/>
    <p:sldId id="761" r:id="rId7"/>
    <p:sldId id="645" r:id="rId8"/>
    <p:sldId id="636" r:id="rId9"/>
    <p:sldId id="697" r:id="rId10"/>
    <p:sldId id="659" r:id="rId11"/>
    <p:sldId id="698" r:id="rId12"/>
    <p:sldId id="661" r:id="rId13"/>
    <p:sldId id="763" r:id="rId14"/>
    <p:sldId id="740" r:id="rId15"/>
    <p:sldId id="741" r:id="rId16"/>
    <p:sldId id="710" r:id="rId17"/>
    <p:sldId id="670" r:id="rId18"/>
    <p:sldId id="711" r:id="rId19"/>
    <p:sldId id="774" r:id="rId20"/>
    <p:sldId id="775" r:id="rId21"/>
    <p:sldId id="743" r:id="rId22"/>
    <p:sldId id="777" r:id="rId23"/>
    <p:sldId id="752" r:id="rId24"/>
    <p:sldId id="778" r:id="rId25"/>
    <p:sldId id="779" r:id="rId26"/>
    <p:sldId id="770" r:id="rId27"/>
    <p:sldId id="772" r:id="rId28"/>
    <p:sldId id="753" r:id="rId29"/>
    <p:sldId id="754" r:id="rId30"/>
    <p:sldId id="782" r:id="rId31"/>
    <p:sldId id="766" r:id="rId32"/>
    <p:sldId id="759" r:id="rId33"/>
    <p:sldId id="760" r:id="rId34"/>
    <p:sldId id="767" r:id="rId35"/>
    <p:sldId id="695" r:id="rId36"/>
    <p:sldId id="726" r:id="rId37"/>
    <p:sldId id="758" r:id="rId38"/>
    <p:sldId id="755" r:id="rId39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64"/>
    <a:srgbClr val="F5AEB9"/>
    <a:srgbClr val="FE558D"/>
    <a:srgbClr val="1FC6C6"/>
    <a:srgbClr val="92D050"/>
    <a:srgbClr val="8DC6D5"/>
    <a:srgbClr val="000000"/>
    <a:srgbClr val="1CC5C5"/>
    <a:srgbClr val="FF4141"/>
    <a:srgbClr val="FF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3CDB4-1EA9-9B9E-A6F6-C96E214E4E89}" v="428" dt="2026-03-13T09:19:01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8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6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66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 Van Der Westhuizen" userId="S::25269917@mynwu.ac.za::ada37d3c-f3e5-4617-bf3c-a8185c211c6f" providerId="AD" clId="Web-{A213CDB4-1EA9-9B9E-A6F6-C96E214E4E89}"/>
    <pc:docChg chg="addSld modSld sldOrd">
      <pc:chgData name="Marcel Van Der Westhuizen" userId="S::25269917@mynwu.ac.za::ada37d3c-f3e5-4617-bf3c-a8185c211c6f" providerId="AD" clId="Web-{A213CDB4-1EA9-9B9E-A6F6-C96E214E4E89}" dt="2026-03-13T09:18:59.914" v="285" actId="20577"/>
      <pc:docMkLst>
        <pc:docMk/>
      </pc:docMkLst>
      <pc:sldChg chg="modSp">
        <pc:chgData name="Marcel Van Der Westhuizen" userId="S::25269917@mynwu.ac.za::ada37d3c-f3e5-4617-bf3c-a8185c211c6f" providerId="AD" clId="Web-{A213CDB4-1EA9-9B9E-A6F6-C96E214E4E89}" dt="2026-03-13T09:01:28.467" v="74" actId="20577"/>
        <pc:sldMkLst>
          <pc:docMk/>
          <pc:sldMk cId="396385954" sldId="589"/>
        </pc:sldMkLst>
        <pc:spChg chg="mod">
          <ac:chgData name="Marcel Van Der Westhuizen" userId="S::25269917@mynwu.ac.za::ada37d3c-f3e5-4617-bf3c-a8185c211c6f" providerId="AD" clId="Web-{A213CDB4-1EA9-9B9E-A6F6-C96E214E4E89}" dt="2026-03-13T08:58:16.227" v="3" actId="20577"/>
          <ac:spMkLst>
            <pc:docMk/>
            <pc:sldMk cId="396385954" sldId="589"/>
            <ac:spMk id="4" creationId="{00000000-0000-0000-0000-000000000000}"/>
          </ac:spMkLst>
        </pc:spChg>
        <pc:spChg chg="mod">
          <ac:chgData name="Marcel Van Der Westhuizen" userId="S::25269917@mynwu.ac.za::ada37d3c-f3e5-4617-bf3c-a8185c211c6f" providerId="AD" clId="Web-{A213CDB4-1EA9-9B9E-A6F6-C96E214E4E89}" dt="2026-03-13T09:01:28.467" v="74" actId="20577"/>
          <ac:spMkLst>
            <pc:docMk/>
            <pc:sldMk cId="396385954" sldId="589"/>
            <ac:spMk id="7" creationId="{00000000-0000-0000-0000-000000000000}"/>
          </ac:spMkLst>
        </pc:spChg>
      </pc:sldChg>
      <pc:sldChg chg="addSp delSp modSp delAnim">
        <pc:chgData name="Marcel Van Der Westhuizen" userId="S::25269917@mynwu.ac.za::ada37d3c-f3e5-4617-bf3c-a8185c211c6f" providerId="AD" clId="Web-{A213CDB4-1EA9-9B9E-A6F6-C96E214E4E89}" dt="2026-03-13T09:04:00.507" v="111" actId="20577"/>
        <pc:sldMkLst>
          <pc:docMk/>
          <pc:sldMk cId="13197716" sldId="703"/>
        </pc:sldMkLst>
        <pc:spChg chg="mod">
          <ac:chgData name="Marcel Van Der Westhuizen" userId="S::25269917@mynwu.ac.za::ada37d3c-f3e5-4617-bf3c-a8185c211c6f" providerId="AD" clId="Web-{A213CDB4-1EA9-9B9E-A6F6-C96E214E4E89}" dt="2026-03-13T09:04:00.507" v="111" actId="20577"/>
          <ac:spMkLst>
            <pc:docMk/>
            <pc:sldMk cId="13197716" sldId="703"/>
            <ac:spMk id="3" creationId="{00000000-0000-0000-0000-000000000000}"/>
          </ac:spMkLst>
        </pc:spChg>
        <pc:picChg chg="add del mod">
          <ac:chgData name="Marcel Van Der Westhuizen" userId="S::25269917@mynwu.ac.za::ada37d3c-f3e5-4617-bf3c-a8185c211c6f" providerId="AD" clId="Web-{A213CDB4-1EA9-9B9E-A6F6-C96E214E4E89}" dt="2026-03-13T09:02:49.141" v="78"/>
          <ac:picMkLst>
            <pc:docMk/>
            <pc:sldMk cId="13197716" sldId="703"/>
            <ac:picMk id="4" creationId="{807522C3-575D-6C10-4993-4660893FE6C1}"/>
          </ac:picMkLst>
        </pc:picChg>
        <pc:picChg chg="add mod">
          <ac:chgData name="Marcel Van Der Westhuizen" userId="S::25269917@mynwu.ac.za::ada37d3c-f3e5-4617-bf3c-a8185c211c6f" providerId="AD" clId="Web-{A213CDB4-1EA9-9B9E-A6F6-C96E214E4E89}" dt="2026-03-13T09:03:26.188" v="84" actId="1076"/>
          <ac:picMkLst>
            <pc:docMk/>
            <pc:sldMk cId="13197716" sldId="703"/>
            <ac:picMk id="7" creationId="{EE0CBC21-56F2-46BB-CE12-7799FABAB432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2"/>
          <ac:picMkLst>
            <pc:docMk/>
            <pc:sldMk cId="13197716" sldId="703"/>
            <ac:picMk id="9" creationId="{00000000-0000-0000-0000-000000000000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1"/>
          <ac:picMkLst>
            <pc:docMk/>
            <pc:sldMk cId="13197716" sldId="703"/>
            <ac:picMk id="10" creationId="{00000000-0000-0000-0000-000000000000}"/>
          </ac:picMkLst>
        </pc:picChg>
        <pc:picChg chg="del">
          <ac:chgData name="Marcel Van Der Westhuizen" userId="S::25269917@mynwu.ac.za::ada37d3c-f3e5-4617-bf3c-a8185c211c6f" providerId="AD" clId="Web-{A213CDB4-1EA9-9B9E-A6F6-C96E214E4E89}" dt="2026-03-13T09:03:20.891" v="80"/>
          <ac:picMkLst>
            <pc:docMk/>
            <pc:sldMk cId="13197716" sldId="703"/>
            <ac:picMk id="11" creationId="{00000000-0000-0000-0000-000000000000}"/>
          </ac:picMkLst>
        </pc:picChg>
      </pc:sldChg>
      <pc:sldChg chg="modSp add replId">
        <pc:chgData name="Marcel Van Der Westhuizen" userId="S::25269917@mynwu.ac.za::ada37d3c-f3e5-4617-bf3c-a8185c211c6f" providerId="AD" clId="Web-{A213CDB4-1EA9-9B9E-A6F6-C96E214E4E89}" dt="2026-03-13T09:04:13.306" v="128" actId="20577"/>
        <pc:sldMkLst>
          <pc:docMk/>
          <pc:sldMk cId="1555394138" sldId="768"/>
        </pc:sldMkLst>
        <pc:spChg chg="mod">
          <ac:chgData name="Marcel Van Der Westhuizen" userId="S::25269917@mynwu.ac.za::ada37d3c-f3e5-4617-bf3c-a8185c211c6f" providerId="AD" clId="Web-{A213CDB4-1EA9-9B9E-A6F6-C96E214E4E89}" dt="2026-03-13T09:04:13.306" v="128" actId="20577"/>
          <ac:spMkLst>
            <pc:docMk/>
            <pc:sldMk cId="1555394138" sldId="768"/>
            <ac:spMk id="3" creationId="{7590FE85-D98B-735A-119F-96FD82ADD970}"/>
          </ac:spMkLst>
        </pc:spChg>
      </pc:sldChg>
      <pc:sldChg chg="modSp add replId">
        <pc:chgData name="Marcel Van Der Westhuizen" userId="S::25269917@mynwu.ac.za::ada37d3c-f3e5-4617-bf3c-a8185c211c6f" providerId="AD" clId="Web-{A213CDB4-1EA9-9B9E-A6F6-C96E214E4E89}" dt="2026-03-13T09:13:35.312" v="260" actId="1076"/>
        <pc:sldMkLst>
          <pc:docMk/>
          <pc:sldMk cId="1339748266" sldId="769"/>
        </pc:sldMkLst>
        <pc:picChg chg="mod">
          <ac:chgData name="Marcel Van Der Westhuizen" userId="S::25269917@mynwu.ac.za::ada37d3c-f3e5-4617-bf3c-a8185c211c6f" providerId="AD" clId="Web-{A213CDB4-1EA9-9B9E-A6F6-C96E214E4E89}" dt="2026-03-13T09:13:35.312" v="260" actId="1076"/>
          <ac:picMkLst>
            <pc:docMk/>
            <pc:sldMk cId="1339748266" sldId="769"/>
            <ac:picMk id="4" creationId="{45AD6862-CC97-6DDC-A1C0-D50312171714}"/>
          </ac:picMkLst>
        </pc:picChg>
      </pc:sldChg>
      <pc:sldChg chg="modSp add ord replId">
        <pc:chgData name="Marcel Van Der Westhuizen" userId="S::25269917@mynwu.ac.za::ada37d3c-f3e5-4617-bf3c-a8185c211c6f" providerId="AD" clId="Web-{A213CDB4-1EA9-9B9E-A6F6-C96E214E4E89}" dt="2026-03-13T09:14:51.736" v="264" actId="20577"/>
        <pc:sldMkLst>
          <pc:docMk/>
          <pc:sldMk cId="3392419420" sldId="770"/>
        </pc:sldMkLst>
        <pc:spChg chg="mod">
          <ac:chgData name="Marcel Van Der Westhuizen" userId="S::25269917@mynwu.ac.za::ada37d3c-f3e5-4617-bf3c-a8185c211c6f" providerId="AD" clId="Web-{A213CDB4-1EA9-9B9E-A6F6-C96E214E4E89}" dt="2026-03-13T09:14:51.736" v="264" actId="20577"/>
          <ac:spMkLst>
            <pc:docMk/>
            <pc:sldMk cId="3392419420" sldId="770"/>
            <ac:spMk id="3" creationId="{EC60FEE6-04E6-A7C8-8391-D4A49BFA7D0B}"/>
          </ac:spMkLst>
        </pc:spChg>
      </pc:sldChg>
      <pc:sldChg chg="modSp add ord replId">
        <pc:chgData name="Marcel Van Der Westhuizen" userId="S::25269917@mynwu.ac.za::ada37d3c-f3e5-4617-bf3c-a8185c211c6f" providerId="AD" clId="Web-{A213CDB4-1EA9-9B9E-A6F6-C96E214E4E89}" dt="2026-03-13T09:14:55.205" v="265" actId="20577"/>
        <pc:sldMkLst>
          <pc:docMk/>
          <pc:sldMk cId="2940431805" sldId="771"/>
        </pc:sldMkLst>
        <pc:spChg chg="mod">
          <ac:chgData name="Marcel Van Der Westhuizen" userId="S::25269917@mynwu.ac.za::ada37d3c-f3e5-4617-bf3c-a8185c211c6f" providerId="AD" clId="Web-{A213CDB4-1EA9-9B9E-A6F6-C96E214E4E89}" dt="2026-03-13T09:14:55.205" v="265" actId="20577"/>
          <ac:spMkLst>
            <pc:docMk/>
            <pc:sldMk cId="2940431805" sldId="771"/>
            <ac:spMk id="3" creationId="{DA73BDFA-0F02-125B-6FDC-566674807F55}"/>
          </ac:spMkLst>
        </pc:spChg>
      </pc:sldChg>
      <pc:sldChg chg="addSp delSp modSp add ord replId addAnim delAnim">
        <pc:chgData name="Marcel Van Der Westhuizen" userId="S::25269917@mynwu.ac.za::ada37d3c-f3e5-4617-bf3c-a8185c211c6f" providerId="AD" clId="Web-{A213CDB4-1EA9-9B9E-A6F6-C96E214E4E89}" dt="2026-03-13T09:18:59.914" v="285" actId="20577"/>
        <pc:sldMkLst>
          <pc:docMk/>
          <pc:sldMk cId="1266503807" sldId="772"/>
        </pc:sldMkLst>
        <pc:spChg chg="mod">
          <ac:chgData name="Marcel Van Der Westhuizen" userId="S::25269917@mynwu.ac.za::ada37d3c-f3e5-4617-bf3c-a8185c211c6f" providerId="AD" clId="Web-{A213CDB4-1EA9-9B9E-A6F6-C96E214E4E89}" dt="2026-03-13T09:10:29.928" v="200" actId="1076"/>
          <ac:spMkLst>
            <pc:docMk/>
            <pc:sldMk cId="1266503807" sldId="772"/>
            <ac:spMk id="3" creationId="{BDDA825C-C084-5C26-0D64-7C933D4A1E9C}"/>
          </ac:spMkLst>
        </pc:spChg>
        <pc:spChg chg="del">
          <ac:chgData name="Marcel Van Der Westhuizen" userId="S::25269917@mynwu.ac.za::ada37d3c-f3e5-4617-bf3c-a8185c211c6f" providerId="AD" clId="Web-{A213CDB4-1EA9-9B9E-A6F6-C96E214E4E89}" dt="2026-03-13T09:10:31.006" v="202"/>
          <ac:spMkLst>
            <pc:docMk/>
            <pc:sldMk cId="1266503807" sldId="772"/>
            <ac:spMk id="7" creationId="{E4C8FE2D-CB6D-94E0-1D8A-713D7A3CB700}"/>
          </ac:spMkLst>
        </pc:spChg>
        <pc:spChg chg="mod">
          <ac:chgData name="Marcel Van Der Westhuizen" userId="S::25269917@mynwu.ac.za::ada37d3c-f3e5-4617-bf3c-a8185c211c6f" providerId="AD" clId="Web-{A213CDB4-1EA9-9B9E-A6F6-C96E214E4E89}" dt="2026-03-13T09:18:59.914" v="285" actId="20577"/>
          <ac:spMkLst>
            <pc:docMk/>
            <pc:sldMk cId="1266503807" sldId="772"/>
            <ac:spMk id="13" creationId="{2F32E066-4ECC-2E56-914C-77FF1CB62C76}"/>
          </ac:spMkLst>
        </pc:spChg>
        <pc:picChg chg="add del mod">
          <ac:chgData name="Marcel Van Der Westhuizen" userId="S::25269917@mynwu.ac.za::ada37d3c-f3e5-4617-bf3c-a8185c211c6f" providerId="AD" clId="Web-{A213CDB4-1EA9-9B9E-A6F6-C96E214E4E89}" dt="2026-03-13T09:09:38.425" v="176"/>
          <ac:picMkLst>
            <pc:docMk/>
            <pc:sldMk cId="1266503807" sldId="772"/>
            <ac:picMk id="2" creationId="{A5FB8941-AE58-FA5C-8219-93D18DDBF658}"/>
          </ac:picMkLst>
        </pc:picChg>
        <pc:picChg chg="add del">
          <ac:chgData name="Marcel Van Der Westhuizen" userId="S::25269917@mynwu.ac.za::ada37d3c-f3e5-4617-bf3c-a8185c211c6f" providerId="AD" clId="Web-{A213CDB4-1EA9-9B9E-A6F6-C96E214E4E89}" dt="2026-03-13T09:09:53.457" v="178"/>
          <ac:picMkLst>
            <pc:docMk/>
            <pc:sldMk cId="1266503807" sldId="772"/>
            <ac:picMk id="4" creationId="{412A32AA-93D0-8673-9096-A65673826842}"/>
          </ac:picMkLst>
        </pc:picChg>
        <pc:picChg chg="add mod">
          <ac:chgData name="Marcel Van Der Westhuizen" userId="S::25269917@mynwu.ac.za::ada37d3c-f3e5-4617-bf3c-a8185c211c6f" providerId="AD" clId="Web-{A213CDB4-1EA9-9B9E-A6F6-C96E214E4E89}" dt="2026-03-13T09:11:26.431" v="232" actId="14100"/>
          <ac:picMkLst>
            <pc:docMk/>
            <pc:sldMk cId="1266503807" sldId="772"/>
            <ac:picMk id="8" creationId="{358BBB28-85C5-BC8D-3BBF-09BA6D9CAD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64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185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460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1D1A1D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28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8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99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23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2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58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4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63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813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40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954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90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1D1A1D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1D1A1D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458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60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817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68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130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94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6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00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02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294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10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7824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17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071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370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2929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64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EBCE827-819A-4DCC-B98B-C0616408FEA6}" type="datetimeFigureOut">
              <a:rPr lang="en-ZA" smtClean="0"/>
              <a:t>2026/03/23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7CE956D-9C5C-4C58-9C88-4CC4CBAA5D9A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91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70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CE827-819A-4DCC-B98B-C0616408FEA6}" type="datetimeFigureOut">
              <a:rPr kumimoji="0" lang="en-ZA" sz="10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2026/03/23</a:t>
            </a:fld>
            <a:endParaRPr kumimoji="0" lang="en-ZA" sz="10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956D-9C5C-4C58-9C88-4CC4CBAA5D9A}" type="slidenum">
              <a:rPr kumimoji="0" lang="en-ZA" sz="1200" b="0" i="1" u="none" strike="noStrike" kern="1200" cap="none" spc="0" normalizeH="0" baseline="0" noProof="0" smtClean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1" u="none" strike="noStrike" kern="120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4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6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87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8.png"/><Relationship Id="rId2" Type="http://schemas.openxmlformats.org/officeDocument/2006/relationships/image" Target="../media/image49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7.png"/><Relationship Id="rId5" Type="http://schemas.openxmlformats.org/officeDocument/2006/relationships/image" Target="../media/image55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49.png"/><Relationship Id="rId12" Type="http://schemas.openxmlformats.org/officeDocument/2006/relationships/image" Target="../media/image83.png"/><Relationship Id="rId17" Type="http://schemas.openxmlformats.org/officeDocument/2006/relationships/image" Target="../media/image91.png"/><Relationship Id="rId2" Type="http://schemas.openxmlformats.org/officeDocument/2006/relationships/image" Target="../media/image73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9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2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49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gif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3.png"/><Relationship Id="rId7" Type="http://schemas.openxmlformats.org/officeDocument/2006/relationships/image" Target="../media/image13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1.png"/><Relationship Id="rId7" Type="http://schemas.openxmlformats.org/officeDocument/2006/relationships/image" Target="../media/image13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43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8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3" Type="http://schemas.openxmlformats.org/officeDocument/2006/relationships/image" Target="../media/image13.png"/><Relationship Id="rId7" Type="http://schemas.openxmlformats.org/officeDocument/2006/relationships/image" Target="../media/image96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microsoft.com/office/2007/relationships/hdphoto" Target="../media/hdphoto5.wdp"/><Relationship Id="rId9" Type="http://schemas.openxmlformats.org/officeDocument/2006/relationships/image" Target="../media/image10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12.png"/><Relationship Id="rId7" Type="http://schemas.openxmlformats.org/officeDocument/2006/relationships/image" Target="../media/image12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8.png"/><Relationship Id="rId18" Type="http://schemas.openxmlformats.org/officeDocument/2006/relationships/image" Target="../media/image373.png"/><Relationship Id="rId3" Type="http://schemas.microsoft.com/office/2007/relationships/hdphoto" Target="../media/hdphoto6.wdp"/><Relationship Id="rId12" Type="http://schemas.openxmlformats.org/officeDocument/2006/relationships/image" Target="../media/image367.png"/><Relationship Id="rId17" Type="http://schemas.openxmlformats.org/officeDocument/2006/relationships/image" Target="../media/image372.png"/><Relationship Id="rId2" Type="http://schemas.openxmlformats.org/officeDocument/2006/relationships/image" Target="../media/image16.png"/><Relationship Id="rId16" Type="http://schemas.openxmlformats.org/officeDocument/2006/relationships/image" Target="../media/image371.png"/><Relationship Id="rId20" Type="http://schemas.openxmlformats.org/officeDocument/2006/relationships/image" Target="../media/image1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70.png"/><Relationship Id="rId19" Type="http://schemas.openxmlformats.org/officeDocument/2006/relationships/image" Target="../media/image27.png"/><Relationship Id="rId4" Type="http://schemas.openxmlformats.org/officeDocument/2006/relationships/image" Target="../media/image26.png"/><Relationship Id="rId14" Type="http://schemas.openxmlformats.org/officeDocument/2006/relationships/image" Target="../media/image36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74.png"/><Relationship Id="rId18" Type="http://schemas.openxmlformats.org/officeDocument/2006/relationships/image" Target="../media/image378.png"/><Relationship Id="rId3" Type="http://schemas.microsoft.com/office/2007/relationships/hdphoto" Target="../media/hdphoto6.wdp"/><Relationship Id="rId7" Type="http://schemas.openxmlformats.org/officeDocument/2006/relationships/image" Target="../media/image361.png"/><Relationship Id="rId17" Type="http://schemas.openxmlformats.org/officeDocument/2006/relationships/image" Target="../media/image377.png"/><Relationship Id="rId2" Type="http://schemas.openxmlformats.org/officeDocument/2006/relationships/image" Target="../media/image16.png"/><Relationship Id="rId16" Type="http://schemas.openxmlformats.org/officeDocument/2006/relationships/image" Target="../media/image37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15" Type="http://schemas.openxmlformats.org/officeDocument/2006/relationships/image" Target="../media/image375.png"/><Relationship Id="rId10" Type="http://schemas.openxmlformats.org/officeDocument/2006/relationships/image" Target="../media/image364.png"/><Relationship Id="rId19" Type="http://schemas.openxmlformats.org/officeDocument/2006/relationships/image" Target="../media/image379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11481" y="-123001"/>
            <a:ext cx="14335125" cy="7610475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12700" cap="flat" cmpd="sng" algn="in">
            <a:solidFill>
              <a:srgbClr val="439E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088912" y="5156013"/>
            <a:ext cx="7034362" cy="706355"/>
          </a:xfrm>
        </p:spPr>
        <p:txBody>
          <a:bodyPr>
            <a:noAutofit/>
          </a:bodyPr>
          <a:lstStyle/>
          <a:p>
            <a:r>
              <a:rPr lang="en-ZA" sz="2800" b="1" i="0" dirty="0">
                <a:solidFill>
                  <a:srgbClr val="FFFF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MARCEL VAN DER WESTHUIZEN</a:t>
            </a:r>
          </a:p>
          <a:p>
            <a:endParaRPr lang="en-ZA" sz="2800" b="1" i="0" dirty="0">
              <a:latin typeface="Bahnschrift SemiBol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88912" y="4256126"/>
            <a:ext cx="7702663" cy="10758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i="0">
                <a:solidFill>
                  <a:srgbClr val="F5F5F5"/>
                </a:solidFill>
                <a:latin typeface="Calibri Light"/>
                <a:ea typeface="Calibri Light"/>
                <a:cs typeface="Calibri Light"/>
              </a:rPr>
              <a:t>AFAS 2026</a:t>
            </a:r>
            <a:endParaRPr lang="en-US" sz="3600" b="1" i="0" dirty="0">
              <a:solidFill>
                <a:srgbClr val="F5F5F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3853" y="942557"/>
            <a:ext cx="10414095" cy="3599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8800" i="0" dirty="0">
                <a:latin typeface="Bahnschrift SemiBold Condensed"/>
                <a:cs typeface="Arial"/>
              </a:rPr>
              <a:t>NEW INSIGHTS ON INTERACTING DARK ENERGY </a:t>
            </a:r>
            <a:r>
              <a:rPr lang="en-ZA" sz="8800" i="0">
                <a:latin typeface="Bahnschrift SemiBold Condensed"/>
                <a:cs typeface="Arial"/>
              </a:rPr>
              <a:t>FROM DESI DR2 </a:t>
            </a:r>
            <a:endParaRPr lang="en-ZA" sz="8800" i="0" dirty="0">
              <a:latin typeface="Bahnschrift SemiBold Condensed"/>
              <a:cs typeface="Arial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088912" y="5665860"/>
            <a:ext cx="7034362" cy="70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b="1" i="0" dirty="0">
                <a:solidFill>
                  <a:srgbClr val="FFFF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SUPERVISOR: PROF AMARE ABEBE</a:t>
            </a:r>
          </a:p>
          <a:p>
            <a:endParaRPr lang="en-ZA" sz="2800" b="1" i="0" dirty="0">
              <a:latin typeface="Bahnschrift SemiBold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0269" y="5040213"/>
            <a:ext cx="1259655" cy="12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00664" y="115048"/>
                <a:ext cx="107102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3. &amp; 4.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TENSION</a:t>
                </a:r>
                <a:endParaRPr lang="en-ZA" sz="2400" dirty="0">
                  <a:solidFill>
                    <a:srgbClr val="F5F5F5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64" y="115048"/>
                <a:ext cx="10710285" cy="1200329"/>
              </a:xfrm>
              <a:prstGeom prst="rect">
                <a:avLst/>
              </a:prstGeom>
              <a:blipFill>
                <a:blip r:embed="rId2"/>
                <a:stretch>
                  <a:fillRect l="-4326" t="-22843" b="-375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63308" y="1315377"/>
                <a:ext cx="110476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Early (CMB) and late time (SN, LSS) measurements of the expansion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and clustering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rates differ by </a:t>
                </a:r>
                <a14:m>
                  <m:oMath xmlns:m="http://schemas.openxmlformats.org/officeDocument/2006/math">
                    <m:r>
                      <a:rPr lang="en-ZA" sz="260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3</m:t>
                    </m:r>
                    <m:r>
                      <a:rPr lang="en-ZA" sz="2600" b="0" i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−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5 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depending on the source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08" y="1315377"/>
                <a:ext cx="11047641" cy="1292662"/>
              </a:xfrm>
              <a:prstGeom prst="rect">
                <a:avLst/>
              </a:prstGeom>
              <a:blipFill>
                <a:blip r:embed="rId3"/>
                <a:stretch>
                  <a:fillRect l="-883" t="-424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28" y="2345066"/>
            <a:ext cx="3373358" cy="445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959" y="2345066"/>
            <a:ext cx="5316872" cy="445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160" y="2345066"/>
            <a:ext cx="5061935" cy="4279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0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4015" y="75432"/>
                <a:ext cx="1117031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7200" i="1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72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ZA" sz="7200" b="0" i="1" smtClean="0">
                            <a:solidFill>
                              <a:srgbClr val="F5F5F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ZA" sz="7200" dirty="0">
                    <a:solidFill>
                      <a:srgbClr val="F5F5F5"/>
                    </a:solidFill>
                    <a:latin typeface="Bahnschrift SemiBold Condensed" panose="020B0502040204020203" pitchFamily="34" charset="0"/>
                    <a:ea typeface="+mj-ea"/>
                    <a:cs typeface="+mj-cs"/>
                  </a:rPr>
                  <a:t> TENSION = INTERACTION? </a:t>
                </a:r>
                <a:endParaRPr lang="en-ZA" sz="2400" dirty="0">
                  <a:solidFill>
                    <a:srgbClr val="F5F5F5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15" y="75432"/>
                <a:ext cx="11170310" cy="1200329"/>
              </a:xfrm>
              <a:prstGeom prst="rect">
                <a:avLst/>
              </a:prstGeom>
              <a:blipFill>
                <a:blip r:embed="rId2"/>
                <a:stretch>
                  <a:fillRect t="-22843" r="-3492" b="-3756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/>
          <p:cNvSpPr/>
          <p:nvPr/>
        </p:nvSpPr>
        <p:spPr>
          <a:xfrm>
            <a:off x="259338" y="1448108"/>
            <a:ext cx="10570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IDE models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introduce </a:t>
            </a: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new physics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to address either one or both of these issues. For example</a:t>
            </a:r>
            <a:endParaRPr lang="en-US" sz="2600" dirty="0">
              <a:solidFill>
                <a:srgbClr val="F5F5F5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986" r="13498" b="51065"/>
          <a:stretch/>
        </p:blipFill>
        <p:spPr>
          <a:xfrm>
            <a:off x="421019" y="2373399"/>
            <a:ext cx="5885628" cy="771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3805"/>
          <a:stretch/>
        </p:blipFill>
        <p:spPr>
          <a:xfrm>
            <a:off x="1145681" y="3214943"/>
            <a:ext cx="8797900" cy="982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45" y="4228203"/>
            <a:ext cx="10304499" cy="118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234" y="2008984"/>
            <a:ext cx="5609710" cy="103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902" y="5736585"/>
            <a:ext cx="9962497" cy="995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b="59583"/>
          <a:stretch/>
        </p:blipFill>
        <p:spPr>
          <a:xfrm>
            <a:off x="90471" y="4808648"/>
            <a:ext cx="9570721" cy="776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2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350" y="150035"/>
            <a:ext cx="1157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5. COSMOLOGICAL (NOT SO) CONSTANT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4389" y="1326603"/>
                <a:ext cx="6252611" cy="5693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b="1" u="sng" dirty="0" smtClean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2025: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DESI collaboration released data on Baryonic acoustic oscillations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b="1" u="sng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BAO with CMB, SN1a combined prefers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dynamical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dark </a:t>
                </a: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energy </a:t>
                </a:r>
              </a:p>
              <a:p>
                <a:r>
                  <a:rPr lang="en-ZA" sz="2600" b="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    (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2.8−4.2</m:t>
                    </m:r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𝜎</m:t>
                    </m:r>
                  </m:oMath>
                </a14:m>
                <a:r>
                  <a:rPr lang="en-ZA" sz="2600" b="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)</a:t>
                </a:r>
                <a:endParaRPr lang="en-ZA" sz="2600" b="0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endParaRPr lang="en-US" sz="2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Dark energy </a:t>
                </a:r>
                <a:r>
                  <a:rPr lang="en-ZA" sz="2600" dirty="0">
                    <a:solidFill>
                      <a:srgbClr val="92D05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increasing in distant past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decreasing at present?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New data released next year…</a:t>
                </a:r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IDE models provide a mechanism?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89" y="1326603"/>
                <a:ext cx="6252611" cy="5693866"/>
              </a:xfrm>
              <a:prstGeom prst="rect">
                <a:avLst/>
              </a:prstGeom>
              <a:blipFill>
                <a:blip r:embed="rId2"/>
                <a:stretch>
                  <a:fillRect l="-1559" t="-1071" r="-12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72" r="-1"/>
          <a:stretch/>
        </p:blipFill>
        <p:spPr>
          <a:xfrm>
            <a:off x="6369749" y="2270124"/>
            <a:ext cx="5700901" cy="3540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80378" y="2838554"/>
                <a:ext cx="95231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𝐷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𝐸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↓</m:t>
                      </m:r>
                    </m:oMath>
                  </m:oMathPara>
                </a14:m>
                <a:endParaRPr lang="en-Z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78" y="2838554"/>
                <a:ext cx="95231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056534" y="4829279"/>
                <a:ext cx="95231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𝐷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𝐸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↑</m:t>
                      </m:r>
                    </m:oMath>
                  </m:oMathPara>
                </a14:m>
                <a:endParaRPr lang="en-ZA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34" y="4829279"/>
                <a:ext cx="9523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70" y="5338938"/>
            <a:ext cx="11222016" cy="1209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89" y="2157411"/>
            <a:ext cx="7078063" cy="1581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50" y="4101251"/>
            <a:ext cx="11269648" cy="1114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378" y="1850717"/>
            <a:ext cx="4299208" cy="1888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9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350" y="150035"/>
            <a:ext cx="1157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INTERACTIONS SOLVE ALL PROBLEMS?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4228306" y="1273985"/>
            <a:ext cx="429418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7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42</a:t>
            </a:r>
            <a:endParaRPr lang="en-ZA" sz="6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4351" y="5411347"/>
            <a:ext cx="6642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F0000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NO, OF COURSE NOT…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5250" y="-133349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7144" y="2733293"/>
            <a:ext cx="11589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3. NEGATIVE ENERGIES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9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0671" y="1354958"/>
                <a:ext cx="1114846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In interacting dark energy</a:t>
                </a:r>
                <a:r>
                  <a:rPr kumimoji="0" lang="en-ZA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models, the total </a:t>
                </a:r>
                <a:r>
                  <a:rPr kumimoji="0" lang="en-ZA" sz="26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dar</a:t>
                </a:r>
                <a:r>
                  <a:rPr lang="en-ZA" sz="26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k sector is conserved. Energy lost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by 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DM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is gained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by 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DE</a:t>
                </a:r>
                <a:r>
                  <a:rPr kumimoji="0" lang="en-US" sz="26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, and vice versa.</a:t>
                </a: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71" y="1354958"/>
                <a:ext cx="11148461" cy="892552"/>
              </a:xfrm>
              <a:prstGeom prst="rect">
                <a:avLst/>
              </a:prstGeom>
              <a:blipFill>
                <a:blip r:embed="rId2"/>
                <a:stretch>
                  <a:fillRect l="-820" t="-6122" b="-1564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661707" y="2369224"/>
                <a:ext cx="53512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ZA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ZA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ZA" sz="2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de</m:t>
                              </m:r>
                            </m:sub>
                          </m:sSub>
                        </m:e>
                      </m:acc>
                      <m:r>
                        <a:rPr kumimoji="0" lang="en-ZA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+3</m:t>
                      </m:r>
                      <m:r>
                        <a:rPr kumimoji="0" lang="en-ZA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𝐻</m:t>
                      </m:r>
                      <m:sSub>
                        <m:sSubPr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ZA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ZA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de</m:t>
                          </m:r>
                        </m:sub>
                      </m:sSub>
                      <m:d>
                        <m:dPr>
                          <m:ctrlPr>
                            <a:rPr kumimoji="0" lang="en-ZA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a:rPr lang="en-ZA" sz="2800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ZA" sz="28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800" i="1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800" i="0" dirty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de</m:t>
                              </m:r>
                            </m:sub>
                          </m:sSub>
                        </m:e>
                      </m:d>
                      <m: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Z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Q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07" y="2369224"/>
                <a:ext cx="535123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448606" y="2396763"/>
                <a:ext cx="38933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en-Z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ZA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kumimoji="0" lang="en-ZA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ZA" sz="2800" b="0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 Light" panose="020F0302020204030204" pitchFamily="34" charset="0"/>
                              </a:rPr>
                              <m:t>dm</m:t>
                            </m:r>
                          </m:sub>
                        </m:sSub>
                      </m:e>
                    </m:acc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+3</m:t>
                    </m:r>
                    <m:r>
                      <a:rPr kumimoji="0" lang="en-Z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ZA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dm</m:t>
                        </m:r>
                      </m:sub>
                    </m:sSub>
                    <m: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606" y="2396763"/>
                <a:ext cx="3893300" cy="523220"/>
              </a:xfrm>
              <a:prstGeom prst="rect">
                <a:avLst/>
              </a:prstGeom>
              <a:blipFill>
                <a:blip r:embed="rId4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286426" y="154629"/>
            <a:ext cx="9381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CONSERVING THE DARK SECTOR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10398" y="3261319"/>
                <a:ext cx="85336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Z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must have units: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energy per volume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per second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98" y="3261319"/>
                <a:ext cx="8533629" cy="523220"/>
              </a:xfrm>
              <a:prstGeom prst="rect">
                <a:avLst/>
              </a:prstGeom>
              <a:blipFill>
                <a:blip r:embed="rId5"/>
                <a:stretch>
                  <a:fillRect t="-13953" b="-3023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94397" y="4139570"/>
                <a:ext cx="5495603" cy="763094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Ansatz</m:t>
                      </m:r>
                      <m: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0" lang="en-ZA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Q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∝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𝛿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 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𝐻</m:t>
                      </m:r>
                      <m:r>
                        <a:rPr kumimoji="0" lang="en-ZA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𝑑𝑚</m:t>
                          </m:r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/</m:t>
                          </m:r>
                          <m:r>
                            <a:rPr kumimoji="0" lang="en-ZA" sz="4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397" y="4139570"/>
                <a:ext cx="5495603" cy="763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10398" y="5537228"/>
                <a:ext cx="5557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𝑄</m:t>
                      </m:r>
                    </m:oMath>
                  </m:oMathPara>
                </a14:m>
                <a:endParaRPr lang="en-ZA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98" y="5537228"/>
                <a:ext cx="55579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84064" y="5320166"/>
                <a:ext cx="75839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A" sz="28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lang="en-ZA" sz="2800" dirty="0">
                    <a:solidFill>
                      <a:srgbClr val="92D050"/>
                    </a:solidFill>
                  </a:rPr>
                  <a:t>  Dark Energy </a:t>
                </a:r>
                <a14:m>
                  <m:oMath xmlns:m="http://schemas.openxmlformats.org/officeDocument/2006/math">
                    <m:r>
                      <a:rPr lang="en-ZA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ZA" sz="28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ZA" sz="2800" dirty="0">
                    <a:solidFill>
                      <a:srgbClr val="92D050"/>
                    </a:solidFill>
                  </a:rPr>
                  <a:t> Dark Matter (</a:t>
                </a:r>
                <a:r>
                  <a:rPr lang="en-ZA" sz="2800" dirty="0" err="1">
                    <a:solidFill>
                      <a:srgbClr val="92D050"/>
                    </a:solidFill>
                  </a:rPr>
                  <a:t>iDEDM</a:t>
                </a:r>
                <a:r>
                  <a:rPr lang="en-ZA" sz="2800" dirty="0">
                    <a:solidFill>
                      <a:srgbClr val="92D050"/>
                    </a:solidFill>
                  </a:rPr>
                  <a:t> regime)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64" y="5320166"/>
                <a:ext cx="7583936" cy="523220"/>
              </a:xfrm>
              <a:prstGeom prst="rect">
                <a:avLst/>
              </a:prstGeom>
              <a:blipFill>
                <a:blip r:embed="rId8"/>
                <a:stretch>
                  <a:fillRect t="-11628" r="-643" b="-325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084064" y="5815847"/>
                <a:ext cx="75839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A" sz="2800" b="0" i="0" smtClean="0">
                        <a:solidFill>
                          <a:srgbClr val="FE558D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800" smtClean="0">
                        <a:solidFill>
                          <a:srgbClr val="FE558D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r>
                  <a:rPr lang="en-ZA" sz="2800" dirty="0">
                    <a:solidFill>
                      <a:srgbClr val="FE558D"/>
                    </a:solidFill>
                  </a:rPr>
                  <a:t>  Dark Matter </a:t>
                </a:r>
                <a14:m>
                  <m:oMath xmlns:m="http://schemas.openxmlformats.org/officeDocument/2006/math">
                    <m:r>
                      <a:rPr lang="en-ZA" sz="2800" i="1" dirty="0">
                        <a:solidFill>
                          <a:srgbClr val="FE558D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ZA" sz="2800" dirty="0">
                    <a:solidFill>
                      <a:srgbClr val="FE558D"/>
                    </a:solidFill>
                  </a:rPr>
                  <a:t> Dark Energy (</a:t>
                </a:r>
                <a:r>
                  <a:rPr lang="en-ZA" sz="2800" dirty="0" err="1">
                    <a:solidFill>
                      <a:srgbClr val="FE558D"/>
                    </a:solidFill>
                  </a:rPr>
                  <a:t>iDMDE</a:t>
                </a:r>
                <a:r>
                  <a:rPr lang="en-ZA" sz="2800" dirty="0">
                    <a:solidFill>
                      <a:srgbClr val="FE558D"/>
                    </a:solidFill>
                  </a:rPr>
                  <a:t> regime)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064" y="5815847"/>
                <a:ext cx="7583936" cy="523220"/>
              </a:xfrm>
              <a:prstGeom prst="rect">
                <a:avLst/>
              </a:prstGeom>
              <a:blipFill>
                <a:blip r:embed="rId9"/>
                <a:stretch>
                  <a:fillRect t="-10465" r="-643" b="-3255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/>
          <p:cNvSpPr/>
          <p:nvPr/>
        </p:nvSpPr>
        <p:spPr>
          <a:xfrm>
            <a:off x="2293489" y="5320166"/>
            <a:ext cx="790575" cy="1018901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08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33" grpId="0"/>
      <p:bldP spid="15" grpId="0"/>
      <p:bldP spid="16" grpId="0" animBg="1"/>
      <p:bldP spid="17" grpId="0"/>
      <p:bldP spid="18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110" y="180547"/>
            <a:ext cx="12760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ENERGY TRANSFER </a:t>
            </a:r>
            <a:r>
              <a:rPr lang="en-ZA" sz="6600" noProof="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BRAKING </a:t>
            </a:r>
            <a:r>
              <a:rPr lang="en-ZA" sz="66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MECHANISM</a:t>
            </a:r>
            <a:endParaRPr kumimoji="0" lang="en-ZA" sz="6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0110" y="1191468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</a:t>
            </a:r>
            <a:r>
              <a:rPr lang="en-ZA" sz="2600" dirty="0" smtClean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 volume element for a model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where Q is proportional to DE: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81812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Oval 40"/>
          <p:cNvSpPr/>
          <p:nvPr/>
        </p:nvSpPr>
        <p:spPr>
          <a:xfrm>
            <a:off x="5308623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626767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624" y="2443514"/>
            <a:ext cx="1553097" cy="148086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5290070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95012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599711" y="322043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558370" y="3880222"/>
                <a:ext cx="29066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rgbClr val="8DC6D5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370" y="3880222"/>
                <a:ext cx="2906630" cy="954107"/>
              </a:xfrm>
              <a:prstGeom prst="rect">
                <a:avLst/>
              </a:prstGeom>
              <a:blipFill>
                <a:blip r:embed="rId3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13806" y="4374534"/>
                <a:ext cx="3029355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 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no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transfer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06" y="4374534"/>
                <a:ext cx="3029355" cy="483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3705932" y="3196413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7589298" y="3255977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67037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Oval 52"/>
          <p:cNvSpPr/>
          <p:nvPr/>
        </p:nvSpPr>
        <p:spPr>
          <a:xfrm>
            <a:off x="1452907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71051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08" y="2443514"/>
            <a:ext cx="1553097" cy="1480860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1434354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039296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702654" y="388022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54" y="3880222"/>
                <a:ext cx="2908232" cy="954107"/>
              </a:xfrm>
              <a:prstGeom prst="rect">
                <a:avLst/>
              </a:prstGeom>
              <a:blipFill>
                <a:blip r:embed="rId5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708200" y="4375794"/>
                <a:ext cx="2897140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 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DE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DM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0" y="4375794"/>
                <a:ext cx="2897140" cy="4832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ounded Rectangle 61"/>
          <p:cNvSpPr/>
          <p:nvPr/>
        </p:nvSpPr>
        <p:spPr>
          <a:xfrm>
            <a:off x="8456086" y="229946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Oval 62"/>
          <p:cNvSpPr/>
          <p:nvPr/>
        </p:nvSpPr>
        <p:spPr>
          <a:xfrm>
            <a:off x="9282897" y="305368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601041" y="338392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898" y="2443514"/>
            <a:ext cx="1553097" cy="1480860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9264344" y="294271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869286" y="348770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9573985" y="322043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532644" y="388022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644" y="3880222"/>
                <a:ext cx="2908232" cy="954107"/>
              </a:xfrm>
              <a:prstGeom prst="rect">
                <a:avLst/>
              </a:prstGeom>
              <a:blipFill>
                <a:blip r:embed="rId7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/>
          <p:cNvSpPr/>
          <p:nvPr/>
        </p:nvSpPr>
        <p:spPr>
          <a:xfrm>
            <a:off x="1724456" y="3183944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8480709" y="4351120"/>
                <a:ext cx="3029355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 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no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transfer</m:t>
                    </m:r>
                    <m: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709" y="4351120"/>
                <a:ext cx="3029355" cy="4832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50100" y="1553383"/>
            <a:ext cx="10826984" cy="819926"/>
            <a:chOff x="850100" y="1644823"/>
            <a:chExt cx="10826984" cy="819926"/>
          </a:xfrm>
        </p:grpSpPr>
        <p:sp>
          <p:nvSpPr>
            <p:cNvPr id="28" name="Right Arrow 27"/>
            <p:cNvSpPr/>
            <p:nvPr/>
          </p:nvSpPr>
          <p:spPr>
            <a:xfrm>
              <a:off x="850100" y="1644823"/>
              <a:ext cx="10826984" cy="819926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886475" y="1847920"/>
                  <a:ext cx="125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Present</m:t>
                        </m:r>
                      </m:oMath>
                    </m:oMathPara>
                  </a14:m>
                  <a:endParaRPr lang="en-ZA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75" y="1847920"/>
                  <a:ext cx="125707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9933774" y="1833301"/>
                  <a:ext cx="11320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Future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3774" y="1833301"/>
                  <a:ext cx="113204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3996137" y="1833301"/>
                  <a:ext cx="36898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Universe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expands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&gt;0)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6137" y="1833301"/>
                  <a:ext cx="3689856" cy="461665"/>
                </a:xfrm>
                <a:prstGeom prst="rect">
                  <a:avLst/>
                </a:prstGeom>
                <a:blipFill>
                  <a:blip r:embed="rId11"/>
                  <a:stretch>
                    <a:fillRect r="-165" b="-18667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4" name="Rounded Rectangle 113"/>
          <p:cNvSpPr/>
          <p:nvPr/>
        </p:nvSpPr>
        <p:spPr>
          <a:xfrm>
            <a:off x="702654" y="5173110"/>
            <a:ext cx="10771266" cy="983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692545" y="5142627"/>
                <a:ext cx="3149901" cy="756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ZA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=3</m:t>
                    </m:r>
                    <m:groupChr>
                      <m:groupChrPr>
                        <m:chr m:val="⏟"/>
                        <m:ctrlPr>
                          <a:rPr lang="en-ZA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groupChrPr>
                      <m:e>
                        <m:r>
                          <a:rPr lang="en-ZA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𝛿</m:t>
                        </m:r>
                      </m:e>
                    </m:groupCh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𝑑𝑒</m:t>
                        </m:r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5" y="5142627"/>
                <a:ext cx="3149901" cy="7568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115"/>
          <p:cNvSpPr/>
          <p:nvPr/>
        </p:nvSpPr>
        <p:spPr>
          <a:xfrm>
            <a:off x="8071436" y="5541407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/>
              <p:cNvSpPr/>
              <p:nvPr/>
            </p:nvSpPr>
            <p:spPr>
              <a:xfrm>
                <a:off x="8333391" y="5314959"/>
                <a:ext cx="128477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</m:t>
                          </m:r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7" name="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91" y="5314959"/>
                <a:ext cx="128477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/>
              <p:cNvSpPr/>
              <p:nvPr/>
            </p:nvSpPr>
            <p:spPr>
              <a:xfrm>
                <a:off x="9977061" y="5314959"/>
                <a:ext cx="13994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</m:t>
                          </m:r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3" name="Rectangle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061" y="5314959"/>
                <a:ext cx="1399486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Oval 123"/>
          <p:cNvSpPr/>
          <p:nvPr/>
        </p:nvSpPr>
        <p:spPr>
          <a:xfrm>
            <a:off x="9743994" y="5536661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46" y="5367521"/>
            <a:ext cx="548110" cy="52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4766326" y="5378279"/>
                <a:ext cx="30864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volume</m:t>
                      </m:r>
                      <m: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element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326" y="5378279"/>
                <a:ext cx="3086486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1954967" y="5692987"/>
                <a:ext cx="21287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ZA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&gt;0 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iDEDM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ZA" sz="1800" b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67" y="5692987"/>
                <a:ext cx="2128724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111740" y="6183821"/>
            <a:ext cx="10426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 smtClean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Since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there is a braking mechanism, DE never becomes negative!</a:t>
            </a:r>
          </a:p>
        </p:txBody>
      </p:sp>
    </p:spTree>
    <p:extLst>
      <p:ext uri="{BB962C8B-B14F-4D97-AF65-F5344CB8AC3E}">
        <p14:creationId xmlns:p14="http://schemas.microsoft.com/office/powerpoint/2010/main" val="20976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9" grpId="0"/>
      <p:bldP spid="61" grpId="0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/>
      <p:bldP spid="70" grpId="0" animBg="1"/>
      <p:bldP spid="71" grpId="0"/>
      <p:bldP spid="114" grpId="0" animBg="1"/>
      <p:bldP spid="115" grpId="0"/>
      <p:bldP spid="116" grpId="0" animBg="1"/>
      <p:bldP spid="117" grpId="0"/>
      <p:bldP spid="123" grpId="0"/>
      <p:bldP spid="124" grpId="0" animBg="1"/>
      <p:bldP spid="126" grpId="0"/>
      <p:bldP spid="127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1360" y="154372"/>
            <a:ext cx="12760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NO TRANSFER </a:t>
            </a:r>
            <a:r>
              <a:rPr lang="en-ZA" sz="6600" noProof="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BRAKING </a:t>
            </a:r>
            <a:r>
              <a:rPr lang="en-ZA" sz="66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MECHANISM</a:t>
            </a:r>
            <a:endParaRPr kumimoji="0" lang="en-ZA" sz="6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577" y="1164375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</a:t>
            </a:r>
            <a:r>
              <a:rPr lang="en-ZA" sz="2600" dirty="0" smtClean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 volume element for a model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where Q is proportional to DE: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8567" y="1526290"/>
            <a:ext cx="10826984" cy="819926"/>
            <a:chOff x="858567" y="1526290"/>
            <a:chExt cx="10826984" cy="819926"/>
          </a:xfrm>
        </p:grpSpPr>
        <p:sp>
          <p:nvSpPr>
            <p:cNvPr id="28" name="Right Arrow 27"/>
            <p:cNvSpPr/>
            <p:nvPr/>
          </p:nvSpPr>
          <p:spPr>
            <a:xfrm>
              <a:off x="858567" y="1526290"/>
              <a:ext cx="10826984" cy="819926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894942" y="1729387"/>
                  <a:ext cx="125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Present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942" y="1729387"/>
                  <a:ext cx="125707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9942241" y="1714768"/>
                  <a:ext cx="11320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Future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2241" y="1714768"/>
                  <a:ext cx="113204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4004604" y="1714768"/>
                  <a:ext cx="36898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Universe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expands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Z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&gt;0)</m:t>
                        </m:r>
                      </m:oMath>
                    </m:oMathPara>
                  </a14:m>
                  <a:endParaRPr lang="en-ZA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604" y="1714768"/>
                  <a:ext cx="3689856" cy="461665"/>
                </a:xfrm>
                <a:prstGeom prst="rect">
                  <a:avLst/>
                </a:prstGeom>
                <a:blipFill>
                  <a:blip r:embed="rId4"/>
                  <a:stretch>
                    <a:fillRect r="-165" b="-17105"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8" name="Rounded Rectangle 127"/>
          <p:cNvSpPr/>
          <p:nvPr/>
        </p:nvSpPr>
        <p:spPr>
          <a:xfrm>
            <a:off x="801583" y="5219862"/>
            <a:ext cx="10883968" cy="983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9" name="Rectangle 128"/>
          <p:cNvSpPr/>
          <p:nvPr/>
        </p:nvSpPr>
        <p:spPr>
          <a:xfrm>
            <a:off x="8134404" y="5365304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/>
              <p:cNvSpPr/>
              <p:nvPr/>
            </p:nvSpPr>
            <p:spPr>
              <a:xfrm>
                <a:off x="8382292" y="5219862"/>
                <a:ext cx="14163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292" y="5219862"/>
                <a:ext cx="141635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/>
              <p:cNvSpPr/>
              <p:nvPr/>
            </p:nvSpPr>
            <p:spPr>
              <a:xfrm>
                <a:off x="10121960" y="5247562"/>
                <a:ext cx="15154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960" y="5247562"/>
                <a:ext cx="151547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Oval 131"/>
          <p:cNvSpPr/>
          <p:nvPr/>
        </p:nvSpPr>
        <p:spPr>
          <a:xfrm>
            <a:off x="9908095" y="5419783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033" y="5414273"/>
            <a:ext cx="548110" cy="52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4941813" y="5425031"/>
                <a:ext cx="30864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volume</m:t>
                      </m:r>
                      <m: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element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13" y="5425031"/>
                <a:ext cx="308648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ounded Rectangle 134"/>
          <p:cNvSpPr/>
          <p:nvPr/>
        </p:nvSpPr>
        <p:spPr>
          <a:xfrm>
            <a:off x="4657299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6" name="Oval 135"/>
          <p:cNvSpPr/>
          <p:nvPr/>
        </p:nvSpPr>
        <p:spPr>
          <a:xfrm>
            <a:off x="5484110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802254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111" y="2490266"/>
            <a:ext cx="1553097" cy="148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33857" y="3926974"/>
                <a:ext cx="29066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endParaRPr lang="en-ZA" sz="2800" dirty="0">
                  <a:solidFill>
                    <a:srgbClr val="8DC6D5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857" y="3926974"/>
                <a:ext cx="2906630" cy="954107"/>
              </a:xfrm>
              <a:prstGeom prst="rect">
                <a:avLst/>
              </a:prstGeom>
              <a:blipFill>
                <a:blip r:embed="rId9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/>
              <p:cNvSpPr/>
              <p:nvPr/>
            </p:nvSpPr>
            <p:spPr>
              <a:xfrm>
                <a:off x="4689293" y="4421286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dirty="0">
                    <a:latin typeface="Bahnschrift SemiBold" panose="020B0502040204020203" pitchFamily="34" charset="0"/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140" name="Rectangle 1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93" y="4421286"/>
                <a:ext cx="2823402" cy="4832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Right Arrow 140"/>
          <p:cNvSpPr/>
          <p:nvPr/>
        </p:nvSpPr>
        <p:spPr>
          <a:xfrm>
            <a:off x="3881419" y="3243165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2" name="Right Arrow 141"/>
          <p:cNvSpPr/>
          <p:nvPr/>
        </p:nvSpPr>
        <p:spPr>
          <a:xfrm>
            <a:off x="7764785" y="3302729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801583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4" name="Oval 143"/>
          <p:cNvSpPr/>
          <p:nvPr/>
        </p:nvSpPr>
        <p:spPr>
          <a:xfrm>
            <a:off x="1628394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946538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395" y="2490266"/>
            <a:ext cx="1553097" cy="1480860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1911877" y="3255177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/>
              <p:cNvSpPr/>
              <p:nvPr/>
            </p:nvSpPr>
            <p:spPr>
              <a:xfrm>
                <a:off x="878141" y="3926974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8" name="Rectangle 1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41" y="3926974"/>
                <a:ext cx="2908232" cy="954107"/>
              </a:xfrm>
              <a:prstGeom prst="rect">
                <a:avLst/>
              </a:prstGeom>
              <a:blipFill>
                <a:blip r:embed="rId11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/>
              <p:cNvSpPr/>
              <p:nvPr/>
            </p:nvSpPr>
            <p:spPr>
              <a:xfrm>
                <a:off x="883687" y="4422546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&lt;0 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DM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DE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9" name="Rectangle 1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87" y="4422546"/>
                <a:ext cx="2823402" cy="4832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ounded Rectangle 149"/>
          <p:cNvSpPr/>
          <p:nvPr/>
        </p:nvSpPr>
        <p:spPr>
          <a:xfrm>
            <a:off x="8631573" y="2346216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1" name="Oval 150"/>
          <p:cNvSpPr/>
          <p:nvPr/>
        </p:nvSpPr>
        <p:spPr>
          <a:xfrm>
            <a:off x="9458384" y="310043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9776528" y="343067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385" y="2490266"/>
            <a:ext cx="1553097" cy="148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/>
              <p:cNvSpPr/>
              <p:nvPr/>
            </p:nvSpPr>
            <p:spPr>
              <a:xfrm>
                <a:off x="8708131" y="3926974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</a:t>
                </a:r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8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endParaRPr lang="en-ZA" sz="2800" dirty="0">
                  <a:solidFill>
                    <a:srgbClr val="92D050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4" name="Rectangle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131" y="3926974"/>
                <a:ext cx="2908232" cy="954107"/>
              </a:xfrm>
              <a:prstGeom prst="rect">
                <a:avLst/>
              </a:prstGeom>
              <a:blipFill>
                <a:blip r:embed="rId13"/>
                <a:stretch>
                  <a:fillRect t="-573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Rectangle 154"/>
          <p:cNvSpPr/>
          <p:nvPr/>
        </p:nvSpPr>
        <p:spPr>
          <a:xfrm>
            <a:off x="1605261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/>
              <p:cNvSpPr/>
              <p:nvPr/>
            </p:nvSpPr>
            <p:spPr>
              <a:xfrm>
                <a:off x="868032" y="5189379"/>
                <a:ext cx="3149901" cy="756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ZA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=3</m:t>
                    </m:r>
                    <m:groupChr>
                      <m:groupChrPr>
                        <m:chr m:val="⏟"/>
                        <m:ctrlPr>
                          <a:rPr lang="en-ZA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groupChrPr>
                      <m:e>
                        <m:r>
                          <a:rPr lang="en-ZA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𝛿</m:t>
                        </m:r>
                      </m:e>
                    </m:groupCh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𝑒</m:t>
                        </m:r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6" name="Rectangle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32" y="5189379"/>
                <a:ext cx="3149901" cy="75687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2130454" y="5739739"/>
                <a:ext cx="21287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&lt;</m:t>
                      </m:r>
                      <m:r>
                        <a:rPr kumimoji="0" lang="en-ZA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0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iDMDE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54" y="5739739"/>
                <a:ext cx="2128724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/>
              <p:cNvSpPr/>
              <p:nvPr/>
            </p:nvSpPr>
            <p:spPr>
              <a:xfrm>
                <a:off x="8656196" y="4397872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dirty="0">
                    <a:latin typeface="Bahnschrift SemiBold" panose="020B0502040204020203" pitchFamily="34" charset="0"/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158" name="Rectangle 1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196" y="4397872"/>
                <a:ext cx="2823402" cy="4832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5-Point Star 160"/>
          <p:cNvSpPr/>
          <p:nvPr/>
        </p:nvSpPr>
        <p:spPr>
          <a:xfrm>
            <a:off x="9864485" y="5770782"/>
            <a:ext cx="333714" cy="268826"/>
          </a:xfrm>
          <a:prstGeom prst="star5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/>
              <p:cNvSpPr/>
              <p:nvPr/>
            </p:nvSpPr>
            <p:spPr>
              <a:xfrm>
                <a:off x="10148816" y="5656794"/>
                <a:ext cx="15154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=−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2" name="Rectangle 1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816" y="5656794"/>
                <a:ext cx="1515479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ectangle 162"/>
          <p:cNvSpPr/>
          <p:nvPr/>
        </p:nvSpPr>
        <p:spPr>
          <a:xfrm>
            <a:off x="5756596" y="3268708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4" name="Rectangle 163"/>
          <p:cNvSpPr/>
          <p:nvPr/>
        </p:nvSpPr>
        <p:spPr>
          <a:xfrm>
            <a:off x="6104829" y="357309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5" name="Rectangle 164"/>
          <p:cNvSpPr/>
          <p:nvPr/>
        </p:nvSpPr>
        <p:spPr>
          <a:xfrm>
            <a:off x="2203405" y="354730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6" name="Rectangle 165"/>
          <p:cNvSpPr/>
          <p:nvPr/>
        </p:nvSpPr>
        <p:spPr>
          <a:xfrm>
            <a:off x="5413456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7" name="Rectangle 166"/>
          <p:cNvSpPr/>
          <p:nvPr/>
        </p:nvSpPr>
        <p:spPr>
          <a:xfrm>
            <a:off x="9724445" y="3268708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8" name="Rectangle 167"/>
          <p:cNvSpPr/>
          <p:nvPr/>
        </p:nvSpPr>
        <p:spPr>
          <a:xfrm>
            <a:off x="10072678" y="357309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9" name="Rectangle 168"/>
          <p:cNvSpPr/>
          <p:nvPr/>
        </p:nvSpPr>
        <p:spPr>
          <a:xfrm>
            <a:off x="9381305" y="2984020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0" name="Rectangle 169"/>
          <p:cNvSpPr/>
          <p:nvPr/>
        </p:nvSpPr>
        <p:spPr>
          <a:xfrm>
            <a:off x="10066844" y="3002151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1" name="5-Point Star 170"/>
          <p:cNvSpPr/>
          <p:nvPr/>
        </p:nvSpPr>
        <p:spPr>
          <a:xfrm>
            <a:off x="9365059" y="3550816"/>
            <a:ext cx="333714" cy="268826"/>
          </a:xfrm>
          <a:prstGeom prst="star5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2" name="Rectangle 171"/>
          <p:cNvSpPr/>
          <p:nvPr/>
        </p:nvSpPr>
        <p:spPr>
          <a:xfrm>
            <a:off x="1299059" y="6191464"/>
            <a:ext cx="10426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 smtClean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Since </a:t>
            </a: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there is </a:t>
            </a:r>
            <a:r>
              <a:rPr lang="en-ZA" sz="2600" dirty="0" smtClean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no </a:t>
            </a: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braking mechanism, </a:t>
            </a:r>
            <a:r>
              <a:rPr lang="en-ZA" sz="2600" dirty="0" smtClean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DM becomes </a:t>
            </a: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negative!</a:t>
            </a:r>
          </a:p>
        </p:txBody>
      </p:sp>
    </p:spTree>
    <p:extLst>
      <p:ext uri="{BB962C8B-B14F-4D97-AF65-F5344CB8AC3E}">
        <p14:creationId xmlns:p14="http://schemas.microsoft.com/office/powerpoint/2010/main" val="28967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/>
      <p:bldP spid="131" grpId="0"/>
      <p:bldP spid="132" grpId="0" animBg="1"/>
      <p:bldP spid="134" grpId="0"/>
      <p:bldP spid="135" grpId="0" animBg="1"/>
      <p:bldP spid="136" grpId="0" animBg="1"/>
      <p:bldP spid="137" grpId="0" animBg="1"/>
      <p:bldP spid="139" grpId="0"/>
      <p:bldP spid="140" grpId="0"/>
      <p:bldP spid="141" grpId="0" animBg="1"/>
      <p:bldP spid="142" grpId="0" animBg="1"/>
      <p:bldP spid="150" grpId="0" animBg="1"/>
      <p:bldP spid="151" grpId="0" animBg="1"/>
      <p:bldP spid="152" grpId="0" animBg="1"/>
      <p:bldP spid="154" grpId="0"/>
      <p:bldP spid="156" grpId="0"/>
      <p:bldP spid="157" grpId="0"/>
      <p:bldP spid="158" grpId="0"/>
      <p:bldP spid="161" grpId="0" animBg="1"/>
      <p:bldP spid="162" grpId="0"/>
      <p:bldP spid="163" grpId="0" animBg="1"/>
      <p:bldP spid="164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1360" y="154372"/>
            <a:ext cx="12760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660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NO TRANSFER </a:t>
            </a:r>
            <a:r>
              <a:rPr lang="en-ZA" sz="6600" noProof="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BRAKING </a:t>
            </a:r>
            <a:r>
              <a:rPr lang="en-ZA" sz="66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MECHANISM</a:t>
            </a:r>
            <a:endParaRPr kumimoji="0" lang="en-ZA" sz="6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577" y="1164375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</a:t>
            </a:r>
            <a:r>
              <a:rPr lang="en-ZA" sz="2600" dirty="0" smtClean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 volume element for a model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where Q is proportional to </a:t>
            </a:r>
            <a:r>
              <a:rPr lang="en-ZA" sz="2600" dirty="0" smtClean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DM: </a:t>
            </a:r>
            <a:endParaRPr lang="en-ZA" sz="2600" dirty="0">
              <a:solidFill>
                <a:srgbClr val="F5F5F5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858567" y="1526290"/>
            <a:ext cx="10826984" cy="819926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825588" y="6275300"/>
            <a:ext cx="1089294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 smtClean="0">
                <a:solidFill>
                  <a:srgbClr val="FE558D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Similar arguments can show negative DE in the past for other models</a:t>
            </a:r>
            <a:endParaRPr lang="en-ZA" sz="2600" dirty="0">
              <a:solidFill>
                <a:srgbClr val="FE558D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17074" y="5247250"/>
            <a:ext cx="10883968" cy="983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5" name="Rectangle 54"/>
          <p:cNvSpPr/>
          <p:nvPr/>
        </p:nvSpPr>
        <p:spPr>
          <a:xfrm>
            <a:off x="8049895" y="5392692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8297783" y="5247250"/>
                <a:ext cx="14163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783" y="5247250"/>
                <a:ext cx="141635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037451" y="5274950"/>
                <a:ext cx="15154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=+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</m:t>
                          </m:r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451" y="5274950"/>
                <a:ext cx="151547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9823586" y="5447171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524" y="5441661"/>
            <a:ext cx="548110" cy="52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857304" y="5452419"/>
                <a:ext cx="30864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volume</m:t>
                      </m:r>
                      <m: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element</m:t>
                      </m:r>
                    </m:oMath>
                  </m:oMathPara>
                </a14:m>
                <a:endParaRPr lang="en-Z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304" y="5452419"/>
                <a:ext cx="308648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ounded Rectangle 60"/>
          <p:cNvSpPr/>
          <p:nvPr/>
        </p:nvSpPr>
        <p:spPr>
          <a:xfrm>
            <a:off x="4572790" y="237360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Oval 61"/>
          <p:cNvSpPr/>
          <p:nvPr/>
        </p:nvSpPr>
        <p:spPr>
          <a:xfrm>
            <a:off x="5399601" y="312782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717745" y="345806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02" y="2517654"/>
            <a:ext cx="1553097" cy="148086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5381048" y="301685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985990" y="356184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690689" y="329457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4649348" y="3954362"/>
                <a:ext cx="29066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=0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rgbClr val="8DC6D5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348" y="3954362"/>
                <a:ext cx="2906630" cy="954107"/>
              </a:xfrm>
              <a:prstGeom prst="rect">
                <a:avLst/>
              </a:prstGeom>
              <a:blipFill>
                <a:blip r:embed="rId6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4604784" y="4448674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dirty="0">
                    <a:latin typeface="Bahnschrift SemiBold" panose="020B0502040204020203" pitchFamily="34" charset="0"/>
                  </a:rPr>
                  <a:t> </a:t>
                </a:r>
                <a:endParaRPr lang="en-ZA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784" y="4448674"/>
                <a:ext cx="2823402" cy="4832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ight Arrow 69"/>
          <p:cNvSpPr/>
          <p:nvPr/>
        </p:nvSpPr>
        <p:spPr>
          <a:xfrm>
            <a:off x="3796910" y="3270553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1" name="Right Arrow 70"/>
          <p:cNvSpPr/>
          <p:nvPr/>
        </p:nvSpPr>
        <p:spPr>
          <a:xfrm>
            <a:off x="7680276" y="3330117"/>
            <a:ext cx="744093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717074" y="237360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3" name="Oval 72"/>
          <p:cNvSpPr/>
          <p:nvPr/>
        </p:nvSpPr>
        <p:spPr>
          <a:xfrm>
            <a:off x="1543885" y="312782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862029" y="345806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886" y="2517654"/>
            <a:ext cx="1553097" cy="148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793632" y="395436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32" y="3954362"/>
                <a:ext cx="2908232" cy="954107"/>
              </a:xfrm>
              <a:prstGeom prst="rect">
                <a:avLst/>
              </a:prstGeom>
              <a:blipFill>
                <a:blip r:embed="rId8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799178" y="4449934"/>
                <a:ext cx="2823402" cy="483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&gt;0 (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DE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DM</m:t>
                    </m:r>
                    <m:r>
                      <a:rPr kumimoji="0" lang="en-ZA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78" y="4449934"/>
                <a:ext cx="2823402" cy="4832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ounded Rectangle 77"/>
          <p:cNvSpPr/>
          <p:nvPr/>
        </p:nvSpPr>
        <p:spPr>
          <a:xfrm>
            <a:off x="8547064" y="2373604"/>
            <a:ext cx="2984791" cy="27549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9" name="Oval 78"/>
          <p:cNvSpPr/>
          <p:nvPr/>
        </p:nvSpPr>
        <p:spPr>
          <a:xfrm>
            <a:off x="9373875" y="312782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692019" y="345806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876" y="2517654"/>
            <a:ext cx="1553097" cy="1480860"/>
          </a:xfrm>
          <a:prstGeom prst="rect">
            <a:avLst/>
          </a:prstGeom>
        </p:spPr>
      </p:pic>
      <p:sp>
        <p:nvSpPr>
          <p:cNvPr id="82" name="Oval 81"/>
          <p:cNvSpPr/>
          <p:nvPr/>
        </p:nvSpPr>
        <p:spPr>
          <a:xfrm>
            <a:off x="9355322" y="3016852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9960264" y="3561848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9664963" y="3294574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8623622" y="3954362"/>
                <a:ext cx="290823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55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55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55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55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  <m:r>
                      <a:rPr kumimoji="0" lang="en-Z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55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&lt;0</m:t>
                    </m:r>
                  </m:oMath>
                </a14:m>
                <a:r>
                  <a:rPr kumimoji="0" lang="en-ZA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endParaRPr lang="en-ZA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622" y="3954362"/>
                <a:ext cx="2908232" cy="954107"/>
              </a:xfrm>
              <a:prstGeom prst="rect">
                <a:avLst/>
              </a:prstGeom>
              <a:blipFill>
                <a:blip r:embed="rId10"/>
                <a:stretch>
                  <a:fillRect t="-64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783523" y="5216767"/>
                <a:ext cx="3278526" cy="756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ZA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=3</m:t>
                    </m:r>
                    <m:groupChr>
                      <m:groupChrPr>
                        <m:chr m:val="⏟"/>
                        <m:ctrlPr>
                          <a:rPr lang="en-ZA" sz="3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groupChrPr>
                      <m:e>
                        <m:r>
                          <a:rPr lang="en-ZA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𝛿</m:t>
                        </m:r>
                      </m:e>
                    </m:groupChr>
                    <m:r>
                      <a:rPr kumimoji="0" lang="en-ZA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kumimoji="0" lang="en-ZA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kumimoji="0" lang="en-ZA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Z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endPara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23" y="5216767"/>
                <a:ext cx="3278526" cy="7568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2045945" y="5767127"/>
                <a:ext cx="212872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&lt;</m:t>
                      </m:r>
                      <m:r>
                        <a:rPr kumimoji="0" lang="en-ZA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0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iDMDE</m:t>
                      </m:r>
                      <m:r>
                        <a:rPr kumimoji="0" lang="en-ZA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 Light" panose="020F0302020204030204" pitchFamily="34" charset="0"/>
                        </a:rPr>
                        <m:t>)</m:t>
                      </m:r>
                    </m:oMath>
                  </m:oMathPara>
                </a14:m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945" y="5767127"/>
                <a:ext cx="2128724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8571687" y="4425260"/>
                <a:ext cx="28570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ZA" sz="260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 (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sz="2800" dirty="0">
                    <a:latin typeface="Bahnschrift SemiBold" panose="020B0502040204020203" pitchFamily="34" charset="0"/>
                  </a:rPr>
                  <a:t> </a:t>
                </a:r>
                <a:endParaRPr lang="en-ZA" sz="28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687" y="4425260"/>
                <a:ext cx="2857064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/>
          <p:cNvSpPr/>
          <p:nvPr/>
        </p:nvSpPr>
        <p:spPr>
          <a:xfrm>
            <a:off x="9998677" y="3059243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0" name="Isosceles Triangle 89"/>
          <p:cNvSpPr/>
          <p:nvPr/>
        </p:nvSpPr>
        <p:spPr>
          <a:xfrm>
            <a:off x="9355322" y="3526910"/>
            <a:ext cx="262710" cy="267274"/>
          </a:xfrm>
          <a:prstGeom prst="triangle">
            <a:avLst/>
          </a:prstGeom>
          <a:solidFill>
            <a:srgbClr val="FE558D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8297783" y="5666167"/>
                <a:ext cx="14163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=−</m:t>
                          </m:r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</m:oMath>
                  </m:oMathPara>
                </a14:m>
                <a:endParaRPr lang="en-ZA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783" y="5666167"/>
                <a:ext cx="141635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Isosceles Triangle 91"/>
          <p:cNvSpPr/>
          <p:nvPr/>
        </p:nvSpPr>
        <p:spPr>
          <a:xfrm>
            <a:off x="8049895" y="5782275"/>
            <a:ext cx="262710" cy="267274"/>
          </a:xfrm>
          <a:prstGeom prst="triangle">
            <a:avLst/>
          </a:prstGeom>
          <a:solidFill>
            <a:srgbClr val="FE558D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5" name="Oval 94"/>
          <p:cNvSpPr/>
          <p:nvPr/>
        </p:nvSpPr>
        <p:spPr>
          <a:xfrm>
            <a:off x="1827368" y="3282565"/>
            <a:ext cx="252202" cy="23233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520752" y="3011408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7" name="Rectangle 96"/>
          <p:cNvSpPr/>
          <p:nvPr/>
        </p:nvSpPr>
        <p:spPr>
          <a:xfrm>
            <a:off x="2118896" y="3574689"/>
            <a:ext cx="262710" cy="23233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4033843" y="1681285"/>
                <a:ext cx="38180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Universe</m:t>
                      </m:r>
                      <m: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contracts</m:t>
                      </m:r>
                      <m: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H</m:t>
                      </m:r>
                      <m: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&lt;0)</m:t>
                      </m:r>
                    </m:oMath>
                  </m:oMathPara>
                </a14:m>
                <a:endParaRPr lang="en-Z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843" y="1681285"/>
                <a:ext cx="3818096" cy="461665"/>
              </a:xfrm>
              <a:prstGeom prst="rect">
                <a:avLst/>
              </a:prstGeom>
              <a:blipFill>
                <a:blip r:embed="rId15"/>
                <a:stretch>
                  <a:fillRect r="-160" b="-1710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906304" y="1695904"/>
                <a:ext cx="12570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Present</m:t>
                      </m:r>
                    </m:oMath>
                  </m:oMathPara>
                </a14:m>
                <a:endParaRPr lang="en-Z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04" y="1695904"/>
                <a:ext cx="1257075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9971480" y="1681285"/>
                <a:ext cx="8082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Past</m:t>
                      </m:r>
                    </m:oMath>
                  </m:oMathPara>
                </a14:m>
                <a:endParaRPr lang="en-Z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480" y="1681285"/>
                <a:ext cx="808235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8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8" grpId="0" animBg="1"/>
      <p:bldP spid="172" grpId="0"/>
      <p:bldP spid="54" grpId="0" animBg="1"/>
      <p:bldP spid="55" grpId="0" animBg="1"/>
      <p:bldP spid="56" grpId="0"/>
      <p:bldP spid="57" grpId="0"/>
      <p:bldP spid="58" grpId="0" animBg="1"/>
      <p:bldP spid="60" grpId="0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6" grpId="0"/>
      <p:bldP spid="77" grpId="0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89" grpId="0" animBg="1"/>
      <p:bldP spid="90" grpId="0" animBg="1"/>
      <p:bldP spid="91" grpId="0"/>
      <p:bldP spid="92" grpId="0" animBg="1"/>
      <p:bldP spid="95" grpId="0" animBg="1"/>
      <p:bldP spid="96" grpId="0" animBg="1"/>
      <p:bldP spid="97" grpId="0" animBg="1"/>
      <p:bldP spid="98" grpId="0"/>
      <p:bldP spid="99" grpId="0"/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489" y="53997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NEGATIVE </a:t>
            </a:r>
            <a:r>
              <a:rPr lang="en-ZA" sz="7200" noProof="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DARK ENERGY IN PAST…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5250" y="1254326"/>
                <a:ext cx="11924859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We thus predict </a:t>
                </a:r>
                <a:r>
                  <a:rPr lang="en-ZA" sz="2600" dirty="0">
                    <a:solidFill>
                      <a:srgbClr val="00B0F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negative </a:t>
                </a:r>
                <a:r>
                  <a:rPr lang="en-ZA" sz="2600" dirty="0" smtClean="0">
                    <a:solidFill>
                      <a:srgbClr val="00B0F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 densities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 the </a:t>
                </a:r>
                <a:r>
                  <a:rPr lang="en-ZA" sz="2600" dirty="0" smtClean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past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ZA" sz="2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𝛿</m:t>
                    </m:r>
                    <m:r>
                      <a:rPr lang="en-ZA" sz="2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&lt;0 (</m:t>
                    </m:r>
                    <m:r>
                      <m:rPr>
                        <m:sty m:val="p"/>
                      </m:rPr>
                      <a:rPr lang="en-ZA" sz="2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DM</m:t>
                    </m:r>
                    <m:r>
                      <a:rPr lang="en-ZA" sz="2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ZA" sz="2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DE</m:t>
                    </m:r>
                    <m:r>
                      <a:rPr lang="en-ZA" sz="2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" y="1254326"/>
                <a:ext cx="11924859" cy="492443"/>
              </a:xfrm>
              <a:prstGeom prst="rect">
                <a:avLst/>
              </a:prstGeom>
              <a:blipFill>
                <a:blip r:embed="rId2"/>
                <a:stretch>
                  <a:fillRect l="-920" t="-12346" b="-2839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95250" y="2653514"/>
            <a:ext cx="43243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600" dirty="0">
                <a:solidFill>
                  <a:schemeClr val="bg1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Dynamical system analysis</a:t>
            </a:r>
            <a:endParaRPr lang="en-ZA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lvl="0"/>
            <a:endParaRPr lang="en-ZA" sz="2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19907" y="1846145"/>
                <a:ext cx="9860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4000" dirty="0" smtClean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For IDE model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4000" dirty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Q</m:t>
                    </m:r>
                    <m:r>
                      <a:rPr lang="en-ZA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en-ZA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3</m:t>
                    </m:r>
                    <m:r>
                      <a:rPr lang="en-ZA" sz="40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𝛿</m:t>
                    </m:r>
                    <m:r>
                      <a:rPr lang="en-ZA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sSub>
                      <m:sSubPr>
                        <m:ctrlPr>
                          <a:rPr lang="en-ZA" sz="4000" i="1" dirty="0" smtClean="0">
                            <a:solidFill>
                              <a:srgbClr val="1FC6C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4000" i="1" dirty="0">
                            <a:solidFill>
                              <a:srgbClr val="1FC6C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4000" i="1" dirty="0">
                            <a:solidFill>
                              <a:srgbClr val="1FC6C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  <m:r>
                          <a:rPr lang="en-ZA" sz="4000" i="1" dirty="0">
                            <a:solidFill>
                              <a:srgbClr val="1FC6C6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ZA" sz="4000" dirty="0" smtClean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</a:t>
                </a:r>
                <a:r>
                  <a:rPr lang="en-ZA" sz="4000" dirty="0" smtClean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DE&lt;0</a:t>
                </a:r>
                <a:r>
                  <a:rPr lang="en-ZA" sz="4000" dirty="0" smtClean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in past </a:t>
                </a:r>
                <a:endParaRPr lang="en-ZA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07" y="1846145"/>
                <a:ext cx="9860776" cy="707886"/>
              </a:xfrm>
              <a:prstGeom prst="rect">
                <a:avLst/>
              </a:prstGeom>
              <a:blipFill>
                <a:blip r:embed="rId3"/>
                <a:stretch>
                  <a:fillRect l="-803" t="-18966" r="-1236" b="-3275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8415"/>
            <a:ext cx="4038600" cy="37540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87809" y="6147955"/>
            <a:ext cx="393340" cy="3761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/>
          <p:cNvGrpSpPr/>
          <p:nvPr/>
        </p:nvGrpSpPr>
        <p:grpSpPr>
          <a:xfrm>
            <a:off x="4038600" y="2687360"/>
            <a:ext cx="8221216" cy="4245106"/>
            <a:chOff x="4038600" y="2687360"/>
            <a:chExt cx="8221216" cy="4245106"/>
          </a:xfrm>
        </p:grpSpPr>
        <p:sp>
          <p:nvSpPr>
            <p:cNvPr id="34" name="Rectangle 33"/>
            <p:cNvSpPr/>
            <p:nvPr/>
          </p:nvSpPr>
          <p:spPr>
            <a:xfrm>
              <a:off x="5781675" y="2687360"/>
              <a:ext cx="43243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2600" dirty="0">
                  <a:solidFill>
                    <a:schemeClr val="bg1"/>
                  </a:solidFill>
                  <a:latin typeface="Bahnschrift SemiBold" panose="020B0502040204020203" pitchFamily="34" charset="0"/>
                  <a:cs typeface="Calibri Light" panose="020F0302020204030204" pitchFamily="34" charset="0"/>
                </a:rPr>
                <a:t>Plotting analytical solutions</a:t>
              </a:r>
              <a:endParaRPr lang="en-ZA" sz="28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  <a:p>
              <a:pPr lvl="0"/>
              <a:endParaRPr lang="en-ZA" sz="26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00" y="3178155"/>
              <a:ext cx="8221216" cy="3754311"/>
            </a:xfrm>
            <a:prstGeom prst="rect">
              <a:avLst/>
            </a:prstGeom>
          </p:spPr>
        </p:pic>
      </p:grpSp>
      <p:sp>
        <p:nvSpPr>
          <p:cNvPr id="36" name="Oval 35"/>
          <p:cNvSpPr/>
          <p:nvPr/>
        </p:nvSpPr>
        <p:spPr>
          <a:xfrm>
            <a:off x="8318483" y="5771812"/>
            <a:ext cx="393340" cy="3761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53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9" grpId="0"/>
      <p:bldP spid="11" grpId="0"/>
      <p:bldP spid="4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287693"/>
            <a:ext cx="1149096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ZA" sz="5400" dirty="0">
                <a:solidFill>
                  <a:srgbClr val="F5F5F5"/>
                </a:solidFill>
                <a:latin typeface="Bahnschrift SemiBold Condensed"/>
              </a:rPr>
              <a:t>SEE PAPER FOR DETAILED RESULTS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 descr="A close up of a website&#10;&#10;AI-generated content may be incorrect.">
            <a:extLst>
              <a:ext uri="{FF2B5EF4-FFF2-40B4-BE49-F238E27FC236}">
                <a16:creationId xmlns:a16="http://schemas.microsoft.com/office/drawing/2014/main" id="{EE0CBC21-56F2-46BB-CE12-7799FABA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" y="1372790"/>
            <a:ext cx="12192000" cy="4125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02" y="4307349"/>
            <a:ext cx="2497667" cy="2497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250793" y="5564384"/>
            <a:ext cx="4133427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ZA" sz="5400" dirty="0" smtClean="0">
                <a:solidFill>
                  <a:srgbClr val="F5F5F5"/>
                </a:solidFill>
                <a:latin typeface="Bahnschrift SemiBold Condensed"/>
              </a:rPr>
              <a:t>SCAN FOR PAPER </a:t>
            </a:r>
            <a:endParaRPr lang="en-ZA" sz="5400" dirty="0">
              <a:solidFill>
                <a:srgbClr val="F5F5F5"/>
              </a:solidFill>
              <a:latin typeface="Bahnschrift SemiBold Condensed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518400" y="5728095"/>
            <a:ext cx="1927142" cy="59590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6039" y="0"/>
            <a:ext cx="1118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POSITIVE ENERGY CONDITIONS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32623" y="1151682"/>
            <a:ext cx="114137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Similar analysis was done for a total of 8 interactions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7" y="1819275"/>
            <a:ext cx="10982324" cy="39546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33502" y="5971494"/>
            <a:ext cx="112868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 smtClean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FINDING OBSERVATIONAL POSTERIORS PREDICTS BEHAVIOUR</a:t>
            </a:r>
            <a:endParaRPr lang="en-ZA" sz="2600" dirty="0">
              <a:solidFill>
                <a:srgbClr val="F5F5F5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495" y="4356902"/>
            <a:ext cx="11052956" cy="529424"/>
          </a:xfrm>
          <a:prstGeom prst="rect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18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5896" y="-123824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4565" y="2257351"/>
            <a:ext cx="115894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5. OBSERVATIONAL</a:t>
            </a:r>
          </a:p>
          <a:p>
            <a:pPr lvl="0"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    CONSTRAINTS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423" y="1252591"/>
                <a:ext cx="11416529" cy="4924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We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constrained 8 IDE models </a:t>
                </a:r>
                <a:r>
                  <a:rPr lang="en-ZA" sz="26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using public </a:t>
                </a:r>
                <a:r>
                  <a:rPr lang="en-ZA" sz="2600" dirty="0" smtClean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MCMC code </a:t>
                </a:r>
                <a:r>
                  <a:rPr lang="en-ZA" sz="2600" dirty="0" err="1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MontePython</a:t>
                </a:r>
                <a:endParaRPr lang="en-ZA" sz="2600" dirty="0" smtClean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Used analytical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𝐻</m:t>
                    </m:r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𝑧</m:t>
                    </m:r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describing</a:t>
                </a:r>
                <a:r>
                  <a:rPr kumimoji="0" lang="en-US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background expansion for all models</a:t>
                </a:r>
              </a:p>
              <a:p>
                <a:pPr>
                  <a:defRPr/>
                </a:pPr>
                <a:endParaRPr lang="en-ZA" sz="2600" dirty="0" smtClean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We used combinations of four datasets:</a:t>
                </a:r>
              </a:p>
              <a:p>
                <a:pPr marL="514350" indent="-514350">
                  <a:buFont typeface="+mj-lt"/>
                  <a:buAutoNum type="arabicPeriod"/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Pantheon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+ Type </a:t>
                </a:r>
                <a:r>
                  <a:rPr lang="en-ZA" sz="2600" dirty="0" err="1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Ia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supernova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data,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calibrated with SH0ES Cepheid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data.</a:t>
                </a:r>
              </a:p>
              <a:p>
                <a:pPr marL="514350" indent="-514350">
                  <a:buFont typeface="+mj-lt"/>
                  <a:buAutoNum type="arabicPeriod"/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DESI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DR2 Baryon Acoustic Oscillation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data.</a:t>
                </a:r>
              </a:p>
              <a:p>
                <a:pPr marL="514350" indent="-514350">
                  <a:buFont typeface="+mj-lt"/>
                  <a:buAutoNum type="arabicPeriod"/>
                  <a:defRPr/>
                </a:pPr>
                <a:r>
                  <a:rPr lang="en-ZA" sz="2800" dirty="0" smtClean="0">
                    <a:solidFill>
                      <a:schemeClr val="bg1"/>
                    </a:solidFill>
                  </a:rPr>
                  <a:t>Cosmic </a:t>
                </a:r>
                <a:r>
                  <a:rPr lang="en-ZA" sz="2800" dirty="0">
                    <a:solidFill>
                      <a:schemeClr val="bg1"/>
                    </a:solidFill>
                  </a:rPr>
                  <a:t>Clock </a:t>
                </a:r>
                <a:r>
                  <a:rPr lang="en-ZA" sz="2800" dirty="0" smtClean="0">
                    <a:solidFill>
                      <a:schemeClr val="bg1"/>
                    </a:solidFill>
                  </a:rPr>
                  <a:t>measurements.</a:t>
                </a:r>
              </a:p>
              <a:p>
                <a:pPr marL="514350" indent="-514350">
                  <a:buFont typeface="+mj-lt"/>
                  <a:buAutoNum type="arabicPeriod"/>
                  <a:defRPr/>
                </a:pPr>
                <a:r>
                  <a:rPr lang="en-US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Big </a:t>
                </a:r>
                <a:r>
                  <a:rPr lang="en-US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Bang Nucleosynthesis as a prior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600" i="1" dirty="0" err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2600" i="1" dirty="0" err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</m:e>
                      <m:sup>
                        <m: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= 0.02218 ± 0.00055</m:t>
                    </m:r>
                  </m:oMath>
                </a14:m>
                <a:endParaRPr lang="en-ZA" sz="2600" dirty="0" smtClean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(</a:t>
                </a:r>
                <a:r>
                  <a:rPr lang="en-US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same </a:t>
                </a:r>
                <a:r>
                  <a:rPr lang="en-US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prior is used in the DESI DR2 </a:t>
                </a:r>
                <a:r>
                  <a:rPr lang="en-US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papers to </a:t>
                </a:r>
                <a:r>
                  <a:rPr lang="en-US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break </a:t>
                </a:r>
                <a:r>
                  <a:rPr lang="en-US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degeneracy </a:t>
                </a:r>
                <a:r>
                  <a:rPr lang="en-US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)</a:t>
                </a: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>
                  <a:defRPr/>
                </a:pPr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23" y="1252591"/>
                <a:ext cx="11416529" cy="4924425"/>
              </a:xfrm>
              <a:prstGeom prst="rect">
                <a:avLst/>
              </a:prstGeom>
              <a:blipFill>
                <a:blip r:embed="rId2"/>
                <a:stretch>
                  <a:fillRect l="-1121" t="-111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425089" y="147512"/>
            <a:ext cx="1171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LATE TIME BACKGROUND CONSTRAINTS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8" y="5118448"/>
            <a:ext cx="2941084" cy="1653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146" y="5118448"/>
            <a:ext cx="2337109" cy="17395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96" y="5075639"/>
            <a:ext cx="3092979" cy="1739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097" y="5103451"/>
            <a:ext cx="2208754" cy="17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4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5089" y="147512"/>
            <a:ext cx="11715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 smtClean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LATE TIME BACKGROUND CONSTRAINTS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0" y="2447925"/>
            <a:ext cx="3936692" cy="3962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62" y="2447925"/>
            <a:ext cx="4053089" cy="3962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251" y="2447925"/>
            <a:ext cx="4059037" cy="39629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1347841"/>
            <a:ext cx="123729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2600" dirty="0" smtClean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Our analysis resulted in the following corner plots for 8 IDE models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2600" dirty="0" smtClean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Check our paper for a closer look at these and posterior Tables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ZA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DECE-B12D-91B9-475C-1881E137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6E76BA1-FE05-DB9E-41EE-64BC6882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E0AE32-ED8F-4D41-7FF3-6C495C63A2EF}"/>
              </a:ext>
            </a:extLst>
          </p:cNvPr>
          <p:cNvSpPr/>
          <p:nvPr/>
        </p:nvSpPr>
        <p:spPr>
          <a:xfrm>
            <a:off x="-89147" y="-148762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60FEE6-04E6-A7C8-8391-D4A49BFA7D0B}"/>
              </a:ext>
            </a:extLst>
          </p:cNvPr>
          <p:cNvSpPr/>
          <p:nvPr/>
        </p:nvSpPr>
        <p:spPr>
          <a:xfrm>
            <a:off x="1065120" y="2114951"/>
            <a:ext cx="10497883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rgbClr val="F5F5F5"/>
                </a:solidFill>
                <a:latin typeface="Bahnschrift SemiCondensed"/>
                <a:cs typeface="Calibri Light"/>
              </a:rPr>
              <a:t>6. </a:t>
            </a:r>
            <a:r>
              <a:rPr lang="en-US" sz="7200" dirty="0">
                <a:solidFill>
                  <a:srgbClr val="F5F5F5"/>
                </a:solidFill>
                <a:latin typeface="Bahnschrift SemiCondensed"/>
                <a:ea typeface="+mn-lt"/>
                <a:cs typeface="Calibri Light"/>
              </a:rPr>
              <a:t> Statistical </a:t>
            </a:r>
            <a:r>
              <a:rPr lang="en-US" sz="7200" dirty="0" smtClean="0">
                <a:solidFill>
                  <a:srgbClr val="F5F5F5"/>
                </a:solidFill>
                <a:latin typeface="Bahnschrift SemiCondensed"/>
                <a:ea typeface="+mn-lt"/>
                <a:cs typeface="Calibri Light"/>
              </a:rPr>
              <a:t>Analysis and Cosmological Implications</a:t>
            </a:r>
            <a:endParaRPr lang="en-US" dirty="0">
              <a:latin typeface="Corbel"/>
              <a:ea typeface="+mn-l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3A04C4F-BB33-72CC-544E-AD6B66351B56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2FFEC82A-E2F5-8DF0-3182-927C1537380D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4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D8842FD-C248-A9DF-E406-BF443671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A825C-C084-5C26-0D64-7C933D4A1E9C}"/>
              </a:ext>
            </a:extLst>
          </p:cNvPr>
          <p:cNvSpPr/>
          <p:nvPr/>
        </p:nvSpPr>
        <p:spPr>
          <a:xfrm>
            <a:off x="1222862" y="100642"/>
            <a:ext cx="11463601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ZA" sz="7200">
                <a:solidFill>
                  <a:srgbClr val="F5F5F5"/>
                </a:solidFill>
                <a:latin typeface="Bahnschrift SemiBold Condensed"/>
              </a:rPr>
              <a:t>IDE HAS BETTER STATISTICAL FIT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D0637A1C-55D0-4A9F-D24C-8CAFC231331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E7A7264C-880A-BD0B-A2FE-2718C947884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F32E066-4ECC-2E56-914C-77FF1CB62C76}"/>
                  </a:ext>
                </a:extLst>
              </p:cNvPr>
              <p:cNvSpPr/>
              <p:nvPr/>
            </p:nvSpPr>
            <p:spPr>
              <a:xfrm>
                <a:off x="387355" y="1133654"/>
                <a:ext cx="11954052" cy="2165529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/>
                    <a:cs typeface="Calibri Light"/>
                  </a:rPr>
                  <a:t>In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/>
                    <a:cs typeface="Calibri Light"/>
                  </a:rPr>
                  <a:t>all cases, where possible: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/>
                    <a:ea typeface="+mn-lt"/>
                    <a:cs typeface="Calibri Light"/>
                  </a:rPr>
                  <a:t>For all eight IDE models, </a:t>
                </a:r>
                <a:r>
                  <a:rPr lang="en-ZA" sz="2600" dirty="0" smtClean="0">
                    <a:solidFill>
                      <a:srgbClr val="9ED564"/>
                    </a:solidFill>
                    <a:latin typeface="Bahnschrift SemiLight"/>
                    <a:ea typeface="+mn-lt"/>
                    <a:cs typeface="Calibri Light"/>
                  </a:rPr>
                  <a:t>improved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sSup>
                      <m:sSupPr>
                        <m:ctrlP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</m:ctrlPr>
                      </m:sSupPr>
                      <m:e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𝜒</m:t>
                        </m:r>
                      </m:e>
                      <m:sup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2</m:t>
                        </m:r>
                      </m:sup>
                    </m:sSup>
                    <m:r>
                      <a:rPr lang="en-ZA" sz="2600" b="0" i="1" smtClean="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=</m:t>
                    </m:r>
                    <m:r>
                      <m:rPr>
                        <m:sty m:val="p"/>
                      </m:rPr>
                      <a:rPr lang="en-ZA" sz="260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sSubSup>
                      <m:sSubSupPr>
                        <m:ctrlP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</m:ctrlPr>
                      </m:sSubSupPr>
                      <m:e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600" b="0" i="0" smtClean="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I</m:t>
                        </m:r>
                        <m:r>
                          <a:rPr lang="en-ZA" sz="2600" b="0" i="1" smtClean="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𝐷𝐸</m:t>
                        </m:r>
                      </m:sub>
                      <m:sup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2</m:t>
                        </m:r>
                      </m:sup>
                    </m:sSubSup>
                    <m:r>
                      <a:rPr lang="en-ZA" sz="2600" b="0" i="1" smtClean="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−</m:t>
                    </m:r>
                    <m:r>
                      <m:rPr>
                        <m:sty m:val="p"/>
                      </m:rPr>
                      <a:rPr lang="en-ZA" sz="260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sSubSup>
                      <m:sSubSupPr>
                        <m:ctrlP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</m:ctrlPr>
                      </m:sSubSupPr>
                      <m:e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60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Λ</m:t>
                        </m:r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𝐶𝐷𝑀</m:t>
                        </m:r>
                      </m:sub>
                      <m:sup>
                        <m:r>
                          <a:rPr lang="en-ZA" sz="2600" i="1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ZA" sz="2600" dirty="0" smtClean="0">
                    <a:solidFill>
                      <a:srgbClr val="9ED564"/>
                    </a:solidFill>
                    <a:latin typeface="Bahnschrift SemiLight"/>
                    <a:ea typeface="+mn-lt"/>
                    <a:cs typeface="Calibri Light"/>
                  </a:rPr>
                  <a:t> fit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 b="0" i="0" smtClean="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sSup>
                      <m:sSupPr>
                        <m:ctrlPr>
                          <a:rPr lang="en-ZA" sz="2600" b="0" i="1" smtClean="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</m:ctrlPr>
                      </m:sSupPr>
                      <m:e>
                        <m:r>
                          <a:rPr lang="en-ZA" sz="2600" b="0" i="1" smtClean="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𝜒</m:t>
                        </m:r>
                      </m:e>
                      <m:sup>
                        <m:r>
                          <a:rPr lang="en-ZA" sz="2600" b="0" i="1" smtClean="0">
                            <a:solidFill>
                              <a:srgbClr val="9ED564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2</m:t>
                        </m:r>
                      </m:sup>
                    </m:sSup>
                    <m:r>
                      <a:rPr lang="en-ZA" sz="2600" b="0" i="1" smtClean="0">
                        <a:solidFill>
                          <a:srgbClr val="9ED564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&lt;0</m:t>
                    </m:r>
                  </m:oMath>
                </a14:m>
                <a:r>
                  <a:rPr lang="en-ZA" sz="2600" dirty="0" smtClean="0">
                    <a:solidFill>
                      <a:srgbClr val="9ED564"/>
                    </a:solidFill>
                    <a:latin typeface="Bahnschrift SemiLight"/>
                    <a:ea typeface="+mn-lt"/>
                    <a:cs typeface="Calibri Light"/>
                  </a:rPr>
                  <a:t> ).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/>
                    <a:ea typeface="+mn-lt"/>
                    <a:cs typeface="Calibri Light"/>
                  </a:rPr>
                  <a:t> </a:t>
                </a:r>
                <a:endParaRPr lang="en-ZA" dirty="0">
                  <a:solidFill>
                    <a:srgbClr val="FFFF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 smtClean="0">
                    <a:solidFill>
                      <a:srgbClr val="FFC000"/>
                    </a:solidFill>
                    <a:latin typeface="Bahnschrift SemiLight"/>
                    <a:cs typeface="Calibri Light"/>
                  </a:rPr>
                  <a:t>Improved fit in </a:t>
                </a:r>
                <a:r>
                  <a:rPr lang="en-ZA" sz="2600" dirty="0" err="1">
                    <a:solidFill>
                      <a:srgbClr val="FFC000"/>
                    </a:solidFill>
                    <a:latin typeface="Bahnschrift SemiLight"/>
                    <a:cs typeface="Calibri Light"/>
                  </a:rPr>
                  <a:t>Akaike</a:t>
                </a:r>
                <a:r>
                  <a:rPr lang="en-ZA" sz="2600" dirty="0">
                    <a:solidFill>
                      <a:srgbClr val="FFC000"/>
                    </a:solidFill>
                    <a:latin typeface="Bahnschrift SemiLight"/>
                    <a:cs typeface="Calibri Light"/>
                  </a:rPr>
                  <a:t> Information </a:t>
                </a:r>
                <a:r>
                  <a:rPr lang="en-ZA" sz="2600" dirty="0" smtClean="0">
                    <a:solidFill>
                      <a:srgbClr val="FFC000"/>
                    </a:solidFill>
                    <a:latin typeface="Bahnschrift SemiLight"/>
                    <a:cs typeface="Calibri Light"/>
                  </a:rPr>
                  <a:t>Criterion </a:t>
                </a:r>
                <a:r>
                  <a:rPr lang="en-ZA" sz="2600" dirty="0">
                    <a:solidFill>
                      <a:srgbClr val="FFC000"/>
                    </a:solidFill>
                    <a:latin typeface="Bahnschrift SemiLight"/>
                    <a:ea typeface="+mn-lt"/>
                    <a:cs typeface="Calibri Light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r>
                      <a:rPr lang="en-ZA" sz="2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𝐴𝐼𝐶</m:t>
                    </m:r>
                    <m:r>
                      <a:rPr lang="en-ZA" sz="26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&lt;0</m:t>
                    </m:r>
                  </m:oMath>
                </a14:m>
                <a:r>
                  <a:rPr lang="en-ZA" sz="2600" dirty="0">
                    <a:solidFill>
                      <a:srgbClr val="FFC000"/>
                    </a:solidFill>
                    <a:latin typeface="Bahnschrift SemiLight"/>
                    <a:ea typeface="+mn-lt"/>
                    <a:cs typeface="Calibri Light"/>
                  </a:rPr>
                  <a:t>)</a:t>
                </a:r>
                <a:r>
                  <a:rPr lang="en-ZA" sz="2600" dirty="0" smtClean="0">
                    <a:solidFill>
                      <a:srgbClr val="FFC000"/>
                    </a:solidFill>
                    <a:latin typeface="Bahnschrift SemiLight"/>
                    <a:cs typeface="Calibri Light"/>
                  </a:rPr>
                  <a:t>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/>
                    <a:cs typeface="Calibri Light"/>
                  </a:rPr>
                  <a:t>in 7 of 8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/>
                    <a:cs typeface="Calibri Light"/>
                  </a:rPr>
                  <a:t>cases.</a:t>
                </a:r>
              </a:p>
              <a:p>
                <a:pPr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/>
                    <a:cs typeface="Calibri Light"/>
                  </a:rPr>
                  <a:t>     (</a:t>
                </a:r>
                <a14:m>
                  <m:oMath xmlns:m="http://schemas.openxmlformats.org/officeDocument/2006/math">
                    <m:r>
                      <a:rPr lang="en-ZA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𝐴𝐼𝐶</m:t>
                    </m:r>
                    <m:r>
                      <a:rPr lang="en-ZA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=</m:t>
                    </m:r>
                    <m:sSup>
                      <m:sSupPr>
                        <m:ctrlPr>
                          <a:rPr lang="en-ZA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/>
                          </a:rPr>
                        </m:ctrlPr>
                      </m:sSupPr>
                      <m:e>
                        <m:r>
                          <a:rPr lang="el-GR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/>
                          </a:rPr>
                          <m:t>𝜒</m:t>
                        </m:r>
                      </m:e>
                      <m:sup>
                        <m:r>
                          <a:rPr lang="el-GR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/>
                          </a:rPr>
                          <m:t>2</m:t>
                        </m:r>
                      </m:sup>
                    </m:sSup>
                    <m:r>
                      <a:rPr lang="el-GR" sz="2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+2 </m:t>
                    </m:r>
                    <m:r>
                      <m:rPr>
                        <m:sty m:val="p"/>
                      </m:rPr>
                      <a:rPr lang="en-ZA" sz="2600" i="0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d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.</m:t>
                    </m:r>
                    <m:r>
                      <m:rPr>
                        <m:sty m:val="p"/>
                      </m:rPr>
                      <a:rPr lang="en-ZA" sz="2600" i="0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o</m:t>
                    </m:r>
                    <m:r>
                      <a:rPr lang="en-ZA" sz="2600" i="0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.</m:t>
                    </m:r>
                    <m:r>
                      <m:rPr>
                        <m:sty m:val="p"/>
                      </m:rPr>
                      <a:rPr lang="en-ZA" sz="2600" i="0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f</m:t>
                    </m:r>
                    <m:r>
                      <a:rPr lang="en-ZA" sz="26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.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,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so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it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takes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account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of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2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or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3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extra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parameters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 </m:t>
                    </m:r>
                    <m:r>
                      <m:rPr>
                        <m:sty m:val="p"/>
                      </m:rP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introduced</m:t>
                    </m:r>
                    <m:r>
                      <a:rPr lang="en-ZA" sz="2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/>
                      </a:rPr>
                      <m:t>)</m:t>
                    </m:r>
                  </m:oMath>
                </a14:m>
                <a:endParaRPr lang="en-ZA" dirty="0">
                  <a:solidFill>
                    <a:schemeClr val="bg1"/>
                  </a:solidFill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F32E066-4ECC-2E56-914C-77FF1CB62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5" y="1133654"/>
                <a:ext cx="11954052" cy="2165529"/>
              </a:xfrm>
              <a:prstGeom prst="rect">
                <a:avLst/>
              </a:prstGeom>
              <a:blipFill>
                <a:blip r:embed="rId2"/>
                <a:stretch>
                  <a:fillRect l="-918" t="-253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358BBB28-85C5-BC8D-3BBF-09BA6D9CA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60" y="2892715"/>
            <a:ext cx="8590798" cy="33333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1213" y="3375660"/>
            <a:ext cx="826081" cy="2850386"/>
          </a:xfrm>
          <a:prstGeom prst="rect">
            <a:avLst/>
          </a:prstGeom>
          <a:noFill/>
          <a:ln w="38100">
            <a:solidFill>
              <a:srgbClr val="9ED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6356762" y="3375660"/>
            <a:ext cx="828820" cy="2850385"/>
          </a:xfrm>
          <a:prstGeom prst="rect">
            <a:avLst/>
          </a:prstGeom>
          <a:noFill/>
          <a:ln w="38100">
            <a:solidFill>
              <a:srgbClr val="9ED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4924281" y="3375661"/>
            <a:ext cx="828820" cy="285038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/>
          <p:cNvSpPr/>
          <p:nvPr/>
        </p:nvSpPr>
        <p:spPr>
          <a:xfrm>
            <a:off x="8251020" y="3375660"/>
            <a:ext cx="828820" cy="285038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/>
          <p:cNvSpPr/>
          <p:nvPr/>
        </p:nvSpPr>
        <p:spPr>
          <a:xfrm>
            <a:off x="2047875" y="6267677"/>
            <a:ext cx="8305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NB.  Perturbation equations and CMB not used yet</a:t>
            </a:r>
          </a:p>
        </p:txBody>
      </p:sp>
    </p:spTree>
    <p:extLst>
      <p:ext uri="{BB962C8B-B14F-4D97-AF65-F5344CB8AC3E}">
        <p14:creationId xmlns:p14="http://schemas.microsoft.com/office/powerpoint/2010/main" val="12665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7" grpId="0" animBg="1"/>
      <p:bldP spid="9" grpId="0" animBg="1"/>
      <p:bldP spid="15" grpId="0" animBg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7806" y="0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BACKGROUND CONSTRAINTS = DE&lt;0?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5" y="3370382"/>
            <a:ext cx="10852145" cy="2897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7355" y="1133654"/>
            <a:ext cx="119540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Constrained 8 IDE models with DESI DR2, PANTHEON+ and Cosmic Clocks</a:t>
            </a:r>
          </a:p>
          <a:p>
            <a:pPr lvl="0">
              <a:defRPr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In all cases, where possible, a preference was found for: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Negative DE </a:t>
            </a: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(in </a:t>
            </a:r>
            <a:r>
              <a:rPr lang="en-ZA" sz="2600" dirty="0" smtClean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past for models without transfer braking mechanism)</a:t>
            </a:r>
            <a:endParaRPr lang="en-ZA" sz="26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Sign switching behaviour</a:t>
            </a: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(DM to DE at high z, DE to DM at low z)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ZA" sz="2600" dirty="0">
              <a:solidFill>
                <a:schemeClr val="bg1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59333" y="3370381"/>
            <a:ext cx="1145118" cy="2897295"/>
          </a:xfrm>
          <a:prstGeom prst="rect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/>
        </p:nvSpPr>
        <p:spPr>
          <a:xfrm>
            <a:off x="3024748" y="3370381"/>
            <a:ext cx="3637833" cy="2897295"/>
          </a:xfrm>
          <a:prstGeom prst="rect">
            <a:avLst/>
          </a:prstGeom>
          <a:noFill/>
          <a:ln w="38100">
            <a:solidFill>
              <a:srgbClr val="9ED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1" t="4574" r="662" b="-1483"/>
          <a:stretch/>
        </p:blipFill>
        <p:spPr>
          <a:xfrm>
            <a:off x="6511596" y="2930078"/>
            <a:ext cx="5700901" cy="3430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630312" y="3190689"/>
                <a:ext cx="91364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26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ZA" sz="2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E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↓</m:t>
                      </m:r>
                    </m:oMath>
                  </m:oMathPara>
                </a14:m>
                <a:endParaRPr lang="en-Z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312" y="3190689"/>
                <a:ext cx="913647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827488" y="4781650"/>
                <a:ext cx="95231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𝐷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𝐸</m:t>
                      </m:r>
                      <m:r>
                        <a:rPr lang="en-ZA" sz="2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↑</m:t>
                      </m:r>
                    </m:oMath>
                  </m:oMathPara>
                </a14:m>
                <a:endParaRPr lang="en-ZA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488" y="4781650"/>
                <a:ext cx="9523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970397" y="3527035"/>
                <a:ext cx="206870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ZA" sz="2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DE</m:t>
                          </m:r>
                          <m:r>
                            <a:rPr lang="en-ZA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to</m:t>
                          </m:r>
                          <m:r>
                            <a:rPr lang="en-ZA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DM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?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397" y="3527035"/>
                <a:ext cx="206870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254767" y="5222792"/>
                <a:ext cx="2097754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ZA" sz="2600" i="1" smtClean="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ZA" sz="2600" b="0" i="0" smtClean="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M</m:t>
                          </m:r>
                          <m:r>
                            <a:rPr lang="en-ZA" sz="260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to</m:t>
                          </m:r>
                          <m:r>
                            <a:rPr lang="en-ZA" sz="260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ZA" sz="260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DE</m:t>
                          </m:r>
                          <m:r>
                            <a:rPr lang="en-ZA" sz="2600" b="0" i="1" smtClean="0">
                              <a:solidFill>
                                <a:srgbClr val="9ED564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?</m:t>
                          </m:r>
                        </m:e>
                      </m:d>
                    </m:oMath>
                  </m:oMathPara>
                </a14:m>
                <a:endParaRPr lang="en-ZA" dirty="0">
                  <a:solidFill>
                    <a:srgbClr val="9ED564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767" y="5222792"/>
                <a:ext cx="2097754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1" y="2930078"/>
            <a:ext cx="6519458" cy="334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9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7" grpId="0" animBg="1"/>
      <p:bldP spid="18" grpId="0" animBg="1"/>
      <p:bldP spid="11" grpId="0"/>
      <p:bldP spid="12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7806" y="0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BACKGROUND CONSTRAINTS = DE&lt;0?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4" y="3232904"/>
            <a:ext cx="4337536" cy="308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89" y="3232903"/>
            <a:ext cx="4828419" cy="30836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6316548"/>
            <a:ext cx="9553576" cy="492443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 smtClean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Dark sector interaction mechanism for dynamical dark energy?</a:t>
            </a:r>
            <a:endParaRPr lang="en-ZA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7355" y="1133654"/>
                <a:ext cx="11954052" cy="2507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Constrained 8 IDE models with DESI DR2, PANTHEON+ and Cosmic Clocks</a:t>
                </a:r>
              </a:p>
              <a:p>
                <a:pPr lvl="0"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In all cases, where possible, a preference was found for: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Negative DE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(in past for models without transfer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braking mechanism)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9ED564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Sign switching behaviour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(DM to DE at high z, DE to DM at low z)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Phantom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crossing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SupPr>
                      <m:e>
                        <m:r>
                          <a:rPr lang="en-ZA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en-ZA" sz="24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de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ZA" sz="24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eff</m:t>
                        </m:r>
                      </m:sup>
                    </m:sSubSup>
                  </m:oMath>
                </a14:m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observed when possible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55" y="1133654"/>
                <a:ext cx="11954052" cy="2507418"/>
              </a:xfrm>
              <a:prstGeom prst="rect">
                <a:avLst/>
              </a:prstGeom>
              <a:blipFill>
                <a:blip r:embed="rId4"/>
                <a:stretch>
                  <a:fillRect l="-918" t="-219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791200" y="3232902"/>
            <a:ext cx="4965803" cy="3083646"/>
            <a:chOff x="5791200" y="3232902"/>
            <a:chExt cx="4965803" cy="30836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972" r="-1"/>
            <a:stretch/>
          </p:blipFill>
          <p:spPr>
            <a:xfrm>
              <a:off x="5791200" y="3232902"/>
              <a:ext cx="4965803" cy="30836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857509" y="3533993"/>
                  <a:ext cx="74481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20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ZA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E</m:t>
                        </m:r>
                        <m:r>
                          <a:rPr lang="en-ZA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↓</m:t>
                        </m:r>
                      </m:oMath>
                    </m:oMathPara>
                  </a14:m>
                  <a:endParaRPr lang="en-ZA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7509" y="3533993"/>
                  <a:ext cx="744819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602845" y="5119263"/>
                  <a:ext cx="77566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20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𝐷</m:t>
                        </m:r>
                        <m:r>
                          <a:rPr lang="en-ZA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𝐸</m:t>
                        </m:r>
                        <m:r>
                          <a:rPr lang="en-ZA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↑</m:t>
                        </m:r>
                      </m:oMath>
                    </m:oMathPara>
                  </a14:m>
                  <a:endParaRPr lang="en-ZA" sz="1400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845" y="5119263"/>
                  <a:ext cx="77566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078796" y="3796625"/>
                  <a:ext cx="163134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ZA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DE</m:t>
                            </m:r>
                            <m:r>
                              <a:rPr lang="en-ZA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to</m:t>
                            </m:r>
                            <m:r>
                              <a:rPr lang="en-ZA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DM</m:t>
                            </m:r>
                            <m:r>
                              <a:rPr lang="en-ZA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?</m:t>
                            </m:r>
                          </m:e>
                        </m:d>
                      </m:oMath>
                    </m:oMathPara>
                  </a14:m>
                  <a:endParaRPr lang="en-ZA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8796" y="3796625"/>
                  <a:ext cx="1631344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414246" y="5423995"/>
                  <a:ext cx="163134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ZA" sz="2000" i="1" smtClean="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ZA" sz="2000" b="0" i="0" smtClean="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M</m:t>
                            </m:r>
                            <m:r>
                              <a:rPr lang="en-ZA" sz="200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to</m:t>
                            </m:r>
                            <m:r>
                              <a:rPr lang="en-ZA" sz="200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ZA" sz="200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DE</m:t>
                            </m:r>
                            <m:r>
                              <a:rPr lang="en-ZA" sz="2000" b="0" i="1" smtClean="0">
                                <a:solidFill>
                                  <a:srgbClr val="9ED564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?</m:t>
                            </m:r>
                          </m:e>
                        </m:d>
                      </m:oMath>
                    </m:oMathPara>
                  </a14:m>
                  <a:endParaRPr lang="en-ZA" sz="1400" dirty="0">
                    <a:solidFill>
                      <a:srgbClr val="9ED564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4246" y="5423995"/>
                  <a:ext cx="1631344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331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3706" y="0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IDE PARAMETER SPACE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84265" y="1174744"/>
            <a:ext cx="11261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Be careful about the cost of </a:t>
            </a:r>
            <a:r>
              <a:rPr lang="en-ZA" sz="2600" dirty="0">
                <a:solidFill>
                  <a:srgbClr val="F5AEB9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new problems</a:t>
            </a: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to </a:t>
            </a:r>
            <a:r>
              <a:rPr lang="en-ZA" sz="2600" dirty="0">
                <a:solidFill>
                  <a:srgbClr val="9ED564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solve old problems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22"/>
          <a:stretch/>
        </p:blipFill>
        <p:spPr>
          <a:xfrm>
            <a:off x="-16791" y="1825064"/>
            <a:ext cx="6154688" cy="3464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98" y="1825064"/>
            <a:ext cx="6054102" cy="3464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33" y="5604880"/>
            <a:ext cx="11684728" cy="8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2156" y="28754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TO ACCEPT OR NOT TO ACCEPT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876"/>
            <a:ext cx="6732486" cy="5610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742902" y="1348876"/>
                <a:ext cx="198958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𝑑𝑒</m:t>
                          </m:r>
                        </m:sub>
                      </m:sSub>
                      <m:r>
                        <a:rPr lang="en-ZA" sz="4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ZA" sz="4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902" y="1348876"/>
                <a:ext cx="1989584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088583" y="4584965"/>
            <a:ext cx="599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3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Please feel free to share </a:t>
            </a:r>
            <a:r>
              <a:rPr lang="en-ZA" sz="3600" dirty="0" smtClean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your </a:t>
            </a:r>
            <a:r>
              <a:rPr lang="en-ZA" sz="3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thoughts afterwards!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880090" y="2932239"/>
                <a:ext cx="459439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ZA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ZA" sz="400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e>
                      <m:sub>
                        <m:r>
                          <a:rPr lang="en-ZA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ZA" sz="4000" dirty="0" smtClean="0">
                    <a:solidFill>
                      <a:srgbClr val="FFFF00"/>
                    </a:solidFill>
                  </a:rPr>
                  <a:t>CDM models  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ZA" sz="4000" dirty="0">
                    <a:solidFill>
                      <a:srgbClr val="FFFF00"/>
                    </a:solidFill>
                  </a:rPr>
                  <a:t> </a:t>
                </a:r>
                <a:r>
                  <a:rPr lang="en-ZA" sz="4000" dirty="0" err="1">
                    <a:solidFill>
                      <a:srgbClr val="FFFF00"/>
                    </a:solidFill>
                  </a:rPr>
                  <a:t>AdS-dS</a:t>
                </a:r>
                <a:r>
                  <a:rPr lang="en-ZA" sz="4000" dirty="0">
                    <a:solidFill>
                      <a:srgbClr val="FFFF00"/>
                    </a:solidFill>
                  </a:rPr>
                  <a:t> transition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90" y="2932239"/>
                <a:ext cx="4594399" cy="1323439"/>
              </a:xfrm>
              <a:prstGeom prst="rect">
                <a:avLst/>
              </a:prstGeom>
              <a:blipFill>
                <a:blip r:embed="rId5"/>
                <a:stretch>
                  <a:fillRect l="-4250" t="-8295" r="-3718" b="-1889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732486" y="1616021"/>
            <a:ext cx="5993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ZA" sz="3600" dirty="0" smtClean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Other negative energy models gained attention:</a:t>
            </a:r>
            <a:br>
              <a:rPr lang="en-ZA" sz="3600" dirty="0" smtClean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</a:br>
            <a:endParaRPr lang="en-ZA" sz="3600" dirty="0">
              <a:solidFill>
                <a:prstClr val="white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1A40B9-DF2D-B0EC-3B87-F3F27094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941636-AFAE-8180-3AFA-ED0ADB8C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000D2A-2CD9-744C-7989-CEB0CC8770CF}"/>
              </a:ext>
            </a:extLst>
          </p:cNvPr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90FE85-D98B-735A-119F-96FD82ADD970}"/>
              </a:ext>
            </a:extLst>
          </p:cNvPr>
          <p:cNvSpPr/>
          <p:nvPr/>
        </p:nvSpPr>
        <p:spPr>
          <a:xfrm>
            <a:off x="701040" y="287693"/>
            <a:ext cx="1149096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ZA" sz="5400" dirty="0">
                <a:solidFill>
                  <a:srgbClr val="F5F5F5"/>
                </a:solidFill>
                <a:latin typeface="Bahnschrift SemiBold Condensed"/>
              </a:rPr>
              <a:t>OVERVIEW OF BACKGROUND </a:t>
            </a:r>
            <a:r>
              <a:rPr lang="en-ZA" sz="5400" dirty="0" smtClean="0">
                <a:solidFill>
                  <a:srgbClr val="F5F5F5"/>
                </a:solidFill>
                <a:latin typeface="Bahnschrift SemiBold Condensed"/>
              </a:rPr>
              <a:t>THEORY </a:t>
            </a:r>
            <a:r>
              <a:rPr lang="en-ZA" sz="5400" dirty="0">
                <a:solidFill>
                  <a:srgbClr val="F5F5F5"/>
                </a:solidFill>
                <a:latin typeface="Bahnschrift SemiBold Condensed"/>
              </a:rPr>
              <a:t>OF MODELS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36509FCD-8734-1253-DB6C-7836BFC7B5BC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>
            <a:extLst>
              <a:ext uri="{FF2B5EF4-FFF2-40B4-BE49-F238E27FC236}">
                <a16:creationId xmlns:a16="http://schemas.microsoft.com/office/drawing/2014/main" id="{5F4BC1CB-8EEE-EC30-34EF-CEC49F6A24C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877EF-A5EF-70CF-F644-170CB2597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98" b="43176"/>
          <a:stretch/>
        </p:blipFill>
        <p:spPr>
          <a:xfrm>
            <a:off x="634610" y="3053088"/>
            <a:ext cx="7281246" cy="168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E7A9CF-96DC-5205-B058-7E6039114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7" b="47455"/>
          <a:stretch/>
        </p:blipFill>
        <p:spPr>
          <a:xfrm>
            <a:off x="635880" y="1439068"/>
            <a:ext cx="7282685" cy="1513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CC601A-C51C-1877-AED3-30F45DA0B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" t="26468" b="42278"/>
          <a:stretch/>
        </p:blipFill>
        <p:spPr>
          <a:xfrm>
            <a:off x="634610" y="4834882"/>
            <a:ext cx="7281246" cy="1627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588" y="2116667"/>
            <a:ext cx="3599019" cy="3616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3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5896" y="-123824"/>
            <a:ext cx="12353925" cy="71310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8150" y="2762176"/>
            <a:ext cx="11589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5F5F5"/>
                </a:solidFill>
                <a:latin typeface="Bahnschrift SemiCondensed" panose="020B0502040204020203" pitchFamily="34" charset="0"/>
                <a:cs typeface="Calibri Light" panose="020F0302020204030204" pitchFamily="34" charset="0"/>
              </a:rPr>
              <a:t>6. CONCLUSIONS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7561" y="93638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PROMISING BUT PROBLEMATIC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01380" y="1220269"/>
                <a:ext cx="10652120" cy="5693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IDE models relevant for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addressing</a:t>
                </a:r>
                <a:r>
                  <a:rPr lang="en-ZA" sz="2600" dirty="0">
                    <a:solidFill>
                      <a:prstClr val="white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key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cosmological problems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ZA" sz="2600" dirty="0" smtClean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</a:t>
                </a:r>
                <a:r>
                  <a:rPr kumimoji="0" lang="en-ZA" sz="2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heoretical</a:t>
                </a:r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preference</a:t>
                </a: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for small energy flow from </a:t>
                </a: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DE</a:t>
                </a:r>
                <a:r>
                  <a:rPr kumimoji="0" lang="en-ZA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ZA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to </a:t>
                </a:r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DM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ZA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Observational preference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for</a:t>
                </a: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sign-switching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behaviour </a:t>
                </a:r>
                <a:endParaRPr lang="en-ZA" sz="2600" dirty="0" smtClean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lvl="0"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  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(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DM to DE at high z, DE to DM at low z)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ZA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  <a:p>
                <a:pPr marL="457200" marR="0" lvl="0" indent="-4572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May provide </a:t>
                </a:r>
                <a:r>
                  <a:rPr lang="en-ZA" sz="2600" dirty="0" smtClean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mechanism</a:t>
                </a:r>
                <a:r>
                  <a:rPr lang="en-ZA" sz="2600" dirty="0" smtClean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for dynamical dark energy</a:t>
                </a:r>
                <a:endParaRPr kumimoji="0" lang="en-ZA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ZA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Improved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sSup>
                      <m:sSupPr>
                        <m:ctrlP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</m:ctrlPr>
                      </m:sSupPr>
                      <m:e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𝜒</m:t>
                        </m:r>
                      </m:e>
                      <m:sup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+mn-lt"/>
                            <a:cs typeface="Calibri Light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26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Δ</m:t>
                    </m:r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+mn-lt"/>
                        <a:cs typeface="Calibri Light"/>
                      </a:rPr>
                      <m:t>𝐴𝐼𝐶</m:t>
                    </m:r>
                  </m:oMath>
                </a14:m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</a:t>
                </a:r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fit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ZA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 Light" panose="020F0302020204030204" pitchFamily="34" charset="0"/>
                      </a:rPr>
                      <m:t>Λ</m:t>
                    </m:r>
                  </m:oMath>
                </a14:m>
                <a:r>
                  <a:rPr kumimoji="0" lang="en-ZA" sz="2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CDM background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data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Often accompanied by 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negative energies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,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                                      perturbation instabilities 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or</a:t>
                </a:r>
                <a:r>
                  <a:rPr kumimoji="0" lang="en-ZA" sz="2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Bahnschrift SemiLight" panose="020B0502040204020203" pitchFamily="34" charset="0"/>
                    <a:ea typeface="+mn-ea"/>
                    <a:cs typeface="Calibri Light" panose="020F0302020204030204" pitchFamily="34" charset="0"/>
                  </a:rPr>
                  <a:t> future singularities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endParaRPr kumimoji="0" lang="en-ZA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Light" panose="020B0502040204020203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80" y="1220269"/>
                <a:ext cx="10652120" cy="5693866"/>
              </a:xfrm>
              <a:prstGeom prst="rect">
                <a:avLst/>
              </a:prstGeom>
              <a:blipFill>
                <a:blip r:embed="rId2"/>
                <a:stretch>
                  <a:fillRect l="-859" t="-964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724983" y="2268053"/>
            <a:ext cx="3572881" cy="3733954"/>
            <a:chOff x="8724983" y="2268053"/>
            <a:chExt cx="3572881" cy="37339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98" b="98039" l="82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24983" y="2268053"/>
              <a:ext cx="3572881" cy="37339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9164610" y="3359316"/>
                  <a:ext cx="467591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400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610" y="3359316"/>
                  <a:ext cx="467591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9934432" y="2598073"/>
                  <a:ext cx="423789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40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4432" y="2598073"/>
                  <a:ext cx="423789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0435878" y="2842691"/>
                  <a:ext cx="571132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78" y="2842691"/>
                  <a:ext cx="571132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1096902" y="3066928"/>
                  <a:ext cx="51319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6902" y="3066928"/>
                  <a:ext cx="513197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1516817" y="3605537"/>
                  <a:ext cx="53409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ZA" sz="24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817" y="3605537"/>
                  <a:ext cx="53409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50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74786" y="191757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FUTURE WORK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6039" y="1723258"/>
            <a:ext cx="111484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Combine background analysis with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perturbation and stability analysis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These models need to be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constrained with more cosmological data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, especially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CMB.  </a:t>
            </a:r>
            <a:r>
              <a:rPr lang="en-ZA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Can these a</a:t>
            </a:r>
            <a:r>
              <a:rPr lang="en-ZA" sz="2600" noProof="0" dirty="0" err="1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ddress</a:t>
            </a:r>
            <a:r>
              <a:rPr lang="en-ZA" sz="2600" noProof="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</a:t>
            </a: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tensions</a:t>
            </a:r>
            <a:r>
              <a:rPr lang="en-ZA" sz="2600" dirty="0">
                <a:solidFill>
                  <a:prstClr val="white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?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These need a more developed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microphysical description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, so that we do not only rely on phenomenological interactions.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Rule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out IDE models and move on to more promising ideas?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4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3486" y="2431301"/>
            <a:ext cx="402706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THE END</a:t>
            </a:r>
            <a:endParaRPr lang="en-ZA" sz="4800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000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5411" y="2444001"/>
            <a:ext cx="592982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QUESTIONS?</a:t>
            </a:r>
            <a:endParaRPr lang="en-ZA" sz="4800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0325" y="226235"/>
            <a:ext cx="11576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PERTURBATIONS AND STABILITY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4389" y="1326603"/>
                <a:ext cx="10500761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Perturbations for IDE models often lead to instabilities, and need for choice of DM or DE frame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600" b="1" u="sng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Common approach introduce doom factor </a:t>
                </a:r>
                <a14:m>
                  <m:oMath xmlns:m="http://schemas.openxmlformats.org/officeDocument/2006/math">
                    <m:r>
                      <a:rPr lang="en-ZA" sz="2600" b="1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𝒅</m:t>
                    </m:r>
                  </m:oMath>
                </a14:m>
                <a:endParaRPr lang="en-ZA" sz="2600" b="1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89" y="1326603"/>
                <a:ext cx="10500761" cy="1692771"/>
              </a:xfrm>
              <a:prstGeom prst="rect">
                <a:avLst/>
              </a:prstGeom>
              <a:blipFill>
                <a:blip r:embed="rId2"/>
                <a:stretch>
                  <a:fillRect l="-929" t="-3610" b="-794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816493" y="3299533"/>
                <a:ext cx="6096000" cy="11048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32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𝒅</m:t>
                      </m:r>
                      <m:r>
                        <a:rPr lang="en-ZA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𝑄</m:t>
                          </m:r>
                        </m:num>
                        <m:den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3</m:t>
                          </m:r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</m:sub>
                          </m:sSub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(1+</m:t>
                          </m:r>
                          <m:r>
                            <a:rPr lang="en-ZA" sz="32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𝑤</m:t>
                          </m:r>
                          <m:r>
                            <a:rPr lang="en-ZA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6493" y="3299533"/>
                <a:ext cx="6096000" cy="1104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22369" y="3279413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ZA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𝑑</m:t>
                    </m:r>
                    <m:r>
                      <a:rPr lang="en-ZA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&gt;1  →</m:t>
                    </m:r>
                  </m:oMath>
                </a14:m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Unstable regime</a:t>
                </a:r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369" y="3279413"/>
                <a:ext cx="6096000" cy="584775"/>
              </a:xfrm>
              <a:prstGeom prst="rect">
                <a:avLst/>
              </a:prstGeom>
              <a:blipFill>
                <a:blip r:embed="rId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22369" y="3827354"/>
                <a:ext cx="705060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ZA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𝑑</m:t>
                    </m:r>
                    <m:r>
                      <a:rPr lang="en-ZA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&lt;0  →</m:t>
                    </m:r>
                  </m:oMath>
                </a14:m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 </a:t>
                </a:r>
                <a:r>
                  <a:rPr lang="en-ZA" sz="3200" b="0" i="0" dirty="0" err="1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apriori</a:t>
                </a:r>
                <a:r>
                  <a:rPr lang="en-ZA" sz="3200" b="0" i="0" dirty="0">
                    <a:solidFill>
                      <a:schemeClr val="bg1"/>
                    </a:solidFill>
                    <a:latin typeface="+mj-lt"/>
                    <a:cs typeface="Calibri Light" panose="020F0302020204030204" pitchFamily="34" charset="0"/>
                  </a:rPr>
                  <a:t> free of instabilities </a:t>
                </a:r>
                <a:endParaRPr lang="en-ZA" sz="32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369" y="3827354"/>
                <a:ext cx="7050606" cy="584775"/>
              </a:xfrm>
              <a:prstGeom prst="rect">
                <a:avLst/>
              </a:prstGeom>
              <a:blipFill>
                <a:blip r:embed="rId5"/>
                <a:stretch>
                  <a:fillRect t="-14583" r="-951" b="-3229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367763" y="3672117"/>
            <a:ext cx="3738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if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4827307" y="3301708"/>
            <a:ext cx="619125" cy="123326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872214" y="4712142"/>
                <a:ext cx="1050076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Two safe regimes: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&gt;0</m:t>
                    </m:r>
                  </m:oMath>
                </a14:m>
                <a:r>
                  <a:rPr lang="en-ZA" sz="2600" b="1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(DE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DM) with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𝑤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&lt;−1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(Phantom DE)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</m:oMath>
                </a14:m>
                <a:r>
                  <a:rPr lang="en-ZA" sz="2600" b="1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(DM </a:t>
                </a:r>
                <a14:m>
                  <m:oMath xmlns:m="http://schemas.openxmlformats.org/officeDocument/2006/math">
                    <m:r>
                      <a:rPr lang="en-ZA" sz="2600" i="1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DE) with </a:t>
                </a:r>
                <a14:m>
                  <m:oMath xmlns:m="http://schemas.openxmlformats.org/officeDocument/2006/math">
                    <m:r>
                      <a:rPr lang="en-ZA" sz="26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𝑤</m:t>
                    </m:r>
                    <m:r>
                      <a:rPr lang="en-ZA" sz="2600" b="0" i="1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&gt;</m:t>
                    </m:r>
                    <m:r>
                      <a:rPr lang="en-ZA" sz="2600" i="1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−1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(Quintessence DE) </a:t>
                </a:r>
                <a:endParaRPr lang="en-ZA" sz="2600" b="1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214" y="4712142"/>
                <a:ext cx="10500761" cy="1292662"/>
              </a:xfrm>
              <a:prstGeom prst="rect">
                <a:avLst/>
              </a:prstGeom>
              <a:blipFill>
                <a:blip r:embed="rId6"/>
                <a:stretch>
                  <a:fillRect l="-1045" t="-4245" b="-1037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854325" y="6181977"/>
            <a:ext cx="62856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DETAILS CONSIDERED IN FUTURE WORK</a:t>
            </a:r>
          </a:p>
        </p:txBody>
      </p:sp>
    </p:spTree>
    <p:extLst>
      <p:ext uri="{BB962C8B-B14F-4D97-AF65-F5344CB8AC3E}">
        <p14:creationId xmlns:p14="http://schemas.microsoft.com/office/powerpoint/2010/main" val="139104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/>
      <p:bldP spid="10" grpId="0"/>
      <p:bldP spid="11" grpId="0"/>
      <p:bldP spid="8" grpId="0"/>
      <p:bldP spid="9" grpId="0" animBg="1"/>
      <p:bldP spid="14" grpId="0" uiExpand="1" build="p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2156" y="28754"/>
            <a:ext cx="11463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AVOIDING NEGATIVE ENERGIES</a:t>
            </a:r>
            <a:endParaRPr kumimoji="0" lang="en-ZA" sz="72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30230" y="1200329"/>
                <a:ext cx="11954052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Set priors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to avoid negative energies, i.e.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DE</a:t>
                </a:r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ZA" sz="2600" dirty="0">
                    <a:solidFill>
                      <a:srgbClr val="1FC6C6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DM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:</a:t>
                </a:r>
                <a:r>
                  <a:rPr lang="en-ZA" sz="2800" dirty="0">
                    <a:solidFill>
                      <a:srgbClr val="92D050"/>
                    </a:solidFill>
                    <a:latin typeface="Bahnschrift SemiBold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ZA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𝛿</m:t>
                    </m:r>
                    <m:r>
                      <a:rPr lang="en-ZA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 [0 ;0.3]</m:t>
                    </m:r>
                  </m:oMath>
                </a14:m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Only use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models where DM and DE always positive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.i.e.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𝑄</m:t>
                    </m:r>
                    <m:r>
                      <a:rPr lang="en-ZA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∝</m:t>
                    </m:r>
                    <m:sSub>
                      <m:sSubPr>
                        <m:ctrlP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sSub>
                      <m:sSubPr>
                        <m:ctrlP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</m:t>
                        </m:r>
                        <m:r>
                          <a:rPr lang="en-ZA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𝑒</m:t>
                        </m:r>
                      </m:sub>
                    </m:sSub>
                  </m:oMath>
                </a14:m>
                <a:endParaRPr lang="en-ZA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Allow that </a:t>
                </a: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domain of applicability small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, so pathologies will not occur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Non-fluid DE description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i.e. scalar field or holographic principle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en-ZA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Conserved total dark sector 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i.e. Unified Dark Fluid or </a:t>
                </a:r>
                <a:r>
                  <a:rPr lang="en-ZA" sz="2600" dirty="0" err="1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Chaplygin</a:t>
                </a:r>
                <a:r>
                  <a:rPr lang="en-ZA" sz="2600" dirty="0">
                    <a:solidFill>
                      <a:schemeClr val="bg1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Gas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30" y="1200329"/>
                <a:ext cx="11954052" cy="2123658"/>
              </a:xfrm>
              <a:prstGeom prst="rect">
                <a:avLst/>
              </a:prstGeom>
              <a:blipFill>
                <a:blip r:embed="rId2"/>
                <a:stretch>
                  <a:fillRect l="-816" t="-1437" b="-632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" y="3762458"/>
            <a:ext cx="5539829" cy="2562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09" y="3762458"/>
            <a:ext cx="6213392" cy="256214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814794" y="5547996"/>
            <a:ext cx="1272775" cy="690879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4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61925" y="-133350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0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883" y="3118969"/>
            <a:ext cx="2144550" cy="3458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4" y="3187648"/>
            <a:ext cx="3067077" cy="33116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646" y="14320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Wait a minute…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167" y="1303087"/>
            <a:ext cx="11214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matter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even real? (Like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yeti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energy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even a thing? (Like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big foot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Interactions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between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matter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dark energy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love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between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yeti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bigfoot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20DA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008" y="3762616"/>
            <a:ext cx="309347" cy="26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355" y="3816232"/>
            <a:ext cx="309347" cy="269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3240" y="3573191"/>
            <a:ext cx="224918" cy="1956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949" y="3594119"/>
            <a:ext cx="224918" cy="195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049" y="36031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Maybe…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lets look at the argument</a:t>
            </a:r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7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4565" y="466724"/>
            <a:ext cx="9957435" cy="6223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93725" y="-238788"/>
            <a:ext cx="14335125" cy="76104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06352" y="454953"/>
                <a:ext cx="1158941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Calibri Light" panose="020F0302020204030204" pitchFamily="34" charset="0"/>
                  </a:rPr>
                  <a:t>1. </a:t>
                </a:r>
                <a:r>
                  <a:rPr lang="en-US" sz="7200" noProof="0" dirty="0" smtClean="0">
                    <a:solidFill>
                      <a:srgbClr val="F5F5F5"/>
                    </a:solidFill>
                    <a:latin typeface="Bahnschrift SemiCondensed" panose="020B0502040204020203" pitchFamily="34" charset="0"/>
                    <a:cs typeface="Calibri Light" panose="020F0302020204030204" pitchFamily="34" charset="0"/>
                  </a:rPr>
                  <a:t>FIVE REASONS FOR DARK INTERACTIONS BEYOND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ZA" sz="7200" b="0" i="0" noProof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Λ</m:t>
                    </m:r>
                  </m:oMath>
                </a14:m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5F5F5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Calibri Light" panose="020F0302020204030204" pitchFamily="34" charset="0"/>
                  </a:rPr>
                  <a:t>CDM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352" y="454953"/>
                <a:ext cx="11589415" cy="2308324"/>
              </a:xfrm>
              <a:prstGeom prst="rect">
                <a:avLst/>
              </a:prstGeom>
              <a:blipFill>
                <a:blip r:embed="rId3"/>
                <a:stretch>
                  <a:fillRect l="-3945" t="-10053" b="-2063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63374" y="2544023"/>
            <a:ext cx="4143638" cy="4330442"/>
            <a:chOff x="3563374" y="2544023"/>
            <a:chExt cx="4143638" cy="43304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98" b="98039" l="82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3374" y="2544023"/>
              <a:ext cx="4143638" cy="43304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240215" y="3962119"/>
                  <a:ext cx="59824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ZA" sz="400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215" y="3962119"/>
                  <a:ext cx="598241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952908" y="3143555"/>
                  <a:ext cx="542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ZA" sz="40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oMath>
                    </m:oMathPara>
                  </a14:m>
                  <a:endParaRPr lang="en-ZA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2908" y="3143555"/>
                  <a:ext cx="542200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560071" y="3206831"/>
                  <a:ext cx="73071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071" y="3206831"/>
                  <a:ext cx="730713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272765" y="3566450"/>
                  <a:ext cx="656590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bPr>
                          <m:e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ZA" sz="3200" b="0" i="1" dirty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ZA" sz="32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765" y="3566450"/>
                  <a:ext cx="656590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74599" y="4058016"/>
                  <a:ext cx="68332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ZA" sz="28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ZA" sz="28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4599" y="4058016"/>
                  <a:ext cx="683329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59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696" y="74180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1. COSMOLOGICAL CONSTANT PROBLEM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6339" y="1290878"/>
                <a:ext cx="11148461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Cosmological constant predicted from QM as energy of empty space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𝐸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≠</m:t>
                    </m:r>
                    <m:r>
                      <a:rPr lang="en-ZA" sz="2600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</m:t>
                    </m:r>
                    <m:r>
                      <a:rPr lang="en-ZA" sz="2600" b="0" i="1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→ </m:t>
                    </m:r>
                    <m:r>
                      <m:rPr>
                        <m:sty m:val="p"/>
                      </m:rPr>
                      <a:rPr lang="en-ZA" sz="2600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Δ</m:t>
                    </m:r>
                    <m:r>
                      <a:rPr lang="en-ZA" sz="2600" i="1" dirty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𝐸</m:t>
                    </m:r>
                    <m:r>
                      <a:rPr lang="en-ZA" sz="2600" b="0" i="0" dirty="0" smtClean="0">
                        <a:solidFill>
                          <a:srgbClr val="F5F5F5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=0  </m:t>
                    </m:r>
                  </m:oMath>
                </a14:m>
                <a:r>
                  <a:rPr lang="en-US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(Violates Heisenberg’s uncertainty principle)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39" y="1290878"/>
                <a:ext cx="11148461" cy="892552"/>
              </a:xfrm>
              <a:prstGeom prst="rect">
                <a:avLst/>
              </a:prstGeom>
              <a:blipFill>
                <a:blip r:embed="rId2"/>
                <a:stretch>
                  <a:fillRect l="-820" t="-6164" b="-1575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24300" y="2360437"/>
                <a:ext cx="3976410" cy="926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6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ZA" sz="26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𝑝𝑟𝑒𝑑𝑖𝑐𝑡𝑒𝑑</m:t>
                          </m:r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rgbClr val="F5F5F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800" i="1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800" i="1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800" dirty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Planck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600">
                                  <a:solidFill>
                                    <a:srgbClr val="F5F5F5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Planck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00B0F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360437"/>
                <a:ext cx="3976410" cy="926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05041" y="3013754"/>
                <a:ext cx="1314968" cy="523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𝑝𝑙𝑎𝑛𝑐𝑘</m:t>
                          </m:r>
                        </m:sub>
                      </m:sSub>
                    </m:oMath>
                  </m:oMathPara>
                </a14:m>
                <a:endParaRPr lang="en-ZA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41" y="3013754"/>
                <a:ext cx="1314968" cy="5233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Up-Down Arrow 3"/>
          <p:cNvSpPr/>
          <p:nvPr/>
        </p:nvSpPr>
        <p:spPr>
          <a:xfrm>
            <a:off x="2470452" y="2921145"/>
            <a:ext cx="113792" cy="819534"/>
          </a:xfrm>
          <a:prstGeom prst="up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31012" y="2629511"/>
                <a:ext cx="29761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60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114</m:t>
                          </m:r>
                        </m:sup>
                      </m:sSup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𝐽𝑜𝑢𝑙𝑒</m:t>
                      </m:r>
                      <m:r>
                        <a:rPr lang="en-ZA" sz="26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012" y="2629511"/>
                <a:ext cx="2976136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43539" y="3463204"/>
                <a:ext cx="11148461" cy="538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ZA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,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𝑚𝑒𝑎𝑠𝑢𝑟𝑒𝑑</m:t>
                          </m:r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)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−10</m:t>
                          </m:r>
                        </m:sup>
                      </m:sSup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𝐽𝑜𝑢𝑙𝑒</m:t>
                      </m:r>
                      <m:r>
                        <a:rPr lang="en-ZA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rgbClr val="F5F5F5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39" y="3463204"/>
                <a:ext cx="11148461" cy="5389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84738" y="4205206"/>
            <a:ext cx="11148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Comparing the two values gives the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worst prediction in all of physics…</a:t>
            </a:r>
            <a:endParaRPr lang="en-US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8186" y="5020452"/>
                <a:ext cx="6553686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600" b="0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Λ</m:t>
                                  </m:r>
                                  <m: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,</m:t>
                                  </m:r>
                                  <m:r>
                                    <a:rPr lang="en-ZA" sz="2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𝑝𝑟𝑒𝑑𝑖𝑐𝑡𝑒𝑑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ZA" sz="2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𝑚𝑒𝑎𝑠𝑢𝑟𝑒𝑑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ZA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114</m:t>
                              </m:r>
                            </m:sup>
                          </m:sSup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𝐽𝑜𝑢𝑙𝑒</m:t>
                          </m:r>
                          <m:r>
                            <a:rPr lang="en-ZA" sz="26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600" dirty="0">
                              <a:solidFill>
                                <a:srgbClr val="00B0F0"/>
                              </a:solidFill>
                              <a:latin typeface="Bahnschrift SemiLight" panose="020B0502040204020203" pitchFamily="34" charset="0"/>
                              <a:cs typeface="Calibri Light" panose="020F0302020204030204" pitchFamily="34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−10</m:t>
                              </m:r>
                            </m:sup>
                          </m:sSup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𝐽𝑜𝑢𝑙𝑒</m:t>
                          </m:r>
                          <m:r>
                            <a:rPr lang="en-ZA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−3</m:t>
                              </m:r>
                            </m:sup>
                          </m:sSup>
                        </m:den>
                      </m:f>
                      <m:r>
                        <a:rPr lang="en-ZA" sz="2600" b="0" i="1" smtClean="0">
                          <a:solidFill>
                            <a:srgbClr val="F5F5F5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124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rgbClr val="FFFF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6" y="5020452"/>
                <a:ext cx="6553686" cy="10143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487041" y="5115413"/>
            <a:ext cx="5511800" cy="892552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Motivates research for dark energy beyond the cosmological constant.</a:t>
            </a:r>
            <a:endParaRPr lang="en-US" sz="2600" dirty="0">
              <a:solidFill>
                <a:srgbClr val="FFFF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9565" y="2371206"/>
            <a:ext cx="1735018" cy="1729765"/>
            <a:chOff x="2369565" y="2371206"/>
            <a:chExt cx="1735018" cy="17297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652" b="90295" l="12387" r="902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" t="2947"/>
            <a:stretch/>
          </p:blipFill>
          <p:spPr>
            <a:xfrm>
              <a:off x="2369565" y="2371206"/>
              <a:ext cx="1735018" cy="172976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98036" y="2953278"/>
              <a:ext cx="745067" cy="787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756788" y="2976969"/>
                  <a:ext cx="59824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ZA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5B8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 Light" panose="020F0302020204030204" pitchFamily="34" charset="0"/>
                          </a:rPr>
                          <m:t>Λ</m:t>
                        </m:r>
                      </m:oMath>
                    </m:oMathPara>
                  </a14:m>
                  <a:endParaRPr kumimoji="0" lang="en-ZA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35B82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788" y="2976969"/>
                  <a:ext cx="598241" cy="7078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Z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774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7" grpId="0" uiExpand="1" build="p"/>
      <p:bldP spid="2" grpId="0"/>
      <p:bldP spid="4" grpId="0" animBg="1"/>
      <p:bldP spid="9" grpId="0"/>
      <p:bldP spid="18" grpId="0" uiExpand="1" build="p"/>
      <p:bldP spid="19" grpId="0" uiExpand="1" build="p"/>
      <p:bldP spid="20" grpId="0" uiExpand="1" build="p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2934393" y="2926189"/>
            <a:ext cx="1735018" cy="17297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669411" y="3445631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1456" y="5545803"/>
                <a:ext cx="11503864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ZA" sz="2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DM dilutes fast,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𝑑𝑚</m:t>
                        </m:r>
                      </m:sub>
                    </m:sSub>
                    <m:r>
                      <a:rPr lang="en-ZA" sz="26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∝</m:t>
                    </m:r>
                    <m:sSup>
                      <m:sSupPr>
                        <m:ctrlP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en-ZA" sz="2600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−3</m:t>
                        </m:r>
                      </m:sup>
                    </m:sSup>
                    <m:r>
                      <a:rPr lang="en-ZA" sz="260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ZA" sz="2600" dirty="0">
                    <a:solidFill>
                      <a:srgbClr val="F5F5F5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 and </a:t>
                </a:r>
                <a:r>
                  <a:rPr lang="en-ZA" sz="2600" dirty="0">
                    <a:solidFill>
                      <a:srgbClr val="FF00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DE remains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ZA" sz="2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Λ</m:t>
                        </m:r>
                      </m:sub>
                    </m:sSub>
                    <m:r>
                      <a:rPr lang="en-Z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en-Z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𝑐𝑜𝑛𝑠𝑡𝑎𝑛𝑡</m:t>
                    </m:r>
                  </m:oMath>
                </a14:m>
                <a:endParaRPr lang="en-ZA" sz="2600" dirty="0">
                  <a:solidFill>
                    <a:srgbClr val="FF0000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:r>
                  <a:rPr lang="en-US" sz="260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Why are we alive when the density is approximately equal? </a:t>
                </a:r>
                <a14:m>
                  <m:oMath xmlns:m="http://schemas.openxmlformats.org/officeDocument/2006/math">
                    <m:r>
                      <a:rPr lang="en-ZA" sz="2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sSub>
                      <m:sSubPr>
                        <m:ctrlP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𝑟</m:t>
                        </m:r>
                      </m:e>
                      <m:sub>
                        <m:r>
                          <a:rPr lang="en-ZA" sz="2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0</m:t>
                        </m:r>
                      </m:sub>
                    </m:sSub>
                    <m:r>
                      <a:rPr lang="en-ZA" sz="2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≈</m:t>
                    </m:r>
                    <m:r>
                      <a:rPr lang="en-ZA" sz="2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0.4</m:t>
                    </m:r>
                  </m:oMath>
                </a14:m>
                <a:r>
                  <a:rPr lang="en-ZA" sz="2600" b="0" dirty="0">
                    <a:solidFill>
                      <a:srgbClr val="FFFF00"/>
                    </a:solidFill>
                    <a:latin typeface="Bahnschrift SemiLight" panose="020B0502040204020203" pitchFamily="34" charset="0"/>
                    <a:cs typeface="Calibri Light" panose="020F03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56" y="5545803"/>
                <a:ext cx="11503864" cy="892552"/>
              </a:xfrm>
              <a:prstGeom prst="rect">
                <a:avLst/>
              </a:prstGeom>
              <a:blipFill>
                <a:blip r:embed="rId4"/>
                <a:stretch>
                  <a:fillRect l="-794" t="-7534" b="-15753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45188" y="3190622"/>
            <a:ext cx="1735018" cy="1729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45188" y="2325739"/>
            <a:ext cx="1735018" cy="1729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703663" y="3190621"/>
            <a:ext cx="1735018" cy="1729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703663" y="2339553"/>
            <a:ext cx="1735018" cy="172976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674399" y="298379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7656" y="3867503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9989" y="1305663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600" noProof="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Consider expanding volume with dark energy and dark matter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321735" y="3517658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735" y="3517658"/>
                <a:ext cx="59824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3321735" y="3612271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767296" y="4055503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230490" y="381603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490" y="3816039"/>
                <a:ext cx="598241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171921" y="2884854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21" y="2884854"/>
                <a:ext cx="59824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150901" y="2876940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901" y="2876940"/>
                <a:ext cx="59824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130232" y="3768270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232" y="3768270"/>
                <a:ext cx="598241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480861" y="4763389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61" y="4763389"/>
                <a:ext cx="2374176" cy="65960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942186" y="4747224"/>
                <a:ext cx="2678747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4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=0.25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186" y="4747224"/>
                <a:ext cx="2678747" cy="659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-2335731" y="1869366"/>
                <a:ext cx="11148461" cy="914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𝑃𝑙𝑎𝑛𝑐𝑘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𝑃𝑙𝑎𝑛𝑐𝑘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𝑃𝑙𝑎𝑛𝑐𝑘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p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95</m:t>
                          </m:r>
                        </m:sup>
                      </m:sSup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35731" y="1869366"/>
                <a:ext cx="11148461" cy="91441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238499" y="1764022"/>
                <a:ext cx="11148461" cy="914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𝐷𝑖𝑠𝑡𝑎𝑛𝑡</m:t>
                          </m:r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𝐹𝑢𝑡𝑢𝑟𝑒</m:t>
                          </m:r>
                        </m:sub>
                      </m:sSub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𝐹𝑢𝑡𝑢𝑟𝑒</m:t>
                              </m:r>
                              <m:r>
                                <a:rPr lang="en-ZA" sz="2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(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,</m:t>
                              </m:r>
                              <m:r>
                                <a:rPr lang="en-ZA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𝐹𝑢𝑡𝑢𝑟𝑒</m:t>
                              </m:r>
                              <m:r>
                                <a:rPr lang="en-ZA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ZA" sz="2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≈0</m:t>
                      </m:r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  <a:latin typeface="Bahnschrift SemiLight" panose="020B0502040204020203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499" y="1764022"/>
                <a:ext cx="11148461" cy="91441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305601" y="16926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2. COINCIDENCE PROBLEM</a:t>
            </a:r>
            <a:endParaRPr lang="en-ZA" sz="2400" dirty="0">
              <a:solidFill>
                <a:srgbClr val="F5F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9" grpId="0" animBg="1"/>
      <p:bldP spid="31" grpId="0"/>
      <p:bldP spid="26" grpId="0"/>
      <p:bldP spid="30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24" grpId="0" uiExpand="1" build="p"/>
      <p:bldP spid="2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5601" y="169267"/>
            <a:ext cx="12392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  <a:ea typeface="+mj-ea"/>
                <a:cs typeface="+mj-cs"/>
              </a:rPr>
              <a:t>2. COINCIDENCE PROBLEM</a:t>
            </a:r>
            <a:endParaRPr lang="en-ZA" sz="2400" dirty="0">
              <a:solidFill>
                <a:srgbClr val="F5F5F5"/>
              </a:solidFill>
            </a:endParaRP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/>
          <p:cNvSpPr/>
          <p:nvPr/>
        </p:nvSpPr>
        <p:spPr>
          <a:xfrm>
            <a:off x="488950" y="1216380"/>
            <a:ext cx="106362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Analogy: Imagine you fly past an island.</a:t>
            </a:r>
          </a:p>
          <a:p>
            <a:pPr lvl="0"/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		</a:t>
            </a:r>
            <a:r>
              <a:rPr lang="en-ZA" sz="2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half the people are busy drinking away all their money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, </a:t>
            </a:r>
          </a:p>
          <a:p>
            <a:pPr lvl="0"/>
            <a:r>
              <a:rPr lang="en-ZA" sz="2600" dirty="0">
                <a:solidFill>
                  <a:srgbClr val="FF0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     		other half have buried their money safely.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9449" y="5205547"/>
            <a:ext cx="103409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You happen to fly past at a time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when both groups have the same amount of money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. </a:t>
            </a:r>
            <a:endParaRPr lang="en-ZA" sz="2600" dirty="0">
              <a:solidFill>
                <a:srgbClr val="FF00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9450" y="4699710"/>
            <a:ext cx="109410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chemeClr val="bg1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You hear this has always been the case for the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last 1 000 generations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.</a:t>
            </a:r>
            <a:endParaRPr lang="en-ZA" sz="2600" dirty="0">
              <a:solidFill>
                <a:srgbClr val="FF0000"/>
              </a:solidFill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9450" y="6071787"/>
            <a:ext cx="38122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Is this a </a:t>
            </a:r>
            <a:r>
              <a:rPr lang="en-ZA" sz="2600" dirty="0">
                <a:solidFill>
                  <a:srgbClr val="FFFF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coincidence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?</a:t>
            </a:r>
            <a:endParaRPr lang="en-ZA" dirty="0"/>
          </a:p>
        </p:txBody>
      </p:sp>
      <p:sp>
        <p:nvSpPr>
          <p:cNvPr id="26" name="Rectangle 25"/>
          <p:cNvSpPr/>
          <p:nvPr/>
        </p:nvSpPr>
        <p:spPr>
          <a:xfrm>
            <a:off x="5553497" y="6071786"/>
            <a:ext cx="11929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Taxes?</a:t>
            </a:r>
            <a:endParaRPr lang="en-ZA" dirty="0"/>
          </a:p>
        </p:txBody>
      </p:sp>
      <p:sp>
        <p:nvSpPr>
          <p:cNvPr id="27" name="Rectangle 26"/>
          <p:cNvSpPr/>
          <p:nvPr/>
        </p:nvSpPr>
        <p:spPr>
          <a:xfrm>
            <a:off x="4487843" y="6088291"/>
            <a:ext cx="10695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Theft?</a:t>
            </a:r>
            <a:endParaRPr lang="en-ZA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892" y="2664364"/>
            <a:ext cx="1699175" cy="15223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85" y="2562009"/>
            <a:ext cx="1880515" cy="167157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10800000">
            <a:off x="5624988" y="3148767"/>
            <a:ext cx="977403" cy="462889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Right Arrow 30"/>
          <p:cNvSpPr/>
          <p:nvPr/>
        </p:nvSpPr>
        <p:spPr>
          <a:xfrm>
            <a:off x="5695909" y="3567210"/>
            <a:ext cx="977403" cy="462889"/>
          </a:xfrm>
          <a:prstGeom prst="rightArrow">
            <a:avLst/>
          </a:prstGeom>
          <a:solidFill>
            <a:srgbClr val="FE55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04529" y="4062191"/>
                <a:ext cx="8803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ZA" sz="28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𝑑𝑚</m:t>
                          </m:r>
                        </m:sub>
                      </m:sSub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529" y="4062191"/>
                <a:ext cx="88030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07138" y="4103295"/>
                <a:ext cx="6401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ZA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38" y="4103295"/>
                <a:ext cx="6401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8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30" grpId="0" animBg="1"/>
      <p:bldP spid="31" grpId="0" animBg="1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42543" y="60119"/>
            <a:ext cx="12997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        </a:t>
            </a: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lang="en-ZA" sz="7200" noProof="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DARK INTERACTIONS</a:t>
            </a:r>
            <a:r>
              <a:rPr lang="en-ZA" sz="7200" dirty="0">
                <a:solidFill>
                  <a:srgbClr val="F5F5F5"/>
                </a:solidFill>
                <a:latin typeface="Bahnschrift SemiBold Condensed" panose="020B0502040204020203" pitchFamily="34" charset="0"/>
              </a:rPr>
              <a:t>:  </a:t>
            </a:r>
            <a:r>
              <a:rPr kumimoji="0" lang="en-ZA" sz="72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THE BASIC IDEA</a:t>
            </a:r>
          </a:p>
        </p:txBody>
      </p:sp>
      <p:sp>
        <p:nvSpPr>
          <p:cNvPr id="5" name="Lightning Bolt 4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Lightning Bolt 5" descr="-"/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580660" y="3229604"/>
            <a:ext cx="1735018" cy="17297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315678" y="3749046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089" y="5755387"/>
            <a:ext cx="11503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If DE 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decays into DM (</a:t>
            </a:r>
            <a:r>
              <a:rPr kumimoji="0" lang="en-ZA" sz="26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iDEDM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regime</a:t>
            </a:r>
            <a:r>
              <a:rPr lang="en-ZA" sz="2600" dirty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) we alleviate </a:t>
            </a:r>
            <a:r>
              <a:rPr lang="en-ZA" sz="2600" dirty="0" smtClean="0">
                <a:solidFill>
                  <a:srgbClr val="92D05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Coincidence Problem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Bahnschrift SemiLigh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3491455" y="3494037"/>
            <a:ext cx="1735018" cy="1729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3491455" y="2629154"/>
            <a:ext cx="1735018" cy="1729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4349930" y="3494036"/>
            <a:ext cx="1735018" cy="1729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4349930" y="2642968"/>
            <a:ext cx="1735018" cy="172976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4320666" y="3287211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93923" y="4170918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4533" y="1284784"/>
            <a:ext cx="108132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ZA" sz="2600" noProof="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What happens </a:t>
            </a:r>
            <a:r>
              <a:rPr lang="en-ZA" sz="2600" dirty="0">
                <a:solidFill>
                  <a:srgbClr val="F5F5F5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if dark matter and dark energy decay into each other?</a:t>
            </a:r>
            <a:endParaRPr kumimoji="0" lang="en-ZA" sz="26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68002" y="3821073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02" y="3821073"/>
                <a:ext cx="59824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968002" y="3915686"/>
            <a:ext cx="182880" cy="18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13563" y="4358918"/>
            <a:ext cx="182880" cy="188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18188" y="318826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188" y="3188269"/>
                <a:ext cx="59824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786949" y="4063941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949" y="4063941"/>
                <a:ext cx="59824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6243665" y="3243418"/>
            <a:ext cx="1735018" cy="1729765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7978683" y="3762860"/>
            <a:ext cx="1272775" cy="690879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9154460" y="3507851"/>
            <a:ext cx="1735018" cy="1729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9154460" y="2642968"/>
            <a:ext cx="1735018" cy="17297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10012935" y="3507850"/>
            <a:ext cx="1735018" cy="17297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52" b="90295" l="12387" r="902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947"/>
          <a:stretch/>
        </p:blipFill>
        <p:spPr>
          <a:xfrm>
            <a:off x="10012935" y="2656782"/>
            <a:ext cx="1735018" cy="172976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9983671" y="3301025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631007" y="3834887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007" y="3834887"/>
                <a:ext cx="59824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>
          <a:xfrm>
            <a:off x="6631007" y="3929500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76568" y="4372732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539762" y="4133268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762" y="4133268"/>
                <a:ext cx="59824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9481193" y="3202083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193" y="3202083"/>
                <a:ext cx="59824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10460173" y="3194169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0173" y="3194169"/>
                <a:ext cx="59824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0264366" y="3992342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366" y="3992342"/>
                <a:ext cx="598241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23436" y="1768013"/>
                <a:ext cx="154080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DE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92D05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DM</a:t>
                </a:r>
                <a:endParaRPr lang="en-ZA" dirty="0">
                  <a:solidFill>
                    <a:srgbClr val="92D050"/>
                  </a:solidFill>
                  <a:latin typeface="Bahnschrift SemiBold" panose="020B0502040204020203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436" y="1768013"/>
                <a:ext cx="1540806" cy="492443"/>
              </a:xfrm>
              <a:prstGeom prst="rect">
                <a:avLst/>
              </a:prstGeom>
              <a:blipFill>
                <a:blip r:embed="rId14"/>
                <a:stretch>
                  <a:fillRect l="-7143" t="-12346" r="-5952" b="-2963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048256" y="1957139"/>
            <a:ext cx="65956" cy="3674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034014" y="4380654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092561" y="3400036"/>
            <a:ext cx="182880" cy="1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0778" y="5034792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78" y="5034792"/>
                <a:ext cx="2374176" cy="65960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3371335" y="5016976"/>
                <a:ext cx="2374176" cy="658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335" y="5016976"/>
                <a:ext cx="2374176" cy="65857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143283" y="4957827"/>
                <a:ext cx="237417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283" y="4957827"/>
                <a:ext cx="2374176" cy="65960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9100415" y="4964782"/>
                <a:ext cx="2550506" cy="659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Λ</m:t>
                          </m:r>
                          <m: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𝐶𝐷𝑀</m:t>
                          </m:r>
                        </m:sub>
                      </m:sSub>
                      <m:r>
                        <a:rPr lang="en-ZA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ZA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𝑑𝑚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fPr>
                        <m:num>
                          <m:r>
                            <a:rPr lang="en-ZA" b="0" i="1" smtClean="0">
                              <a:solidFill>
                                <a:srgbClr val="1CC5C5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ZA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5</m:t>
                          </m:r>
                        </m:den>
                      </m:f>
                      <m:r>
                        <a:rPr lang="en-ZA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=0.2</m:t>
                      </m:r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415" y="4964782"/>
                <a:ext cx="2550506" cy="659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579541" y="4186797"/>
                <a:ext cx="59824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ZA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Λ</m:t>
                      </m:r>
                    </m:oMath>
                  </m:oMathPara>
                </a14:m>
                <a:endParaRPr lang="en-ZA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9541" y="4186797"/>
                <a:ext cx="598241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/>
          <p:cNvSpPr/>
          <p:nvPr/>
        </p:nvSpPr>
        <p:spPr>
          <a:xfrm>
            <a:off x="200778" y="6229402"/>
            <a:ext cx="11503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n-ZA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If DM 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decays into DE (</a:t>
            </a:r>
            <a:r>
              <a:rPr kumimoji="0" lang="en-ZA" sz="2600" b="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iDMDE</a:t>
            </a:r>
            <a:r>
              <a:rPr kumimoji="0" lang="en-ZA" sz="2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 Light" panose="020F0302020204030204" pitchFamily="34" charset="0"/>
              </a:rPr>
              <a:t> regime</a:t>
            </a:r>
            <a:r>
              <a:rPr lang="en-ZA" sz="2600" dirty="0">
                <a:solidFill>
                  <a:srgbClr val="FFC000"/>
                </a:solidFill>
                <a:latin typeface="Bahnschrift SemiLight" panose="020B0502040204020203" pitchFamily="34" charset="0"/>
                <a:cs typeface="Calibri Light" panose="020F0302020204030204" pitchFamily="34" charset="0"/>
              </a:rPr>
              <a:t>) we worsen Coincidence Problem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15299" y="2168815"/>
            <a:ext cx="26052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92D05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(Taxing the rich)</a:t>
            </a:r>
            <a:endParaRPr lang="en-ZA" dirty="0">
              <a:solidFill>
                <a:srgbClr val="92D05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41056" y="2168815"/>
            <a:ext cx="27126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600" dirty="0">
                <a:solidFill>
                  <a:srgbClr val="FFC000"/>
                </a:solidFill>
                <a:latin typeface="Bahnschrift SemiBold" panose="020B0502040204020203" pitchFamily="34" charset="0"/>
                <a:cs typeface="Calibri Light" panose="020F0302020204030204" pitchFamily="34" charset="0"/>
              </a:rPr>
              <a:t>(Taxing the poor)</a:t>
            </a:r>
            <a:endParaRPr lang="en-ZA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8381950" y="1805898"/>
                <a:ext cx="16017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2600" dirty="0">
                    <a:solidFill>
                      <a:srgbClr val="FFC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DM </a:t>
                </a:r>
                <a14:m>
                  <m:oMath xmlns:m="http://schemas.openxmlformats.org/officeDocument/2006/math">
                    <m:r>
                      <a:rPr lang="en-ZA" sz="2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n-ZA" sz="2600" dirty="0">
                    <a:solidFill>
                      <a:srgbClr val="FFC000"/>
                    </a:solidFill>
                    <a:latin typeface="Bahnschrift SemiBold" panose="020B0502040204020203" pitchFamily="34" charset="0"/>
                    <a:cs typeface="Calibri Light" panose="020F0302020204030204" pitchFamily="34" charset="0"/>
                  </a:rPr>
                  <a:t> DE</a:t>
                </a:r>
                <a:endParaRPr lang="en-ZA" dirty="0">
                  <a:solidFill>
                    <a:srgbClr val="FFC000"/>
                  </a:solidFill>
                  <a:latin typeface="Bahnschrift SemiBold" panose="020B0502040204020203" pitchFamily="34" charset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50" y="1805898"/>
                <a:ext cx="1601721" cy="492443"/>
              </a:xfrm>
              <a:prstGeom prst="rect">
                <a:avLst/>
              </a:prstGeom>
              <a:blipFill>
                <a:blip r:embed="rId20"/>
                <a:stretch>
                  <a:fillRect l="-6844" t="-12346" r="-1521" b="-2963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7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8" grpId="0" animBg="1"/>
      <p:bldP spid="29" grpId="0" animBg="1"/>
      <p:bldP spid="31" grpId="0"/>
      <p:bldP spid="26" grpId="0"/>
      <p:bldP spid="30" grpId="0" animBg="1"/>
      <p:bldP spid="32" grpId="0" animBg="1"/>
      <p:bldP spid="34" grpId="0"/>
      <p:bldP spid="36" grpId="0"/>
      <p:bldP spid="24" grpId="0" animBg="1"/>
      <p:bldP spid="39" grpId="0" animBg="1"/>
      <p:bldP spid="41" grpId="0"/>
      <p:bldP spid="42" grpId="0" animBg="1"/>
      <p:bldP spid="43" grpId="0" animBg="1"/>
      <p:bldP spid="44" grpId="0"/>
      <p:bldP spid="45" grpId="0"/>
      <p:bldP spid="46" grpId="0"/>
      <p:bldP spid="47" grpId="0"/>
      <p:bldP spid="2" grpId="0"/>
      <p:bldP spid="50" grpId="0" animBg="1"/>
      <p:bldP spid="51" grpId="0" animBg="1"/>
      <p:bldP spid="9" grpId="0"/>
      <p:bldP spid="52" grpId="0"/>
      <p:bldP spid="53" grpId="0"/>
      <p:bldP spid="54" grpId="0"/>
      <p:bldP spid="57" grpId="0"/>
      <p:bldP spid="58" grpId="0"/>
      <p:bldP spid="48" grpId="0"/>
      <p:bldP spid="56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f659504-5ab5-4dd4-923a-a992768d3c13"/>
</p:tagLst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1_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3.xml><?xml version="1.0" encoding="utf-8"?>
<a:theme xmlns:a="http://schemas.openxmlformats.org/drawingml/2006/main" name="2_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29894</TotalTime>
  <Words>1304</Words>
  <Application>Microsoft Office PowerPoint</Application>
  <PresentationFormat>Widescreen</PresentationFormat>
  <Paragraphs>265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Bahnschrift SemiBold</vt:lpstr>
      <vt:lpstr>Bahnschrift SemiBold Condensed</vt:lpstr>
      <vt:lpstr>Bahnschrift SemiCondensed</vt:lpstr>
      <vt:lpstr>Bahnschrift SemiLight</vt:lpstr>
      <vt:lpstr>Calibri Light</vt:lpstr>
      <vt:lpstr>Cambria Math</vt:lpstr>
      <vt:lpstr>Century Schoolbook</vt:lpstr>
      <vt:lpstr>Corbel</vt:lpstr>
      <vt:lpstr>Headlines</vt:lpstr>
      <vt:lpstr>1_Headlines</vt:lpstr>
      <vt:lpstr>2_Headlines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Universe at the end of Time.</dc:title>
  <dc:creator>user</dc:creator>
  <cp:lastModifiedBy>user</cp:lastModifiedBy>
  <cp:revision>584</cp:revision>
  <dcterms:created xsi:type="dcterms:W3CDTF">2019-10-15T18:02:00Z</dcterms:created>
  <dcterms:modified xsi:type="dcterms:W3CDTF">2026-03-23T06:19:59Z</dcterms:modified>
</cp:coreProperties>
</file>