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CQB8UihQ6sOWtR6aoPQohq4h9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039C50-C9CB-47FD-A984-14550FE3D617}">
  <a:tblStyle styleId="{67039C50-C9CB-47FD-A984-14550FE3D6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09200ba1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3d09200ba13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adf24f22d_0_9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g2fadf24f22d_0_9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2fadf24f22d_0_9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fadf24f22d_0_19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g2fadf24f22d_0_19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2fadf24f22d_0_19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2470692ee0_14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g22470692ee0_14_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f7579b1f3_0_37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ef7579b1f3_0_37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7f39f791a_0_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g2f7f39f791a_0_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f7f39f791a_0_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09200ba13_0_88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g3d09200ba13_0_88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3d09200ba13_0_88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ee9040d3d_0_45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g37ee9040d3d_0_45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37ee9040d3d_0_45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44e5208f1_0_35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g2244e5208f1_0_35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2244e5208f1_0_35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09200ba13_0_125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Google Shape;263;g3d09200ba13_0_125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3d09200ba13_0_125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09200ba13_0_145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g3d09200ba13_0_145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3d09200ba13_0_145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adf24f22d_0_0:notes"/>
          <p:cNvSpPr/>
          <p:nvPr>
            <p:ph idx="2" type="sldImg"/>
          </p:nvPr>
        </p:nvSpPr>
        <p:spPr>
          <a:xfrm>
            <a:off x="533520" y="764280"/>
            <a:ext cx="6704700" cy="3771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g2fadf24f22d_0_0:notes"/>
          <p:cNvSpPr txBox="1"/>
          <p:nvPr>
            <p:ph idx="1" type="body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2fadf24f22d_0_0:notes"/>
          <p:cNvSpPr txBox="1"/>
          <p:nvPr>
            <p:ph idx="12" type="sldNum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2"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2"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3"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4"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2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3"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4"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5"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6"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3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470692ee0_14_7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22470692ee0_14_7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g22470692ee0_14_7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470692ee0_14_1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2470692ee0_14_11"/>
          <p:cNvSpPr txBox="1"/>
          <p:nvPr>
            <p:ph idx="1"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22470692ee0_14_11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2470692ee0_14_11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g22470692ee0_14_11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470692ee0_14_17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2470692ee0_14_17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22470692ee0_14_17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g22470692ee0_14_17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22470692ee0_14_17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470692ee0_14_23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22470692ee0_14_23"/>
          <p:cNvSpPr txBox="1"/>
          <p:nvPr>
            <p:ph idx="1"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2470692ee0_14_23"/>
          <p:cNvSpPr txBox="1"/>
          <p:nvPr>
            <p:ph idx="2"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2470692ee0_14_23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22470692ee0_14_23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g22470692ee0_14_23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470692ee0_14_3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2470692ee0_14_30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2470692ee0_14_30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g22470692ee0_14_30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470692ee0_14_35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22470692ee0_14_35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22470692ee0_14_35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g22470692ee0_14_35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470692ee0_14_4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2470692ee0_14_40"/>
          <p:cNvSpPr txBox="1"/>
          <p:nvPr>
            <p:ph idx="1"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2470692ee0_14_40"/>
          <p:cNvSpPr txBox="1"/>
          <p:nvPr>
            <p:ph idx="2"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2470692ee0_14_40"/>
          <p:cNvSpPr txBox="1"/>
          <p:nvPr>
            <p:ph idx="3"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22470692ee0_14_40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22470692ee0_14_40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g22470692ee0_14_40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470692ee0_14_4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2470692ee0_14_48"/>
          <p:cNvSpPr txBox="1"/>
          <p:nvPr>
            <p:ph idx="1"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22470692ee0_14_48"/>
          <p:cNvSpPr txBox="1"/>
          <p:nvPr>
            <p:ph idx="2"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2470692ee0_14_48"/>
          <p:cNvSpPr txBox="1"/>
          <p:nvPr>
            <p:ph idx="3"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2470692ee0_14_48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22470692ee0_14_48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g22470692ee0_14_48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470692ee0_14_5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2470692ee0_14_56"/>
          <p:cNvSpPr txBox="1"/>
          <p:nvPr>
            <p:ph idx="1"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2470692ee0_14_56"/>
          <p:cNvSpPr txBox="1"/>
          <p:nvPr>
            <p:ph idx="2"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22470692ee0_14_56"/>
          <p:cNvSpPr txBox="1"/>
          <p:nvPr>
            <p:ph idx="3"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22470692ee0_14_56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2470692ee0_14_56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22470692ee0_14_56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470692ee0_14_6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22470692ee0_14_64"/>
          <p:cNvSpPr txBox="1"/>
          <p:nvPr>
            <p:ph idx="1"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22470692ee0_14_64"/>
          <p:cNvSpPr txBox="1"/>
          <p:nvPr>
            <p:ph idx="2"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22470692ee0_14_64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22470692ee0_14_64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g22470692ee0_14_64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2470692ee0_14_7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22470692ee0_14_71"/>
          <p:cNvSpPr txBox="1"/>
          <p:nvPr>
            <p:ph idx="1"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22470692ee0_14_71"/>
          <p:cNvSpPr txBox="1"/>
          <p:nvPr>
            <p:ph idx="2"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22470692ee0_14_71"/>
          <p:cNvSpPr txBox="1"/>
          <p:nvPr>
            <p:ph idx="3"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22470692ee0_14_71"/>
          <p:cNvSpPr txBox="1"/>
          <p:nvPr>
            <p:ph idx="4"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2470692ee0_14_71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2470692ee0_14_71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g22470692ee0_14_71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470692ee0_14_8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22470692ee0_14_80"/>
          <p:cNvSpPr txBox="1"/>
          <p:nvPr>
            <p:ph idx="1"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22470692ee0_14_80"/>
          <p:cNvSpPr txBox="1"/>
          <p:nvPr>
            <p:ph idx="2"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g22470692ee0_14_80"/>
          <p:cNvSpPr txBox="1"/>
          <p:nvPr>
            <p:ph idx="3"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g22470692ee0_14_80"/>
          <p:cNvSpPr txBox="1"/>
          <p:nvPr>
            <p:ph idx="4"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22470692ee0_14_80"/>
          <p:cNvSpPr txBox="1"/>
          <p:nvPr>
            <p:ph idx="5"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22470692ee0_14_80"/>
          <p:cNvSpPr txBox="1"/>
          <p:nvPr>
            <p:ph idx="6"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22470692ee0_14_80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22470692ee0_14_80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g22470692ee0_14_80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2"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/>
          <p:nvPr>
            <p:ph idx="1"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2"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3"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3"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9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"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2"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3"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2470692ee0_14_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99000" y="1301040"/>
            <a:ext cx="1184040" cy="63144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2470692ee0_14_0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g22470692ee0_14_0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g22470692ee0_14_0"/>
          <p:cNvSpPr txBox="1"/>
          <p:nvPr>
            <p:ph idx="10" type="dt"/>
          </p:nvPr>
        </p:nvSpPr>
        <p:spPr>
          <a:xfrm>
            <a:off x="212400" y="6604920"/>
            <a:ext cx="96984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22470692ee0_14_0"/>
          <p:cNvSpPr txBox="1"/>
          <p:nvPr>
            <p:ph idx="11" type="ftr"/>
          </p:nvPr>
        </p:nvSpPr>
        <p:spPr>
          <a:xfrm>
            <a:off x="3800520" y="6604920"/>
            <a:ext cx="322452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22470692ee0_14_0"/>
          <p:cNvSpPr txBox="1"/>
          <p:nvPr>
            <p:ph idx="12" type="sldNum"/>
          </p:nvPr>
        </p:nvSpPr>
        <p:spPr>
          <a:xfrm>
            <a:off x="11353680" y="6604920"/>
            <a:ext cx="533160" cy="252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d09200ba13_0_2"/>
          <p:cNvSpPr txBox="1"/>
          <p:nvPr>
            <p:ph type="title"/>
          </p:nvPr>
        </p:nvSpPr>
        <p:spPr>
          <a:xfrm>
            <a:off x="1091550" y="2270800"/>
            <a:ext cx="100089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Multi-Frequency Millimetre Monitoring of Blazars with Metsähovi and ALMA: Prospects for the Africa Millimetre Telescope</a:t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d09200ba13_0_2"/>
          <p:cNvSpPr txBox="1"/>
          <p:nvPr>
            <p:ph idx="1" type="subTitle"/>
          </p:nvPr>
        </p:nvSpPr>
        <p:spPr>
          <a:xfrm>
            <a:off x="9854150" y="6241675"/>
            <a:ext cx="22719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March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d09200ba13_0_2"/>
          <p:cNvSpPr/>
          <p:nvPr/>
        </p:nvSpPr>
        <p:spPr>
          <a:xfrm>
            <a:off x="947850" y="3834463"/>
            <a:ext cx="10296300" cy="1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Hiiko I. </a:t>
            </a:r>
            <a:r>
              <a:rPr b="1" i="0" lang="en-US" sz="26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Katjaita</a:t>
            </a:r>
            <a:r>
              <a:rPr b="1" baseline="30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2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b="1" i="0" lang="en-US" sz="24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Backes</a:t>
            </a:r>
            <a:r>
              <a:rPr b="1" baseline="30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James O. </a:t>
            </a:r>
            <a:r>
              <a:rPr b="1" i="0" lang="en-US" sz="2400" u="none" cap="small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Chibueze</a:t>
            </a:r>
            <a:r>
              <a:rPr b="1" baseline="3000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30000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1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University of Namibia,</a:t>
            </a:r>
            <a:b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Dept. of Physics, Chemistry &amp; Material Science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r>
              <a:rPr b="0" baseline="30000" i="0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1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University of South Africa,</a:t>
            </a:r>
            <a:b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US" sz="2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Centre for Astrophysics and Space Science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g3d09200ba13_0_2"/>
          <p:cNvCxnSpPr/>
          <p:nvPr/>
        </p:nvCxnSpPr>
        <p:spPr>
          <a:xfrm>
            <a:off x="11963160" y="304560"/>
            <a:ext cx="300" cy="300"/>
          </a:xfrm>
          <a:prstGeom prst="straightConnector1">
            <a:avLst/>
          </a:prstGeom>
          <a:noFill/>
          <a:ln cap="flat" cmpd="sng" w="9525">
            <a:solidFill>
              <a:srgbClr val="EE3124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98" name="Google Shape;198;g3d09200ba13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1965998" cy="196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fadf24f22d_0_9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2fadf24f22d_0_9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sp>
        <p:nvSpPr>
          <p:cNvPr id="304" name="Google Shape;304;g2fadf24f22d_0_9"/>
          <p:cNvSpPr txBox="1"/>
          <p:nvPr/>
        </p:nvSpPr>
        <p:spPr>
          <a:xfrm>
            <a:off x="463675" y="1755700"/>
            <a:ext cx="3176400" cy="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Interpretation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fadf24f22d_0_9"/>
          <p:cNvSpPr txBox="1"/>
          <p:nvPr>
            <p:ph idx="4294967295" type="title"/>
          </p:nvPr>
        </p:nvSpPr>
        <p:spPr>
          <a:xfrm>
            <a:off x="589705" y="14009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Results: Sources Revealing Complex Jet Behaviour</a:t>
            </a:r>
            <a:endParaRPr b="0" i="0" sz="4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g2fadf24f22d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0150" y="2132550"/>
            <a:ext cx="8875894" cy="4039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2fadf24f22d_0_9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adf24f22d_0_19"/>
          <p:cNvSpPr txBox="1"/>
          <p:nvPr>
            <p:ph idx="4294967295" type="title"/>
          </p:nvPr>
        </p:nvSpPr>
        <p:spPr>
          <a:xfrm>
            <a:off x="708255" y="287715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Summary and Outlook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fadf24f22d_0_19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Google Shape;315;g2fadf24f22d_0_19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graphicFrame>
        <p:nvGraphicFramePr>
          <p:cNvPr id="316" name="Google Shape;316;g2fadf24f22d_0_19"/>
          <p:cNvGraphicFramePr/>
          <p:nvPr/>
        </p:nvGraphicFramePr>
        <p:xfrm>
          <a:off x="743950" y="1612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{67039C50-C9CB-47FD-A984-14550FE3D617}</a:tableStyleId>
              </a:tblPr>
              <a:tblGrid>
                <a:gridCol w="7158775"/>
              </a:tblGrid>
              <a:tr h="154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Key Results: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Higher frequencies lead lower frequencies across all sources.</a:t>
                      </a:r>
                      <a:endParaRPr sz="16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Clear lag ladders observed in 3C273, 3C279, and 3C454.3.</a:t>
                      </a:r>
                      <a:endParaRPr sz="16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Some sources show compressed or distorted lag structures.</a:t>
                      </a:r>
                      <a:endParaRPr sz="1600" u="none" cap="none" strike="noStrike"/>
                    </a:p>
                  </a:txBody>
                  <a:tcPr marT="91425" marB="91425" marR="91425" marL="91425"/>
                </a:tc>
              </a:tr>
              <a:tr h="128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Physical Interpretation: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Findings strongly support the shock-in-jet / opacity model.</a:t>
                      </a:r>
                      <a:endParaRPr sz="16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Emission originates near the jet base and propagates outward.</a:t>
                      </a:r>
                      <a:endParaRPr sz="16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Deviations indicate complex jet structure (multi-zone, geometry).</a:t>
                      </a:r>
                      <a:endParaRPr sz="1600" u="none" cap="none" strike="noStrike"/>
                    </a:p>
                  </a:txBody>
                  <a:tcPr marT="91425" marB="91425" marR="91425" marL="91425"/>
                </a:tc>
              </a:tr>
              <a:tr h="193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Future Work: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Extend analysis with additional Metsähovi monitoring data</a:t>
                      </a:r>
                      <a:endParaRPr sz="16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Apply the method to more blazar sources</a:t>
                      </a:r>
                      <a:endParaRPr sz="16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●"/>
                      </a:pPr>
                      <a:r>
                        <a:rPr lang="en-US" sz="1600" u="none" cap="none" strike="noStrike"/>
                        <a:t>Compare lag behaviour with detailed variability studies (ongoing work)</a:t>
                      </a:r>
                      <a:endParaRPr sz="16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317" name="Google Shape;317;g2fadf24f22d_0_19"/>
          <p:cNvGraphicFramePr/>
          <p:nvPr/>
        </p:nvGraphicFramePr>
        <p:xfrm>
          <a:off x="8011013" y="16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{67039C50-C9CB-47FD-A984-14550FE3D617}</a:tableStyleId>
              </a:tblPr>
              <a:tblGrid>
                <a:gridCol w="3966400"/>
              </a:tblGrid>
              <a:tr h="461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Delight's Ongoing Work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9900"/>
                          </a:solidFill>
                        </a:rPr>
                        <a:t>Variability Characterization</a:t>
                      </a:r>
                      <a:endParaRPr b="1" sz="1400" u="none" cap="none" strike="noStrike">
                        <a:solidFill>
                          <a:srgbClr val="FF99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cap="none" strike="noStrike"/>
                        <a:t>Delight is currently characterizing the variability properties of these specific target sources.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Her work includes rigorous analysis of variability patterns and precise source classification.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rgbClr val="FF9900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9900"/>
                          </a:solidFill>
                        </a:rPr>
                        <a:t>This will help link lag behaviour directly with physical source properties.</a:t>
                      </a:r>
                      <a:endParaRPr b="1" sz="1400" u="none" cap="none" strike="noStrike">
                        <a:solidFill>
                          <a:srgbClr val="FF99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18" name="Google Shape;318;g2fadf24f22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8583" y="1733075"/>
            <a:ext cx="2011275" cy="20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fadf24f22d_0_19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2470692ee0_14_91"/>
          <p:cNvSpPr/>
          <p:nvPr/>
        </p:nvSpPr>
        <p:spPr>
          <a:xfrm>
            <a:off x="7860600" y="5152680"/>
            <a:ext cx="3582360" cy="1163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1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2470692ee0_14_91"/>
          <p:cNvSpPr/>
          <p:nvPr/>
        </p:nvSpPr>
        <p:spPr>
          <a:xfrm>
            <a:off x="10682280" y="1217880"/>
            <a:ext cx="1509120" cy="762480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f7579b1f3_0_37"/>
          <p:cNvSpPr txBox="1"/>
          <p:nvPr>
            <p:ph idx="4294967295" type="title"/>
          </p:nvPr>
        </p:nvSpPr>
        <p:spPr>
          <a:xfrm>
            <a:off x="838080" y="3650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Blazar monitoring with the AMT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2ef7579b1f3_0_37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g2ef7579b1f3_0_37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sp>
        <p:nvSpPr>
          <p:cNvPr id="206" name="Google Shape;206;g2ef7579b1f3_0_37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Google Shape;207;g2ef7579b1f3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1527" y="1634150"/>
            <a:ext cx="4960949" cy="2794825"/>
          </a:xfrm>
          <a:prstGeom prst="rect">
            <a:avLst/>
          </a:prstGeom>
          <a:solidFill>
            <a:srgbClr val="DA291C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g2ef7579b1f3_0_37"/>
          <p:cNvPicPr preferRelativeResize="0"/>
          <p:nvPr/>
        </p:nvPicPr>
        <p:blipFill rotWithShape="1">
          <a:blip r:embed="rId4">
            <a:alphaModFix/>
          </a:blip>
          <a:srcRect b="0" l="11712" r="16567" t="12350"/>
          <a:stretch/>
        </p:blipFill>
        <p:spPr>
          <a:xfrm>
            <a:off x="6227100" y="1634150"/>
            <a:ext cx="4960952" cy="27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ef7579b1f3_0_37"/>
          <p:cNvSpPr txBox="1"/>
          <p:nvPr/>
        </p:nvSpPr>
        <p:spPr>
          <a:xfrm>
            <a:off x="212400" y="4428975"/>
            <a:ext cx="31404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AMT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14-m millimetre telescope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Gamsberg, Namibia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joining the </a:t>
            </a: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EHT network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ef7579b1f3_0_37"/>
          <p:cNvSpPr txBox="1"/>
          <p:nvPr/>
        </p:nvSpPr>
        <p:spPr>
          <a:xfrm>
            <a:off x="3352800" y="4366275"/>
            <a:ext cx="2751300" cy="21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Science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Multi-frequency monitoring of blazars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study variability across the jet.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ef7579b1f3_0_37"/>
          <p:cNvSpPr txBox="1"/>
          <p:nvPr/>
        </p:nvSpPr>
        <p:spPr>
          <a:xfrm>
            <a:off x="6104100" y="4388913"/>
            <a:ext cx="30639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This Matters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frequencies probe </a:t>
            </a: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jet regions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allowing us to track how disturbances </a:t>
            </a: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propagate outward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ef7579b1f3_0_37"/>
          <p:cNvSpPr txBox="1"/>
          <p:nvPr/>
        </p:nvSpPr>
        <p:spPr>
          <a:xfrm>
            <a:off x="9168000" y="4366275"/>
            <a:ext cx="2879700" cy="21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Study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demonstration of time-lag analysis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showcasing the science the AMT will enable.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7f39f791a_0_0"/>
          <p:cNvSpPr txBox="1"/>
          <p:nvPr>
            <p:ph idx="4294967295" type="title"/>
          </p:nvPr>
        </p:nvSpPr>
        <p:spPr>
          <a:xfrm>
            <a:off x="838355" y="2818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we’re testing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f7f39f791a_0_0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g2f7f39f791a_0_0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sp>
        <p:nvSpPr>
          <p:cNvPr id="221" name="Google Shape;221;g2f7f39f791a_0_0"/>
          <p:cNvSpPr txBox="1"/>
          <p:nvPr/>
        </p:nvSpPr>
        <p:spPr>
          <a:xfrm>
            <a:off x="212425" y="1679150"/>
            <a:ext cx="6665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Shock-in-Jet Model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disturbance forms near the black hole and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moves outward along the jet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it propagates, it produces emission at different locations along the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jet.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f7f39f791a_0_0"/>
          <p:cNvSpPr txBox="1"/>
          <p:nvPr/>
        </p:nvSpPr>
        <p:spPr>
          <a:xfrm>
            <a:off x="212425" y="2815775"/>
            <a:ext cx="6541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Ordering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jet becomes more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optically thin with distance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frequencies (e.g. 345 GHz) appear first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followed by lower frequencies further downstream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f7f39f791a_0_0"/>
          <p:cNvSpPr txBox="1"/>
          <p:nvPr/>
        </p:nvSpPr>
        <p:spPr>
          <a:xfrm>
            <a:off x="212425" y="4218250"/>
            <a:ext cx="6776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Expected Lag Behaviour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key expectations from the model: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Higher-frequency emission appears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earlier in time</a:t>
            </a:r>
            <a:b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•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frequency gaps → larger time delays</a:t>
            </a:r>
            <a:b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(e.g. 230–345 GHz &lt; 37–345 GHz)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the key question is: do </a:t>
            </a:r>
            <a:r>
              <a:rPr b="1" lang="en-US" sz="1500">
                <a:solidFill>
                  <a:schemeClr val="dk1"/>
                </a:solidFill>
              </a:rPr>
              <a:t>all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blazars follow this expected behaviour?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f7f39f79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0225" y="1759340"/>
            <a:ext cx="5009375" cy="4490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f7f39f791a_0_0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09200ba13_0_88"/>
          <p:cNvSpPr txBox="1"/>
          <p:nvPr>
            <p:ph idx="4294967295" type="title"/>
          </p:nvPr>
        </p:nvSpPr>
        <p:spPr>
          <a:xfrm>
            <a:off x="838355" y="2818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Multi-Frequency Light Curves and Data Preparation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d09200ba13_0_88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g3d09200ba13_0_88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pic>
        <p:nvPicPr>
          <p:cNvPr id="234" name="Google Shape;234;g3d09200ba13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275" y="2381425"/>
            <a:ext cx="8624727" cy="344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3d09200ba13_0_88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g3d09200ba13_0_88"/>
          <p:cNvSpPr txBox="1"/>
          <p:nvPr/>
        </p:nvSpPr>
        <p:spPr>
          <a:xfrm>
            <a:off x="212400" y="2598825"/>
            <a:ext cx="2879700" cy="25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Multi-Frequency Data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curves from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Metsähovi (37 GHz)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ALMA (90, 230, 345 GHz)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sources only have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90, 230, and 345 GHz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(no 37 GHz)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7ee9040d3d_0_45"/>
          <p:cNvSpPr txBox="1"/>
          <p:nvPr>
            <p:ph idx="4294967295" type="title"/>
          </p:nvPr>
        </p:nvSpPr>
        <p:spPr>
          <a:xfrm>
            <a:off x="838355" y="2818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Time lag extraction methods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7ee9040d3d_0_45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g37ee9040d3d_0_45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graphicFrame>
        <p:nvGraphicFramePr>
          <p:cNvPr id="245" name="Google Shape;245;g37ee9040d3d_0_45"/>
          <p:cNvGraphicFramePr/>
          <p:nvPr/>
        </p:nvGraphicFramePr>
        <p:xfrm>
          <a:off x="270725" y="17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{67039C50-C9CB-47FD-A984-14550FE3D617}</a:tableStyleId>
              </a:tblPr>
              <a:tblGrid>
                <a:gridCol w="5797225"/>
                <a:gridCol w="5797225"/>
              </a:tblGrid>
              <a:tr h="23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ICCF: Linear interpolation with Monte Carlo bootstrapping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8B8B8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ZDCF: Equal-population binning (highly robust for irregular cadences)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  <a:tr h="230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JAVELIN: Damped random walk modeling via MCMC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/>
                        <a:t>PyROA: Bayesian running optimal average</a:t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1" sz="17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46" name="Google Shape;246;g37ee9040d3d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6200" y="2350750"/>
            <a:ext cx="3189224" cy="160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7ee9040d3d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9488" y="4450513"/>
            <a:ext cx="3315949" cy="165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7ee9040d3d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3650" y="2396986"/>
            <a:ext cx="3189226" cy="1510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7ee9040d3d_0_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2761" y="4412850"/>
            <a:ext cx="2671000" cy="180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7ee9040d3d_0_45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44e5208f1_0_35"/>
          <p:cNvSpPr txBox="1"/>
          <p:nvPr>
            <p:ph idx="4294967295" type="title"/>
          </p:nvPr>
        </p:nvSpPr>
        <p:spPr>
          <a:xfrm>
            <a:off x="838355" y="28184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Blazar sample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244e5208f1_0_35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2244e5208f1_0_35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pic>
        <p:nvPicPr>
          <p:cNvPr id="259" name="Google Shape;259;g2244e5208f1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700" y="1759340"/>
            <a:ext cx="10788920" cy="469318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244e5208f1_0_35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09200ba13_0_125"/>
          <p:cNvSpPr txBox="1"/>
          <p:nvPr>
            <p:ph idx="4294967295" type="title"/>
          </p:nvPr>
        </p:nvSpPr>
        <p:spPr>
          <a:xfrm>
            <a:off x="212400" y="153525"/>
            <a:ext cx="105840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Results: Sources Consistent with the Shock-in-Jet Model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3d09200ba13_0_125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g3d09200ba13_0_125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pic>
        <p:nvPicPr>
          <p:cNvPr id="269" name="Google Shape;269;g3d09200ba13_0_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5" y="2186375"/>
            <a:ext cx="6889554" cy="3804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d09200ba13_0_125"/>
          <p:cNvSpPr txBox="1"/>
          <p:nvPr/>
        </p:nvSpPr>
        <p:spPr>
          <a:xfrm>
            <a:off x="7154875" y="1997250"/>
            <a:ext cx="4860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Clean Signatures: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3C273, 3C279, 3C454.3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show strong agreement with the expected behaviour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Consistent across multiple lag methods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d09200ba13_0_125"/>
          <p:cNvSpPr txBox="1"/>
          <p:nvPr/>
        </p:nvSpPr>
        <p:spPr>
          <a:xfrm>
            <a:off x="7275325" y="3938325"/>
            <a:ext cx="46200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Monotonic Lag Ladder: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Lag increases as frequency decreases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345 → 230 → 90 → 37 GHz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 evidence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outward propagation along the jet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d09200ba13_0_125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09200ba13_0_145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g3d09200ba13_0_145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pic>
        <p:nvPicPr>
          <p:cNvPr id="280" name="Google Shape;280;g3d09200ba13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648" y="1713975"/>
            <a:ext cx="6689320" cy="46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d09200ba13_0_145"/>
          <p:cNvSpPr txBox="1"/>
          <p:nvPr/>
        </p:nvSpPr>
        <p:spPr>
          <a:xfrm>
            <a:off x="7275325" y="4130825"/>
            <a:ext cx="46200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Interpretation: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High-frequency emission originates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closer to the black hole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Emission then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propagates downstream along the jet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Jet becomes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optically thin at lower frequencies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d09200ba13_0_145"/>
          <p:cNvSpPr txBox="1"/>
          <p:nvPr/>
        </p:nvSpPr>
        <p:spPr>
          <a:xfrm>
            <a:off x="7154875" y="1997250"/>
            <a:ext cx="48609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Fractional Variability (Fvar):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Variability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 with frequency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~0.28 (37 GHz) → ~0.36 (345 GHz)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3C279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frequencies trace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active regions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d09200ba13_0_145"/>
          <p:cNvSpPr txBox="1"/>
          <p:nvPr>
            <p:ph idx="4294967295" type="title"/>
          </p:nvPr>
        </p:nvSpPr>
        <p:spPr>
          <a:xfrm>
            <a:off x="212400" y="153525"/>
            <a:ext cx="105840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Results: Sources Consistent with the Shock-in-Jet Model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d09200ba13_0_145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adf24f22d_0_0"/>
          <p:cNvSpPr txBox="1"/>
          <p:nvPr>
            <p:ph idx="4294967295" type="title"/>
          </p:nvPr>
        </p:nvSpPr>
        <p:spPr>
          <a:xfrm>
            <a:off x="589705" y="140090"/>
            <a:ext cx="10515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Results: Sources Revealing Complex Jet Behaviour</a:t>
            </a:r>
            <a:endParaRPr b="0" i="0" sz="4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fadf24f22d_0_0"/>
          <p:cNvSpPr txBox="1"/>
          <p:nvPr>
            <p:ph idx="10" type="dt"/>
          </p:nvPr>
        </p:nvSpPr>
        <p:spPr>
          <a:xfrm>
            <a:off x="212400" y="6604920"/>
            <a:ext cx="9699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</a:pPr>
            <a:r>
              <a:rPr lang="en-US"/>
              <a:t>24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/>
              <a:t>03</a:t>
            </a:r>
            <a:r>
              <a:rPr b="0" i="0" lang="en-US" sz="12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6</a:t>
            </a:r>
            <a:endParaRPr b="0" i="0" sz="1200" u="none" cap="none" strike="noStrike">
              <a:solidFill>
                <a:srgbClr val="8B8B8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g2fadf24f22d_0_0"/>
          <p:cNvSpPr txBox="1"/>
          <p:nvPr>
            <p:ph idx="11" type="ftr"/>
          </p:nvPr>
        </p:nvSpPr>
        <p:spPr>
          <a:xfrm>
            <a:off x="3640075" y="6604925"/>
            <a:ext cx="35148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H. Katjaita: Multi-Frequency Millimetre Monitoring…</a:t>
            </a:r>
            <a:endParaRPr/>
          </a:p>
        </p:txBody>
      </p:sp>
      <p:sp>
        <p:nvSpPr>
          <p:cNvPr id="293" name="Google Shape;293;g2fadf24f22d_0_0"/>
          <p:cNvSpPr txBox="1"/>
          <p:nvPr/>
        </p:nvSpPr>
        <p:spPr>
          <a:xfrm>
            <a:off x="212400" y="1606950"/>
            <a:ext cx="4860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Compressed / Distorted Lag Ladders: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NRAO530, OJ287, PKS1749+096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not show a clear monotonic ladder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Lag spacing is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compressed, weak, or even non-monotonic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2fadf24f22d_0_0"/>
          <p:cNvSpPr txBox="1"/>
          <p:nvPr/>
        </p:nvSpPr>
        <p:spPr>
          <a:xfrm>
            <a:off x="260550" y="3997225"/>
            <a:ext cx="48609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 behaviour: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frequencies still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lower frequencies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larger frequency gaps do not always produce larger delays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Indicates deviations from a simple, monotonic lag ladder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fadf24f22d_0_0"/>
          <p:cNvSpPr txBox="1"/>
          <p:nvPr>
            <p:ph idx="12" type="sldNum"/>
          </p:nvPr>
        </p:nvSpPr>
        <p:spPr>
          <a:xfrm>
            <a:off x="11353680" y="6604920"/>
            <a:ext cx="5331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6" name="Google Shape;296;g2fadf24f22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450" y="2278001"/>
            <a:ext cx="6857226" cy="3786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3124"/>
      </a:accent1>
      <a:accent2>
        <a:srgbClr val="FEC017"/>
      </a:accent2>
      <a:accent3>
        <a:srgbClr val="6D6E71"/>
      </a:accent3>
      <a:accent4>
        <a:srgbClr val="FFB000"/>
      </a:accent4>
      <a:accent5>
        <a:srgbClr val="FFFFFF"/>
      </a:accent5>
      <a:accent6>
        <a:srgbClr val="FFFFFF"/>
      </a:accent6>
      <a:hlink>
        <a:srgbClr val="EE3124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E3124"/>
      </a:accent1>
      <a:accent2>
        <a:srgbClr val="FEC017"/>
      </a:accent2>
      <a:accent3>
        <a:srgbClr val="6D6E71"/>
      </a:accent3>
      <a:accent4>
        <a:srgbClr val="FFB000"/>
      </a:accent4>
      <a:accent5>
        <a:srgbClr val="FFFFFF"/>
      </a:accent5>
      <a:accent6>
        <a:srgbClr val="FFFFFF"/>
      </a:accent6>
      <a:hlink>
        <a:srgbClr val="EE3124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2015-02-09T12:48:18Z</dcterms:created>
  <dc:creator>Rittmann, John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12</vt:i4>
  </property>
  <property fmtid="{D5CDD505-2E9C-101B-9397-08002B2CF9AE}" pid="3" name="MMClips">
    <vt:i4>5</vt:i4>
  </property>
  <property fmtid="{D5CDD505-2E9C-101B-9397-08002B2CF9AE}" pid="4" name="Notes">
    <vt:i4>4</vt:i4>
  </property>
  <property fmtid="{D5CDD505-2E9C-101B-9397-08002B2CF9AE}" pid="5" name="PresentationFormat">
    <vt:lpwstr>Widescreen</vt:lpwstr>
  </property>
  <property fmtid="{D5CDD505-2E9C-101B-9397-08002B2CF9AE}" pid="6" name="Slides">
    <vt:i4>38</vt:i4>
  </property>
</Properties>
</file>