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6"/>
  </p:notesMasterIdLst>
  <p:sldIdLst>
    <p:sldId id="256" r:id="rId2"/>
    <p:sldId id="359" r:id="rId3"/>
    <p:sldId id="360" r:id="rId4"/>
    <p:sldId id="362" r:id="rId5"/>
    <p:sldId id="279" r:id="rId6"/>
    <p:sldId id="361" r:id="rId7"/>
    <p:sldId id="363" r:id="rId8"/>
    <p:sldId id="364" r:id="rId9"/>
    <p:sldId id="365" r:id="rId10"/>
    <p:sldId id="366" r:id="rId11"/>
    <p:sldId id="367" r:id="rId12"/>
    <p:sldId id="371" r:id="rId13"/>
    <p:sldId id="369" r:id="rId14"/>
    <p:sldId id="3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3"/>
    <p:restoredTop sz="94667"/>
  </p:normalViewPr>
  <p:slideViewPr>
    <p:cSldViewPr snapToGrid="0">
      <p:cViewPr varScale="1">
        <p:scale>
          <a:sx n="124" d="100"/>
          <a:sy n="124" d="100"/>
        </p:scale>
        <p:origin x="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C9192-7DAB-6643-909A-61C541539F24}" type="datetimeFigureOut">
              <a:rPr lang="en-US" smtClean="0"/>
              <a:t>3/25/26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FC117-4B7E-4142-99E4-6B1896A1C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6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FC117-4B7E-4142-99E4-6B1896A1C7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64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F76BD-F936-DD46-92F4-81C32E45DF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32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FC117-4B7E-4142-99E4-6B1896A1C7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31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FBED-F5E1-4845-B236-2721D8133540}" type="datetimeFigureOut">
              <a:rPr lang="en-US" smtClean="0"/>
              <a:t>3/25/26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D824-7E5C-AD4C-8124-12A0FE253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01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FBED-F5E1-4845-B236-2721D8133540}" type="datetimeFigureOut">
              <a:rPr lang="en-US" smtClean="0"/>
              <a:t>3/25/26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D824-7E5C-AD4C-8124-12A0FE253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FBED-F5E1-4845-B236-2721D8133540}" type="datetimeFigureOut">
              <a:rPr lang="en-US" smtClean="0"/>
              <a:t>3/25/26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D824-7E5C-AD4C-8124-12A0FE253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34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FBED-F5E1-4845-B236-2721D8133540}" type="datetimeFigureOut">
              <a:rPr lang="en-US" smtClean="0"/>
              <a:t>3/25/26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D824-7E5C-AD4C-8124-12A0FE253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20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FBED-F5E1-4845-B236-2721D8133540}" type="datetimeFigureOut">
              <a:rPr lang="en-US" smtClean="0"/>
              <a:t>3/25/26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D824-7E5C-AD4C-8124-12A0FE253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8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FBED-F5E1-4845-B236-2721D8133540}" type="datetimeFigureOut">
              <a:rPr lang="en-US" smtClean="0"/>
              <a:t>3/25/26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D824-7E5C-AD4C-8124-12A0FE253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3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FBED-F5E1-4845-B236-2721D8133540}" type="datetimeFigureOut">
              <a:rPr lang="en-US" smtClean="0"/>
              <a:t>3/25/26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D824-7E5C-AD4C-8124-12A0FE253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11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FBED-F5E1-4845-B236-2721D8133540}" type="datetimeFigureOut">
              <a:rPr lang="en-US" smtClean="0"/>
              <a:t>3/25/26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D824-7E5C-AD4C-8124-12A0FE253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30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FBED-F5E1-4845-B236-2721D8133540}" type="datetimeFigureOut">
              <a:rPr lang="en-US" smtClean="0"/>
              <a:t>3/25/26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D824-7E5C-AD4C-8124-12A0FE253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15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FBED-F5E1-4845-B236-2721D8133540}" type="datetimeFigureOut">
              <a:rPr lang="en-US" smtClean="0"/>
              <a:t>3/25/26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D824-7E5C-AD4C-8124-12A0FE253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52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FBED-F5E1-4845-B236-2721D8133540}" type="datetimeFigureOut">
              <a:rPr lang="en-US" smtClean="0"/>
              <a:t>3/25/26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D824-7E5C-AD4C-8124-12A0FE253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39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C5DBFBED-F5E1-4845-B236-2721D8133540}" type="datetimeFigureOut">
              <a:rPr lang="en-US" smtClean="0"/>
              <a:t>3/25/26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92AED824-7E5C-AD4C-8124-12A0FE253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454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71D083-D6A4-E898-F0EC-DF4E1A1A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4280"/>
            <a:ext cx="3691073" cy="783720"/>
          </a:xfrm>
          <a:prstGeom prst="rect">
            <a:avLst/>
          </a:prstGeom>
          <a:effectLst>
            <a:glow>
              <a:schemeClr val="bg1">
                <a:alpha val="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F00F8F-A214-59F3-9CE9-A45A53EBD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1950" y="5959643"/>
            <a:ext cx="1770050" cy="87273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067B8BD-DE6B-01D8-6DA6-FC9D06FC9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9887" r="11908" b="52677"/>
          <a:stretch>
            <a:fillRect/>
          </a:stretch>
        </p:blipFill>
        <p:spPr bwMode="auto">
          <a:xfrm>
            <a:off x="2811220" y="250534"/>
            <a:ext cx="5202195" cy="404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2555FF-8847-6CC7-B15B-1EF8DEF6D0AE}"/>
              </a:ext>
            </a:extLst>
          </p:cNvPr>
          <p:cNvSpPr txBox="1"/>
          <p:nvPr/>
        </p:nvSpPr>
        <p:spPr>
          <a:xfrm>
            <a:off x="3311400" y="4697645"/>
            <a:ext cx="69444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M.G Hoare</a:t>
            </a:r>
            <a:r>
              <a:rPr lang="en-US" sz="1800" baseline="30000" dirty="0"/>
              <a:t>1</a:t>
            </a:r>
            <a:r>
              <a:rPr lang="en-US" sz="1800" dirty="0"/>
              <a:t>, </a:t>
            </a:r>
            <a:r>
              <a:rPr lang="en-US" dirty="0"/>
              <a:t>S.L Lumsden</a:t>
            </a:r>
            <a:r>
              <a:rPr lang="en-US" baseline="30000" dirty="0"/>
              <a:t>1</a:t>
            </a:r>
            <a:r>
              <a:rPr lang="en-US" sz="1800" dirty="0"/>
              <a:t>,  J.O Chibueze</a:t>
            </a:r>
            <a:r>
              <a:rPr lang="en-US" baseline="30000" dirty="0"/>
              <a:t>2</a:t>
            </a:r>
            <a:endParaRPr lang="en-US" sz="1800" baseline="30000" dirty="0"/>
          </a:p>
          <a:p>
            <a:r>
              <a:rPr lang="en-US" baseline="30000" dirty="0"/>
              <a:t>1</a:t>
            </a:r>
            <a:r>
              <a:rPr lang="en-US" dirty="0"/>
              <a:t>School of Physics &amp; Astronomy, University of Leeds, Leeds </a:t>
            </a:r>
            <a:r>
              <a:rPr lang="mr-IN" dirty="0"/>
              <a:t>–</a:t>
            </a:r>
            <a:r>
              <a:rPr lang="en-US" dirty="0"/>
              <a:t> UK</a:t>
            </a:r>
          </a:p>
          <a:p>
            <a:r>
              <a:rPr lang="en-US" baseline="30000" dirty="0"/>
              <a:t>2</a:t>
            </a:r>
            <a:r>
              <a:rPr lang="en-US" dirty="0"/>
              <a:t>UNISA Centre for Astrophysics and Space Science, SA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1E0B4AE-D231-635D-AA99-82AEB5646667}"/>
              </a:ext>
            </a:extLst>
          </p:cNvPr>
          <p:cNvSpPr txBox="1">
            <a:spLocks/>
          </p:cNvSpPr>
          <p:nvPr/>
        </p:nvSpPr>
        <p:spPr>
          <a:xfrm>
            <a:off x="-41188" y="1646250"/>
            <a:ext cx="12233188" cy="9205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 err="1"/>
              <a:t>MeerKAT</a:t>
            </a:r>
            <a:r>
              <a:rPr lang="en-US" sz="4200" dirty="0"/>
              <a:t> S-band  Study of Massive </a:t>
            </a:r>
            <a:r>
              <a:rPr lang="en-US" sz="4200" dirty="0" err="1"/>
              <a:t>Protostellar</a:t>
            </a:r>
            <a:r>
              <a:rPr lang="en-US" sz="4200" dirty="0"/>
              <a:t> Jets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6126E60-D080-6626-2E4D-E420D92B9519}"/>
              </a:ext>
            </a:extLst>
          </p:cNvPr>
          <p:cNvSpPr txBox="1">
            <a:spLocks/>
          </p:cNvSpPr>
          <p:nvPr/>
        </p:nvSpPr>
        <p:spPr>
          <a:xfrm>
            <a:off x="1618795" y="3543381"/>
            <a:ext cx="7257416" cy="4000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Willice Obonyo</a:t>
            </a:r>
          </a:p>
        </p:txBody>
      </p:sp>
    </p:spTree>
    <p:extLst>
      <p:ext uri="{BB962C8B-B14F-4D97-AF65-F5344CB8AC3E}">
        <p14:creationId xmlns:p14="http://schemas.microsoft.com/office/powerpoint/2010/main" val="182573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CF500-0698-221D-8D53-9F568B060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54E62-69B0-95C6-BDB7-A34B21B32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27" y="245414"/>
            <a:ext cx="5907195" cy="248856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Evidence for Jet Precession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C0477-EF89-F06F-03F7-A614F64AF942}"/>
              </a:ext>
            </a:extLst>
          </p:cNvPr>
          <p:cNvSpPr txBox="1"/>
          <p:nvPr/>
        </p:nvSpPr>
        <p:spPr>
          <a:xfrm>
            <a:off x="55037" y="6120368"/>
            <a:ext cx="6417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</a:rPr>
              <a:t>Primary and secondary bow-shock hotspots</a:t>
            </a:r>
            <a:r>
              <a:rPr lang="en-GB" sz="2000" dirty="0"/>
              <a:t>, indicating possible jet precession </a:t>
            </a:r>
            <a:r>
              <a:rPr lang="en-GB" dirty="0"/>
              <a:t>(Horton et al. 2023)</a:t>
            </a:r>
            <a:r>
              <a:rPr lang="en-GB" sz="2000" dirty="0"/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2669FE-8F78-2B67-3957-764EFB73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85" y="737290"/>
            <a:ext cx="4503295" cy="5383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C03544-0226-2EF1-7A24-0149BCC49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363" y="737290"/>
            <a:ext cx="3478999" cy="4894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7B723C-A81C-A323-8AFF-CA12A906FDC8}"/>
              </a:ext>
            </a:extLst>
          </p:cNvPr>
          <p:cNvSpPr txBox="1"/>
          <p:nvPr/>
        </p:nvSpPr>
        <p:spPr>
          <a:xfrm>
            <a:off x="7673545" y="5751378"/>
            <a:ext cx="260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Caratti</a:t>
            </a:r>
            <a:r>
              <a:rPr lang="en-US" dirty="0"/>
              <a:t> O </a:t>
            </a:r>
            <a:r>
              <a:rPr lang="en-US" dirty="0" err="1"/>
              <a:t>Garatti</a:t>
            </a:r>
            <a:r>
              <a:rPr lang="en-US" dirty="0"/>
              <a:t>+ 2015)</a:t>
            </a:r>
          </a:p>
        </p:txBody>
      </p:sp>
    </p:spTree>
    <p:extLst>
      <p:ext uri="{BB962C8B-B14F-4D97-AF65-F5344CB8AC3E}">
        <p14:creationId xmlns:p14="http://schemas.microsoft.com/office/powerpoint/2010/main" val="213582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1293F-8E91-3BFC-CEC8-EC27E77E5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34" y="218734"/>
            <a:ext cx="7449065" cy="532666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Parsec Scale Radio Jet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308558-0671-6D0E-58C7-DED982C1808A}"/>
              </a:ext>
            </a:extLst>
          </p:cNvPr>
          <p:cNvSpPr txBox="1"/>
          <p:nvPr/>
        </p:nvSpPr>
        <p:spPr>
          <a:xfrm>
            <a:off x="7863159" y="260311"/>
            <a:ext cx="26805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u="sng" dirty="0"/>
              <a:t>Example:</a:t>
            </a:r>
            <a:r>
              <a:rPr lang="en-US" sz="2200" dirty="0"/>
              <a:t> G310.0135+00.3892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81E3C6-363B-129E-7471-FAB17FA90578}"/>
              </a:ext>
            </a:extLst>
          </p:cNvPr>
          <p:cNvSpPr txBox="1"/>
          <p:nvPr/>
        </p:nvSpPr>
        <p:spPr>
          <a:xfrm>
            <a:off x="5486400" y="1135692"/>
            <a:ext cx="60709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Terminal bow shock on </a:t>
            </a:r>
            <a:r>
              <a:rPr lang="en-GB" sz="2200" b="1" dirty="0">
                <a:solidFill>
                  <a:srgbClr val="FFFF00"/>
                </a:solidFill>
              </a:rPr>
              <a:t>one side of the jet at ∼242″ (∼4 pc at 3.4 kpc)</a:t>
            </a:r>
            <a:r>
              <a:rPr lang="en-GB" sz="2200" b="1" dirty="0"/>
              <a:t>, indicating a parsec-scale </a:t>
            </a:r>
            <a:r>
              <a:rPr lang="en-GB" sz="2200" b="1" dirty="0" err="1"/>
              <a:t>protostellar</a:t>
            </a:r>
            <a:r>
              <a:rPr lang="en-GB" sz="2200" b="1" dirty="0"/>
              <a:t> outflow.</a:t>
            </a:r>
            <a:endParaRPr lang="en-GB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29ABD1-C579-FF6A-3274-3D8A47377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34" y="854036"/>
            <a:ext cx="4724399" cy="57852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2B0BEF-B679-EB7A-4ED1-D435C01C8C60}"/>
              </a:ext>
            </a:extLst>
          </p:cNvPr>
          <p:cNvSpPr txBox="1"/>
          <p:nvPr/>
        </p:nvSpPr>
        <p:spPr>
          <a:xfrm>
            <a:off x="6022515" y="2455568"/>
            <a:ext cx="5987970" cy="2246769"/>
          </a:xfrm>
          <a:prstGeom prst="rect">
            <a:avLst/>
          </a:prstGeom>
          <a:noFill/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For comparison</a:t>
            </a:r>
          </a:p>
          <a:p>
            <a:r>
              <a:rPr lang="en-GB" sz="2000" b="1" dirty="0"/>
              <a:t>HH 80–81 </a:t>
            </a:r>
            <a:r>
              <a:rPr lang="en-GB" sz="2000" b="1" dirty="0" err="1"/>
              <a:t>protostellar</a:t>
            </a:r>
            <a:r>
              <a:rPr lang="en-GB" sz="2000" b="1" dirty="0"/>
              <a:t> jet</a:t>
            </a: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Radio jet from HH 80N to HH 80S: </a:t>
            </a:r>
            <a:r>
              <a:rPr lang="en-GB" sz="2000" b="1" dirty="0"/>
              <a:t>5.3 pc</a:t>
            </a:r>
            <a:r>
              <a:rPr lang="en-GB" sz="2000" dirty="0"/>
              <a:t> (Martí et al. 1993)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Jet extent revised to </a:t>
            </a:r>
            <a:r>
              <a:rPr lang="en-GB" sz="2000" b="1" dirty="0"/>
              <a:t>~10 pc</a:t>
            </a:r>
            <a:r>
              <a:rPr lang="en-GB" sz="2000" dirty="0"/>
              <a:t> based on new </a:t>
            </a:r>
            <a:r>
              <a:rPr lang="en-GB" sz="2000" b="1" dirty="0"/>
              <a:t>H</a:t>
            </a:r>
            <a:r>
              <a:rPr lang="el-GR" sz="2000" b="1" dirty="0"/>
              <a:t>α </a:t>
            </a:r>
            <a:r>
              <a:rPr lang="en-GB" sz="2000" b="1" dirty="0"/>
              <a:t>observations</a:t>
            </a:r>
            <a:r>
              <a:rPr lang="en-GB" sz="2000" dirty="0"/>
              <a:t> (Bally &amp; </a:t>
            </a:r>
            <a:r>
              <a:rPr lang="en-GB" sz="2000" dirty="0" err="1"/>
              <a:t>Reipurth</a:t>
            </a:r>
            <a:r>
              <a:rPr lang="en-GB" sz="2000" dirty="0"/>
              <a:t> 2023)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127B4-791D-E607-80CF-322C2660B7B5}"/>
              </a:ext>
            </a:extLst>
          </p:cNvPr>
          <p:cNvSpPr txBox="1"/>
          <p:nvPr/>
        </p:nvSpPr>
        <p:spPr>
          <a:xfrm>
            <a:off x="5752618" y="5266482"/>
            <a:ext cx="63425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Implication: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Jets inject momentum into molecular clouds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Influence surrounding star formation</a:t>
            </a:r>
          </a:p>
        </p:txBody>
      </p:sp>
    </p:spTree>
    <p:extLst>
      <p:ext uri="{BB962C8B-B14F-4D97-AF65-F5344CB8AC3E}">
        <p14:creationId xmlns:p14="http://schemas.microsoft.com/office/powerpoint/2010/main" val="165007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A51A406-9F5C-F3C5-B106-E146F0E6BBCB}"/>
              </a:ext>
            </a:extLst>
          </p:cNvPr>
          <p:cNvSpPr txBox="1"/>
          <p:nvPr/>
        </p:nvSpPr>
        <p:spPr>
          <a:xfrm>
            <a:off x="248971" y="1367274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MeerKAT</a:t>
            </a:r>
            <a:r>
              <a:rPr lang="en-US" sz="2200" dirty="0"/>
              <a:t> sensitivity reveals: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Diffuse emission connecting jet knots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Cocoon-like structures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N5-N7 New knots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Interpretation: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Jet entrainment of ambient gas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Energy injection into molecular cloud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2B4A742-00A3-FDD1-B3B6-BCA8B4A90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68" y="127338"/>
            <a:ext cx="4818888" cy="10652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Diffuse Emission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E5DEE5-5ECA-3700-072C-73AB70061FC5}"/>
              </a:ext>
            </a:extLst>
          </p:cNvPr>
          <p:cNvSpPr txBox="1"/>
          <p:nvPr/>
        </p:nvSpPr>
        <p:spPr>
          <a:xfrm>
            <a:off x="52417" y="5490726"/>
            <a:ext cx="700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+ signs: radio sources (Purser+ 2016, Rodríguez+ 2005)</a:t>
            </a:r>
          </a:p>
          <a:p>
            <a:r>
              <a:rPr lang="en-GB" dirty="0">
                <a:solidFill>
                  <a:srgbClr val="FFFF00"/>
                </a:solidFill>
              </a:rPr>
              <a:t>x represents the locations of 2.12𝜇m H2 knots in Brooks et al. (2003).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757053-9919-38CB-D5A0-B5D90FF8C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395" y="133086"/>
            <a:ext cx="5092185" cy="659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78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247C7-92B9-623F-88C1-0EB40A47D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080"/>
            <a:ext cx="10515600" cy="477958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Spectral Index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CF01E-123E-9272-518F-C0EAEBF54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109" y="878000"/>
            <a:ext cx="6936558" cy="57769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dirty="0"/>
              <a:t>Measured for 30 jet components.</a:t>
            </a:r>
          </a:p>
          <a:p>
            <a:pPr lvl="1"/>
            <a:r>
              <a:rPr lang="en-US" sz="2500" dirty="0"/>
              <a:t>Range: </a:t>
            </a:r>
            <a:r>
              <a:rPr lang="el-GR" sz="2500" dirty="0"/>
              <a:t>α ≈ −2.25 </a:t>
            </a:r>
            <a:r>
              <a:rPr lang="en-US" sz="2500" dirty="0"/>
              <a:t>to + 2.22</a:t>
            </a:r>
          </a:p>
          <a:p>
            <a:pPr lvl="1"/>
            <a:r>
              <a:rPr lang="en-US" sz="2500" dirty="0"/>
              <a:t>Peak distribution: </a:t>
            </a:r>
            <a:r>
              <a:rPr lang="el-GR" sz="2500" dirty="0"/>
              <a:t>α </a:t>
            </a:r>
            <a:r>
              <a:rPr lang="en-US" sz="2500" dirty="0"/>
              <a:t>≈ −0.3 to − 0.6 </a:t>
            </a:r>
          </a:p>
          <a:p>
            <a:pPr marL="0" indent="0">
              <a:buNone/>
            </a:pPr>
            <a:r>
              <a:rPr lang="en-US" sz="2500" dirty="0"/>
              <a:t>Indicates significant synchrotron emission.</a:t>
            </a:r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r>
              <a:rPr lang="en-US" sz="2500" dirty="0"/>
              <a:t>Non-thermal emission detected in:</a:t>
            </a:r>
          </a:p>
          <a:p>
            <a:pPr marL="457200" lvl="1" indent="0">
              <a:buNone/>
            </a:pPr>
            <a:r>
              <a:rPr lang="en-US" sz="2500" dirty="0"/>
              <a:t>∼ 82% of MYSO systems</a:t>
            </a:r>
          </a:p>
          <a:p>
            <a:pPr marL="457200" lvl="1" indent="0">
              <a:buNone/>
            </a:pPr>
            <a:r>
              <a:rPr lang="en-US" sz="2500" dirty="0"/>
              <a:t>∼ 63% of resolved jet components</a:t>
            </a:r>
          </a:p>
          <a:p>
            <a:pPr marL="0" indent="0">
              <a:buNone/>
            </a:pPr>
            <a:r>
              <a:rPr lang="en-US" sz="2500" dirty="0"/>
              <a:t>Implications:</a:t>
            </a:r>
          </a:p>
          <a:p>
            <a:pPr lvl="1"/>
            <a:r>
              <a:rPr lang="en-US" sz="2500" dirty="0"/>
              <a:t>Particle acceleration in jets</a:t>
            </a:r>
          </a:p>
          <a:p>
            <a:pPr lvl="1"/>
            <a:r>
              <a:rPr lang="en-US" sz="2500" dirty="0"/>
              <a:t>Magnetic fields play a key role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17A69-4DC8-009C-6897-BB04723DF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508" y="1023372"/>
            <a:ext cx="5678253" cy="415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66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92E12-D2DC-C54C-83AA-A1D3C08DD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8608"/>
          </a:xfrm>
        </p:spPr>
        <p:txBody>
          <a:bodyPr/>
          <a:lstStyle/>
          <a:p>
            <a:r>
              <a:rPr lang="en-US" u="sng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D2005-B330-DC02-6C6A-8FCC2169D0BD}"/>
              </a:ext>
            </a:extLst>
          </p:cNvPr>
          <p:cNvSpPr txBox="1"/>
          <p:nvPr/>
        </p:nvSpPr>
        <p:spPr>
          <a:xfrm>
            <a:off x="609600" y="965201"/>
            <a:ext cx="113084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/>
              <a:t>MeerKAT</a:t>
            </a:r>
            <a:r>
              <a:rPr lang="en-GB" sz="2800" dirty="0"/>
              <a:t> S-band observations reveal complex jet morphologies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Jets exhibit precession and episodic ejections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Diffuse emission fills inter-shock regions, tracing jet–environment 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Synchrotron emission is widespread in massive young stellar object (MYSO) jets</a:t>
            </a:r>
          </a:p>
        </p:txBody>
      </p:sp>
    </p:spTree>
    <p:extLst>
      <p:ext uri="{BB962C8B-B14F-4D97-AF65-F5344CB8AC3E}">
        <p14:creationId xmlns:p14="http://schemas.microsoft.com/office/powerpoint/2010/main" val="935644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E5808EC-A87A-1E40-B8C9-7AF7C7063B2D}"/>
              </a:ext>
            </a:extLst>
          </p:cNvPr>
          <p:cNvSpPr txBox="1"/>
          <p:nvPr/>
        </p:nvSpPr>
        <p:spPr>
          <a:xfrm>
            <a:off x="2259007" y="265894"/>
            <a:ext cx="7415245" cy="554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dirty="0">
                <a:latin typeface="+mj-lt"/>
                <a:ea typeface="+mj-ea"/>
                <a:cs typeface="+mj-cs"/>
              </a:rPr>
              <a:t>Massive Star Formation</a:t>
            </a:r>
            <a:endParaRPr lang="en-US" sz="3600" u="sng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CE91C5-1356-D947-A050-46CC49DC1756}"/>
              </a:ext>
            </a:extLst>
          </p:cNvPr>
          <p:cNvSpPr txBox="1"/>
          <p:nvPr/>
        </p:nvSpPr>
        <p:spPr>
          <a:xfrm>
            <a:off x="11503724" y="6295004"/>
            <a:ext cx="40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273BC0-B38C-18BA-79FD-FA90C8A551FE}"/>
              </a:ext>
            </a:extLst>
          </p:cNvPr>
          <p:cNvGrpSpPr/>
          <p:nvPr/>
        </p:nvGrpSpPr>
        <p:grpSpPr>
          <a:xfrm>
            <a:off x="4611059" y="1439641"/>
            <a:ext cx="7301594" cy="3543325"/>
            <a:chOff x="178184" y="702676"/>
            <a:chExt cx="8787632" cy="43903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2A7E224-0B77-D3FB-158D-9069AF749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8184" y="702676"/>
              <a:ext cx="8787632" cy="439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43A01B-BF0C-F7FC-4C85-675514DC2A36}"/>
                </a:ext>
              </a:extLst>
            </p:cNvPr>
            <p:cNvSpPr txBox="1"/>
            <p:nvPr/>
          </p:nvSpPr>
          <p:spPr>
            <a:xfrm>
              <a:off x="3455582" y="1669312"/>
              <a:ext cx="1733178" cy="1823947"/>
            </a:xfrm>
            <a:prstGeom prst="rect">
              <a:avLst/>
            </a:prstGeom>
            <a:noFill/>
            <a:ln w="412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35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D268F42-44F3-B8E4-55CD-94EAA1ED320A}"/>
              </a:ext>
            </a:extLst>
          </p:cNvPr>
          <p:cNvSpPr txBox="1"/>
          <p:nvPr/>
        </p:nvSpPr>
        <p:spPr>
          <a:xfrm>
            <a:off x="2162744" y="6033394"/>
            <a:ext cx="92736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00" b="1" dirty="0">
                <a:solidFill>
                  <a:srgbClr val="FFFF00"/>
                </a:solidFill>
              </a:rPr>
              <a:t>Jets turn on at the Hot Molecular Core phase and turn off after HCHII</a:t>
            </a:r>
          </a:p>
        </p:txBody>
      </p:sp>
      <p:pic>
        <p:nvPicPr>
          <p:cNvPr id="2" name="star_formation_simulation.mp4" descr="star_formation_simulation.mp4">
            <a:hlinkClick r:id="" action="ppaction://media"/>
            <a:extLst>
              <a:ext uri="{FF2B5EF4-FFF2-40B4-BE49-F238E27FC236}">
                <a16:creationId xmlns:a16="http://schemas.microsoft.com/office/drawing/2014/main" id="{35A6557D-1FD4-4243-9A98-A603805962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9813" r="19024"/>
          <a:stretch>
            <a:fillRect/>
          </a:stretch>
        </p:blipFill>
        <p:spPr>
          <a:xfrm>
            <a:off x="179797" y="1159518"/>
            <a:ext cx="4340832" cy="40980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4384AF-51B7-FEA7-28CA-A4F6B04CC5F3}"/>
              </a:ext>
            </a:extLst>
          </p:cNvPr>
          <p:cNvSpPr txBox="1"/>
          <p:nvPr/>
        </p:nvSpPr>
        <p:spPr>
          <a:xfrm>
            <a:off x="4108860" y="5108070"/>
            <a:ext cx="8305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Evolutionary Sequence Model of Massive Protostars (Urquhart</a:t>
            </a:r>
            <a:r>
              <a:rPr lang="en-US" sz="2000" dirty="0"/>
              <a:t> 2024)</a:t>
            </a:r>
          </a:p>
        </p:txBody>
      </p:sp>
    </p:spTree>
    <p:extLst>
      <p:ext uri="{BB962C8B-B14F-4D97-AF65-F5344CB8AC3E}">
        <p14:creationId xmlns:p14="http://schemas.microsoft.com/office/powerpoint/2010/main" val="177892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object, light, dark, night&#10;&#10;Description automatically generated">
            <a:extLst>
              <a:ext uri="{FF2B5EF4-FFF2-40B4-BE49-F238E27FC236}">
                <a16:creationId xmlns:a16="http://schemas.microsoft.com/office/drawing/2014/main" id="{7C1A6361-827B-C346-AB90-A319A110A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61" y="1177288"/>
            <a:ext cx="5240094" cy="4341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CE91C5-1356-D947-A050-46CC49DC1756}"/>
              </a:ext>
            </a:extLst>
          </p:cNvPr>
          <p:cNvSpPr txBox="1"/>
          <p:nvPr/>
        </p:nvSpPr>
        <p:spPr>
          <a:xfrm>
            <a:off x="2159508" y="300505"/>
            <a:ext cx="787984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700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368D3A-C54C-0749-B46D-0FC8F3C4C794}"/>
              </a:ext>
            </a:extLst>
          </p:cNvPr>
          <p:cNvSpPr txBox="1"/>
          <p:nvPr/>
        </p:nvSpPr>
        <p:spPr>
          <a:xfrm>
            <a:off x="9719733" y="640080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6DA26D-1F04-5942-9C41-435E6A010852}"/>
              </a:ext>
            </a:extLst>
          </p:cNvPr>
          <p:cNvSpPr txBox="1"/>
          <p:nvPr/>
        </p:nvSpPr>
        <p:spPr>
          <a:xfrm>
            <a:off x="540772" y="5792584"/>
            <a:ext cx="36456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Movie by Carrasco-Gonzalez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04B955-962F-894E-9302-8978E82D11C0}"/>
              </a:ext>
            </a:extLst>
          </p:cNvPr>
          <p:cNvSpPr txBox="1"/>
          <p:nvPr/>
        </p:nvSpPr>
        <p:spPr>
          <a:xfrm>
            <a:off x="4485504" y="1738774"/>
            <a:ext cx="739133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500" dirty="0"/>
              <a:t>Releases part of </a:t>
            </a:r>
            <a:r>
              <a:rPr lang="en-GB" sz="2500" dirty="0">
                <a:solidFill>
                  <a:srgbClr val="FFFF00"/>
                </a:solidFill>
              </a:rPr>
              <a:t>radiation pressure </a:t>
            </a:r>
            <a:r>
              <a:rPr lang="en-GB" sz="2500" dirty="0"/>
              <a:t>(Kuiper+ 2010).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rgbClr val="FFFF00"/>
                </a:solidFill>
              </a:rPr>
              <a:t>Transport angular momentum </a:t>
            </a:r>
            <a:r>
              <a:rPr lang="en-GB" sz="2500" dirty="0"/>
              <a:t>from a protostar, </a:t>
            </a:r>
            <a:r>
              <a:rPr lang="en-GB" sz="2500" dirty="0" err="1"/>
              <a:t>e.g</a:t>
            </a:r>
            <a:r>
              <a:rPr lang="en-GB" sz="2500" dirty="0"/>
              <a:t>, the rotating jet in HH 212 (Lee+ 2017).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500" dirty="0"/>
              <a:t>Tracers of </a:t>
            </a:r>
            <a:r>
              <a:rPr lang="en-GB" sz="2500" dirty="0">
                <a:solidFill>
                  <a:srgbClr val="FFFF00"/>
                </a:solidFill>
              </a:rPr>
              <a:t>Accretion History </a:t>
            </a:r>
            <a:r>
              <a:rPr lang="en-GB" sz="2500" dirty="0"/>
              <a:t>(</a:t>
            </a:r>
            <a:r>
              <a:rPr lang="en-GB" sz="2500" dirty="0" err="1"/>
              <a:t>Cesaroni</a:t>
            </a:r>
            <a:r>
              <a:rPr lang="en-GB" sz="2500" dirty="0"/>
              <a:t>+ 2018)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500" dirty="0"/>
              <a:t>Signatures of </a:t>
            </a:r>
            <a:r>
              <a:rPr lang="en-GB" sz="2500" dirty="0">
                <a:solidFill>
                  <a:srgbClr val="FFFF00"/>
                </a:solidFill>
              </a:rPr>
              <a:t>disk-fed accretion </a:t>
            </a:r>
            <a:r>
              <a:rPr lang="en-GB" sz="2500" dirty="0"/>
              <a:t>(</a:t>
            </a:r>
            <a:r>
              <a:rPr lang="en-GB" sz="2500" dirty="0" err="1"/>
              <a:t>Caratti</a:t>
            </a:r>
            <a:r>
              <a:rPr lang="en-GB" sz="2500" dirty="0"/>
              <a:t> o </a:t>
            </a:r>
            <a:r>
              <a:rPr lang="en-GB" sz="2500" dirty="0" err="1"/>
              <a:t>Garatti</a:t>
            </a:r>
            <a:r>
              <a:rPr lang="en-GB" sz="2500" dirty="0"/>
              <a:t> +2017, </a:t>
            </a:r>
            <a:r>
              <a:rPr lang="en-GB" sz="2500" dirty="0" err="1"/>
              <a:t>Cesaroni</a:t>
            </a:r>
            <a:r>
              <a:rPr lang="en-GB" sz="2500" dirty="0"/>
              <a:t>+ 2018)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Indicators of star formation sites</a:t>
            </a:r>
            <a:endParaRPr lang="en-GB" sz="2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43F665-A415-842B-2D03-8328E10D74C7}"/>
              </a:ext>
            </a:extLst>
          </p:cNvPr>
          <p:cNvSpPr txBox="1"/>
          <p:nvPr/>
        </p:nvSpPr>
        <p:spPr>
          <a:xfrm>
            <a:off x="2935208" y="540910"/>
            <a:ext cx="576798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500" u="sng" dirty="0"/>
              <a:t>Why study jets of protostars?</a:t>
            </a:r>
          </a:p>
        </p:txBody>
      </p:sp>
    </p:spTree>
    <p:extLst>
      <p:ext uri="{BB962C8B-B14F-4D97-AF65-F5344CB8AC3E}">
        <p14:creationId xmlns:p14="http://schemas.microsoft.com/office/powerpoint/2010/main" val="3556240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4A820-2268-C204-25EF-ABB3AF541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091" y="2279953"/>
            <a:ext cx="6232015" cy="2952254"/>
          </a:xfrm>
        </p:spPr>
        <p:txBody>
          <a:bodyPr>
            <a:normAutofit fontScale="77500" lnSpcReduction="20000"/>
          </a:bodyPr>
          <a:lstStyle/>
          <a:p>
            <a:r>
              <a:rPr lang="en-US" sz="3000" b="1" dirty="0"/>
              <a:t>Thermal (Free-Free emission)</a:t>
            </a:r>
          </a:p>
          <a:p>
            <a:pPr lvl="1"/>
            <a:r>
              <a:rPr lang="en-US" sz="3000" dirty="0"/>
              <a:t>Ionized gas</a:t>
            </a:r>
          </a:p>
          <a:p>
            <a:pPr lvl="1"/>
            <a:r>
              <a:rPr lang="en-US" sz="3000" dirty="0"/>
              <a:t>Spectral index </a:t>
            </a:r>
            <a:r>
              <a:rPr lang="el-GR" sz="3000" dirty="0"/>
              <a:t>α ∼ −0.1 </a:t>
            </a:r>
            <a:r>
              <a:rPr lang="en-US" sz="3000" dirty="0"/>
              <a:t>to +2</a:t>
            </a:r>
          </a:p>
          <a:p>
            <a:pPr lvl="1"/>
            <a:r>
              <a:rPr lang="en-US" sz="3000" dirty="0"/>
              <a:t>Typically </a:t>
            </a:r>
            <a:r>
              <a:rPr lang="el-GR" sz="3000" dirty="0"/>
              <a:t>α ∼</a:t>
            </a:r>
            <a:r>
              <a:rPr lang="en-GB" sz="3000" dirty="0"/>
              <a:t>0.6</a:t>
            </a:r>
          </a:p>
          <a:p>
            <a:pPr marL="457200" lvl="1" indent="0">
              <a:buNone/>
            </a:pPr>
            <a:endParaRPr lang="en-US" sz="3000" dirty="0"/>
          </a:p>
          <a:p>
            <a:r>
              <a:rPr lang="en-US" sz="3000" b="1" dirty="0"/>
              <a:t>Non-thermal (Synchrotron emission)</a:t>
            </a:r>
          </a:p>
          <a:p>
            <a:pPr lvl="1"/>
            <a:r>
              <a:rPr lang="en-US" sz="3000" dirty="0"/>
              <a:t>Shock-accelerated electrons</a:t>
            </a:r>
          </a:p>
          <a:p>
            <a:pPr lvl="1"/>
            <a:r>
              <a:rPr lang="en-US" sz="3000" dirty="0"/>
              <a:t>Spectral index </a:t>
            </a:r>
            <a:r>
              <a:rPr lang="el-GR" sz="3000" dirty="0"/>
              <a:t>α &lt; −0.</a:t>
            </a:r>
            <a:r>
              <a:rPr lang="en-GB" sz="3000" dirty="0"/>
              <a:t>1</a:t>
            </a:r>
          </a:p>
          <a:p>
            <a:pPr lvl="1"/>
            <a:r>
              <a:rPr lang="en-GB" sz="3000" dirty="0"/>
              <a:t>Typically </a:t>
            </a:r>
            <a:r>
              <a:rPr lang="el-GR" sz="3000" dirty="0"/>
              <a:t>α ∼</a:t>
            </a:r>
            <a:r>
              <a:rPr lang="en-GB" sz="3000" dirty="0"/>
              <a:t>-0.6</a:t>
            </a:r>
            <a:endParaRPr lang="en-US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873CB-9B0A-0910-7C83-A8A493084685}"/>
              </a:ext>
            </a:extLst>
          </p:cNvPr>
          <p:cNvSpPr txBox="1"/>
          <p:nvPr/>
        </p:nvSpPr>
        <p:spPr>
          <a:xfrm>
            <a:off x="1885296" y="352644"/>
            <a:ext cx="842140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 dirty="0"/>
              <a:t>Radio Continuum Emission Mechanisms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52876-84F6-52B6-E038-E98BF6644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67" y="1290682"/>
            <a:ext cx="5150474" cy="5032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8ACE18-5C57-C7D5-EC50-D471C2BF9CD6}"/>
              </a:ext>
            </a:extLst>
          </p:cNvPr>
          <p:cNvSpPr txBox="1"/>
          <p:nvPr/>
        </p:nvSpPr>
        <p:spPr>
          <a:xfrm>
            <a:off x="6096000" y="5667481"/>
            <a:ext cx="5786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(Purser+2016,2021; Obonyo+2019,2024,2025)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C8EE30-16CC-924A-9AD8-D381B627F3F6}"/>
                  </a:ext>
                </a:extLst>
              </p:cNvPr>
              <p:cNvSpPr txBox="1"/>
              <p:nvPr/>
            </p:nvSpPr>
            <p:spPr>
              <a:xfrm>
                <a:off x="5873091" y="1290682"/>
                <a:ext cx="605819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FFFF00"/>
                    </a:solidFill>
                  </a:rPr>
                  <a:t>Spectral index is defined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3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GB" sz="3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GB" sz="3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a:rPr lang="en-GB" sz="3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endParaRPr lang="en-US" sz="3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C8EE30-16CC-924A-9AD8-D381B627F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091" y="1290682"/>
                <a:ext cx="6058197" cy="553998"/>
              </a:xfrm>
              <a:prstGeom prst="rect">
                <a:avLst/>
              </a:prstGeom>
              <a:blipFill>
                <a:blip r:embed="rId4"/>
                <a:stretch>
                  <a:fillRect l="-2301" t="-11111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61F483D-06C7-0D74-D43B-877E95E8FDD6}"/>
              </a:ext>
            </a:extLst>
          </p:cNvPr>
          <p:cNvSpPr txBox="1"/>
          <p:nvPr/>
        </p:nvSpPr>
        <p:spPr>
          <a:xfrm>
            <a:off x="1867989" y="6426925"/>
            <a:ext cx="1509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Purser+2016)</a:t>
            </a:r>
          </a:p>
        </p:txBody>
      </p:sp>
    </p:spTree>
    <p:extLst>
      <p:ext uri="{BB962C8B-B14F-4D97-AF65-F5344CB8AC3E}">
        <p14:creationId xmlns:p14="http://schemas.microsoft.com/office/powerpoint/2010/main" val="1823829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80968" y="96287"/>
            <a:ext cx="10160508" cy="529461"/>
          </a:xfrm>
        </p:spPr>
        <p:txBody>
          <a:bodyPr>
            <a:noAutofit/>
          </a:bodyPr>
          <a:lstStyle/>
          <a:p>
            <a:pPr algn="ctr"/>
            <a:r>
              <a:rPr lang="en-US" sz="3000" b="1" u="sng" dirty="0">
                <a:latin typeface="+mn-lt"/>
                <a:ea typeface="Abadi MT Condensed Extra Bold" charset="0"/>
                <a:cs typeface="Abadi MT Condensed Extra Bold" charset="0"/>
              </a:rPr>
              <a:t>Radio Properties of Massive Protostars</a:t>
            </a:r>
            <a:endParaRPr lang="en-US" sz="3000" u="sng" dirty="0">
              <a:latin typeface="+mn-lt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95600" y="5842659"/>
            <a:ext cx="4093341" cy="8397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Polarized synchrotron emission.</a:t>
            </a:r>
          </a:p>
          <a:p>
            <a:pPr marL="0" indent="0">
              <a:buNone/>
            </a:pPr>
            <a:r>
              <a:rPr lang="en-US" sz="2200" dirty="0"/>
              <a:t>(Carrasco-Gonzalez+ 2010)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A20A6A-72FE-1349-83EB-80FEE85AF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41" y="1381538"/>
            <a:ext cx="3662858" cy="435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9B2A2C-6FC3-A0D8-4FC2-B413BB9A7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334" y="1410114"/>
            <a:ext cx="6208593" cy="4039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D6D801-C11C-682B-608C-D73979C7993A}"/>
              </a:ext>
            </a:extLst>
          </p:cNvPr>
          <p:cNvSpPr txBox="1"/>
          <p:nvPr/>
        </p:nvSpPr>
        <p:spPr>
          <a:xfrm>
            <a:off x="5260874" y="5574410"/>
            <a:ext cx="6425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FFFF00"/>
                </a:solidFill>
              </a:rPr>
              <a:t>Stratified Helical Magnetic Field</a:t>
            </a:r>
            <a:r>
              <a:rPr lang="en-GB" sz="2200" b="1" dirty="0"/>
              <a:t>:</a:t>
            </a:r>
            <a:r>
              <a:rPr lang="en-GB" sz="2200" dirty="0"/>
              <a:t> Toroidal near the axis, becoming increasingly poloidal toward the edges (Rodríguez-Kamenetzky+ 2025).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93C730-D0DA-8067-5BDA-82E9EB0D4820}"/>
              </a:ext>
            </a:extLst>
          </p:cNvPr>
          <p:cNvSpPr txBox="1"/>
          <p:nvPr/>
        </p:nvSpPr>
        <p:spPr>
          <a:xfrm>
            <a:off x="2972559" y="729566"/>
            <a:ext cx="524573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u="sng" dirty="0">
                <a:ea typeface="Abadi MT Condensed Extra Bold" charset="0"/>
                <a:cs typeface="Abadi MT Condensed Extra Bold" charset="0"/>
              </a:rPr>
              <a:t>Magnetically Driven, e.g., HH 80-81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030001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60608-210A-BB1C-1099-0F0E15FED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183" y="624147"/>
            <a:ext cx="4547287" cy="691037"/>
          </a:xfrm>
        </p:spPr>
        <p:txBody>
          <a:bodyPr>
            <a:normAutofit/>
          </a:bodyPr>
          <a:lstStyle/>
          <a:p>
            <a:r>
              <a:rPr lang="en-US" sz="2500" u="sng" dirty="0"/>
              <a:t>Episodic Accretion– S255 NIRS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D9CCDB-1711-E7B9-4CEB-5F3CDCD25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23" y="1278924"/>
            <a:ext cx="11623554" cy="43001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473B18-115F-C5C3-98C9-E8063FAFAFC8}"/>
              </a:ext>
            </a:extLst>
          </p:cNvPr>
          <p:cNvSpPr txBox="1"/>
          <p:nvPr/>
        </p:nvSpPr>
        <p:spPr>
          <a:xfrm>
            <a:off x="1359244" y="5802965"/>
            <a:ext cx="100687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Radio Outburst  - evidence of episodic accretion (</a:t>
            </a:r>
            <a:r>
              <a:rPr lang="en-GB" sz="2200" dirty="0" err="1"/>
              <a:t>Cesaroni</a:t>
            </a:r>
            <a:r>
              <a:rPr lang="en-US" sz="2200" dirty="0"/>
              <a:t>+ 2018, Obonyo+2021).</a:t>
            </a:r>
            <a:endParaRPr lang="en-GB" sz="22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DB4120-C385-5C74-00ED-D1C006740B8F}"/>
              </a:ext>
            </a:extLst>
          </p:cNvPr>
          <p:cNvSpPr txBox="1">
            <a:spLocks/>
          </p:cNvSpPr>
          <p:nvPr/>
        </p:nvSpPr>
        <p:spPr>
          <a:xfrm>
            <a:off x="719185" y="13898"/>
            <a:ext cx="10160508" cy="529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u="sng">
                <a:latin typeface="+mn-lt"/>
                <a:ea typeface="Abadi MT Condensed Extra Bold" charset="0"/>
                <a:cs typeface="Abadi MT Condensed Extra Bold" charset="0"/>
              </a:rPr>
              <a:t>Radio Properties of Massive Protostars</a:t>
            </a:r>
            <a:endParaRPr lang="en-US" sz="3000" u="sng" dirty="0">
              <a:latin typeface="+mn-lt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81B0B7-3938-502F-DAE8-61AC4EDF283B}"/>
              </a:ext>
            </a:extLst>
          </p:cNvPr>
          <p:cNvSpPr txBox="1"/>
          <p:nvPr/>
        </p:nvSpPr>
        <p:spPr>
          <a:xfrm>
            <a:off x="3246295" y="2050749"/>
            <a:ext cx="2618928" cy="707886"/>
          </a:xfrm>
          <a:prstGeom prst="rect">
            <a:avLst/>
          </a:prstGeom>
          <a:noFill/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Free-free emission from Core</a:t>
            </a:r>
          </a:p>
        </p:txBody>
      </p:sp>
    </p:spTree>
    <p:extLst>
      <p:ext uri="{BB962C8B-B14F-4D97-AF65-F5344CB8AC3E}">
        <p14:creationId xmlns:p14="http://schemas.microsoft.com/office/powerpoint/2010/main" val="4288860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EAE8-C8FB-8990-DE90-E2331D41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2443" y="0"/>
            <a:ext cx="4213654" cy="858194"/>
          </a:xfrm>
        </p:spPr>
        <p:txBody>
          <a:bodyPr>
            <a:normAutofit/>
          </a:bodyPr>
          <a:lstStyle/>
          <a:p>
            <a:r>
              <a:rPr lang="en-US" sz="3500" u="sng" dirty="0"/>
              <a:t>Sample Selection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ED003-696A-438D-3016-B6A13C77C9E3}"/>
              </a:ext>
            </a:extLst>
          </p:cNvPr>
          <p:cNvSpPr txBox="1"/>
          <p:nvPr/>
        </p:nvSpPr>
        <p:spPr>
          <a:xfrm>
            <a:off x="170476" y="1076015"/>
            <a:ext cx="653672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/>
              <a:t>Selected from </a:t>
            </a:r>
            <a:r>
              <a:rPr lang="en-US" sz="2500" dirty="0" err="1"/>
              <a:t>MeerKAT</a:t>
            </a:r>
            <a:r>
              <a:rPr lang="en-US" sz="2500" dirty="0"/>
              <a:t> Galactic Plane Survey (1.28 GHz; </a:t>
            </a:r>
            <a:r>
              <a:rPr lang="en-US" sz="2500" dirty="0" err="1"/>
              <a:t>Goedhert</a:t>
            </a:r>
            <a:r>
              <a:rPr lang="en-US" sz="2500" dirty="0"/>
              <a:t>+ 2024)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/>
              <a:t>11 Massive Young Stellar Objects (MYSOs)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/>
              <a:t>Criteria: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500" dirty="0"/>
              <a:t>Extended radio morphology at 1.3 GHz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500" dirty="0"/>
              <a:t>Alignment with infrared 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B40704-657B-C602-930A-8437EA92B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66" y="2131758"/>
            <a:ext cx="6103144" cy="1656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0D1A0B-53A2-DFE9-3D46-4806D558B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844" y="1775452"/>
            <a:ext cx="5107680" cy="33932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271961-FC9E-BC93-BD2E-DD3B1FC8B126}"/>
              </a:ext>
            </a:extLst>
          </p:cNvPr>
          <p:cNvSpPr txBox="1"/>
          <p:nvPr/>
        </p:nvSpPr>
        <p:spPr>
          <a:xfrm>
            <a:off x="6913844" y="5301048"/>
            <a:ext cx="5107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G035.1979−00.7427</a:t>
            </a:r>
            <a:r>
              <a:rPr lang="en-US" dirty="0"/>
              <a:t> (Purser+2021;Obonyo+2024)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EF426A-E195-FCE2-F2B9-CBB2A81DC1F5}"/>
              </a:ext>
            </a:extLst>
          </p:cNvPr>
          <p:cNvSpPr txBox="1"/>
          <p:nvPr/>
        </p:nvSpPr>
        <p:spPr>
          <a:xfrm>
            <a:off x="2196468" y="6137049"/>
            <a:ext cx="55964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Observed at 3.1 GHz, Resolution 3.1 arcsecs</a:t>
            </a:r>
          </a:p>
        </p:txBody>
      </p:sp>
    </p:spTree>
    <p:extLst>
      <p:ext uri="{BB962C8B-B14F-4D97-AF65-F5344CB8AC3E}">
        <p14:creationId xmlns:p14="http://schemas.microsoft.com/office/powerpoint/2010/main" val="1675212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CB3A7-067A-36DE-0DC5-431CCA80F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952" y="185393"/>
            <a:ext cx="3818238" cy="495644"/>
          </a:xfrm>
        </p:spPr>
        <p:txBody>
          <a:bodyPr>
            <a:normAutofit fontScale="90000"/>
          </a:bodyPr>
          <a:lstStyle/>
          <a:p>
            <a:r>
              <a:rPr lang="en-US" sz="3500" u="sng" dirty="0"/>
              <a:t>Jet Morphology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6DEB2-6B7F-9238-65FA-63DDCC83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752" y="779524"/>
            <a:ext cx="11038113" cy="9255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dirty="0"/>
              <a:t>41 radio components detected/resolved at the 3.1 arcseconds resolution</a:t>
            </a:r>
          </a:p>
          <a:p>
            <a:pPr lvl="1"/>
            <a:r>
              <a:rPr lang="en-US" sz="2500" dirty="0">
                <a:solidFill>
                  <a:srgbClr val="FFFF00"/>
                </a:solidFill>
              </a:rPr>
              <a:t>31 identified as jet structures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379458-D3DC-527C-9AA9-FCBD22F91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82" y="2395198"/>
            <a:ext cx="4156009" cy="3295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88BF55-7D9F-83FA-3C37-FFB521BEB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801" y="2196113"/>
            <a:ext cx="3381175" cy="3720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1CEAB7-B328-96FA-19FF-03B9C804452E}"/>
              </a:ext>
            </a:extLst>
          </p:cNvPr>
          <p:cNvSpPr txBox="1"/>
          <p:nvPr/>
        </p:nvSpPr>
        <p:spPr>
          <a:xfrm>
            <a:off x="435270" y="5958231"/>
            <a:ext cx="17592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Bipolar jets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2ECCA-B8D1-09D6-0143-D990C2E2BCBB}"/>
              </a:ext>
            </a:extLst>
          </p:cNvPr>
          <p:cNvSpPr txBox="1"/>
          <p:nvPr/>
        </p:nvSpPr>
        <p:spPr>
          <a:xfrm>
            <a:off x="5523607" y="5952927"/>
            <a:ext cx="23811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Asymmetric lobes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0CDBD6-0C55-E682-A259-0C24F815C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438" y="2294658"/>
            <a:ext cx="3605326" cy="33746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E12E81-1454-C9E8-21A6-D4EC27258E5B}"/>
              </a:ext>
            </a:extLst>
          </p:cNvPr>
          <p:cNvSpPr txBox="1"/>
          <p:nvPr/>
        </p:nvSpPr>
        <p:spPr>
          <a:xfrm>
            <a:off x="9160627" y="5852387"/>
            <a:ext cx="26682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Branched structures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3A578C-17A4-0B59-9275-382466DA0130}"/>
              </a:ext>
            </a:extLst>
          </p:cNvPr>
          <p:cNvSpPr txBox="1"/>
          <p:nvPr/>
        </p:nvSpPr>
        <p:spPr>
          <a:xfrm>
            <a:off x="102482" y="1863283"/>
            <a:ext cx="609805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/>
              <a:t>Observed morphologies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F82042-980D-0758-8828-652DB376439F}"/>
              </a:ext>
            </a:extLst>
          </p:cNvPr>
          <p:cNvSpPr txBox="1"/>
          <p:nvPr/>
        </p:nvSpPr>
        <p:spPr>
          <a:xfrm>
            <a:off x="2751750" y="6457163"/>
            <a:ext cx="5542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Detected new radio lobes, </a:t>
            </a:r>
            <a:r>
              <a:rPr lang="en-US" sz="2200" dirty="0" err="1">
                <a:solidFill>
                  <a:srgbClr val="FFFF00"/>
                </a:solidFill>
              </a:rPr>
              <a:t>e.g</a:t>
            </a:r>
            <a:r>
              <a:rPr lang="en-US" sz="2200" dirty="0">
                <a:solidFill>
                  <a:srgbClr val="FFFF00"/>
                </a:solidFill>
              </a:rPr>
              <a:t>, RS6 and C.</a:t>
            </a:r>
          </a:p>
        </p:txBody>
      </p:sp>
    </p:spTree>
    <p:extLst>
      <p:ext uri="{BB962C8B-B14F-4D97-AF65-F5344CB8AC3E}">
        <p14:creationId xmlns:p14="http://schemas.microsoft.com/office/powerpoint/2010/main" val="3735458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0EE8E-E7F1-71BC-1D8D-C9C5081B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35" y="356625"/>
            <a:ext cx="5907195" cy="420130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Evidence for Jet Precession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E6E77F-5BE6-A3C4-3CAB-CF3DA07D11B2}"/>
              </a:ext>
            </a:extLst>
          </p:cNvPr>
          <p:cNvSpPr txBox="1"/>
          <p:nvPr/>
        </p:nvSpPr>
        <p:spPr>
          <a:xfrm>
            <a:off x="7624119" y="356625"/>
            <a:ext cx="503331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Five sources show curved or bending jets.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FFFF00"/>
                </a:solidFill>
              </a:rPr>
              <a:t>Indicates jet precession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FFFF00"/>
                </a:solidFill>
              </a:rPr>
              <a:t>Estimated precession periods: </a:t>
            </a:r>
            <a:r>
              <a:rPr lang="en-US" sz="2500" dirty="0"/>
              <a:t>150 − 800 years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70B031-428A-2262-EC42-926939FF7D2E}"/>
              </a:ext>
            </a:extLst>
          </p:cNvPr>
          <p:cNvGrpSpPr/>
          <p:nvPr/>
        </p:nvGrpSpPr>
        <p:grpSpPr>
          <a:xfrm>
            <a:off x="222215" y="1127924"/>
            <a:ext cx="7888974" cy="5569437"/>
            <a:chOff x="3687264" y="1239980"/>
            <a:chExt cx="7675513" cy="50151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1FB8D6-064D-CF5D-36C6-6E4F5AA4A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87264" y="1594770"/>
              <a:ext cx="4126651" cy="4540350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FE5DA31-09DE-AFC3-46D4-DBA3B455BB2B}"/>
                </a:ext>
              </a:extLst>
            </p:cNvPr>
            <p:cNvGrpSpPr/>
            <p:nvPr/>
          </p:nvGrpSpPr>
          <p:grpSpPr>
            <a:xfrm>
              <a:off x="5899345" y="1239980"/>
              <a:ext cx="5463432" cy="5015106"/>
              <a:chOff x="5899345" y="1239980"/>
              <a:chExt cx="5463432" cy="501510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5C3582C-D0ED-E54F-4149-BD9326D15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68279" y="1239980"/>
                <a:ext cx="3294498" cy="5015106"/>
              </a:xfrm>
              <a:prstGeom prst="rect">
                <a:avLst/>
              </a:prstGeom>
            </p:spPr>
          </p:pic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BA45E68-F161-28B4-7ECB-EDCC8496BE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1239980"/>
                <a:ext cx="2858041" cy="218893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E8142790-F5E5-EB8D-3207-8DAA990404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90735" y="4499500"/>
                <a:ext cx="2763306" cy="1465662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7821AD3-06CE-991A-0118-3EA9E37C784E}"/>
                  </a:ext>
                </a:extLst>
              </p:cNvPr>
              <p:cNvSpPr/>
              <p:nvPr/>
            </p:nvSpPr>
            <p:spPr>
              <a:xfrm>
                <a:off x="5899345" y="3429000"/>
                <a:ext cx="340817" cy="1058144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503F276-EA2A-C01F-7090-CB3089A507E9}"/>
              </a:ext>
            </a:extLst>
          </p:cNvPr>
          <p:cNvSpPr txBox="1"/>
          <p:nvPr/>
        </p:nvSpPr>
        <p:spPr>
          <a:xfrm>
            <a:off x="8308142" y="3487509"/>
            <a:ext cx="366164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Possible causes: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FFFF00"/>
                </a:solidFill>
              </a:rPr>
              <a:t>Binary companions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FFFF00"/>
                </a:solidFill>
              </a:rPr>
              <a:t>Disk instabilities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6B358D-AB75-9DBD-5B5F-B017D1AC3D9E}"/>
              </a:ext>
            </a:extLst>
          </p:cNvPr>
          <p:cNvSpPr txBox="1"/>
          <p:nvPr/>
        </p:nvSpPr>
        <p:spPr>
          <a:xfrm>
            <a:off x="8856390" y="4734004"/>
            <a:ext cx="305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Sheikhnezami</a:t>
            </a:r>
            <a:r>
              <a:rPr lang="en-GB" dirty="0"/>
              <a:t> &amp; Fendt </a:t>
            </a:r>
            <a:r>
              <a:rPr lang="en-US" dirty="0"/>
              <a:t>2015)</a:t>
            </a:r>
          </a:p>
        </p:txBody>
      </p:sp>
    </p:spTree>
    <p:extLst>
      <p:ext uri="{BB962C8B-B14F-4D97-AF65-F5344CB8AC3E}">
        <p14:creationId xmlns:p14="http://schemas.microsoft.com/office/powerpoint/2010/main" val="2359769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10342</TotalTime>
  <Words>696</Words>
  <Application>Microsoft Macintosh PowerPoint</Application>
  <PresentationFormat>Widescreen</PresentationFormat>
  <Paragraphs>120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Abadi MT Condensed Extra Bold</vt:lpstr>
      <vt:lpstr>Aptos</vt:lpstr>
      <vt:lpstr>Aptos Display</vt:lpstr>
      <vt:lpstr>Arial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Radio Properties of Massive Protostars</vt:lpstr>
      <vt:lpstr>Episodic Accretion– S255 NIRS 3</vt:lpstr>
      <vt:lpstr>Sample Selection</vt:lpstr>
      <vt:lpstr>Jet Morphology</vt:lpstr>
      <vt:lpstr>Evidence for Jet Precession</vt:lpstr>
      <vt:lpstr>Evidence for Jet Precession</vt:lpstr>
      <vt:lpstr>Parsec Scale Radio Jet</vt:lpstr>
      <vt:lpstr>Diffuse Emission</vt:lpstr>
      <vt:lpstr>Spectral Index Distribution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Willice Obonyo</dc:creator>
  <cp:lastModifiedBy>Willice Obonyo</cp:lastModifiedBy>
  <cp:revision>92</cp:revision>
  <cp:lastPrinted>2026-03-19T07:42:29Z</cp:lastPrinted>
  <dcterms:created xsi:type="dcterms:W3CDTF">2026-03-11T10:08:30Z</dcterms:created>
  <dcterms:modified xsi:type="dcterms:W3CDTF">2026-03-25T10:39:12Z</dcterms:modified>
</cp:coreProperties>
</file>