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1878588" cy="178228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snapToGrid="0">
      <p:cViewPr varScale="1">
        <p:scale>
          <a:sx n="35" d="100"/>
          <a:sy n="35" d="100"/>
        </p:scale>
        <p:origin x="355"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84824" y="2916846"/>
            <a:ext cx="23908941" cy="6204997"/>
          </a:xfrm>
        </p:spPr>
        <p:txBody>
          <a:bodyPr anchor="b"/>
          <a:lstStyle>
            <a:lvl1pPr algn="ctr">
              <a:defRPr sz="15597"/>
            </a:lvl1pPr>
          </a:lstStyle>
          <a:p>
            <a:r>
              <a:rPr lang="en-US"/>
              <a:t>Click to edit Master title style</a:t>
            </a:r>
            <a:endParaRPr lang="en-US" dirty="0"/>
          </a:p>
        </p:txBody>
      </p:sp>
      <p:sp>
        <p:nvSpPr>
          <p:cNvPr id="3" name="Subtitle 2"/>
          <p:cNvSpPr>
            <a:spLocks noGrp="1"/>
          </p:cNvSpPr>
          <p:nvPr>
            <p:ph type="subTitle" idx="1"/>
          </p:nvPr>
        </p:nvSpPr>
        <p:spPr>
          <a:xfrm>
            <a:off x="3984824" y="9361131"/>
            <a:ext cx="23908941" cy="4303065"/>
          </a:xfrm>
        </p:spPr>
        <p:txBody>
          <a:bodyPr/>
          <a:lstStyle>
            <a:lvl1pPr marL="0" indent="0" algn="ctr">
              <a:buNone/>
              <a:defRPr sz="6236"/>
            </a:lvl1pPr>
            <a:lvl2pPr marL="1188334" indent="0" algn="ctr">
              <a:buNone/>
              <a:defRPr sz="5199"/>
            </a:lvl2pPr>
            <a:lvl3pPr marL="2376672" indent="0" algn="ctr">
              <a:buNone/>
              <a:defRPr sz="4680"/>
            </a:lvl3pPr>
            <a:lvl4pPr marL="3565006" indent="0" algn="ctr">
              <a:buNone/>
              <a:defRPr sz="4157"/>
            </a:lvl4pPr>
            <a:lvl5pPr marL="4753340" indent="0" algn="ctr">
              <a:buNone/>
              <a:defRPr sz="4157"/>
            </a:lvl5pPr>
            <a:lvl6pPr marL="5941679" indent="0" algn="ctr">
              <a:buNone/>
              <a:defRPr sz="4157"/>
            </a:lvl6pPr>
            <a:lvl7pPr marL="7130012" indent="0" algn="ctr">
              <a:buNone/>
              <a:defRPr sz="4157"/>
            </a:lvl7pPr>
            <a:lvl8pPr marL="8318346" indent="0" algn="ctr">
              <a:buNone/>
              <a:defRPr sz="4157"/>
            </a:lvl8pPr>
            <a:lvl9pPr marL="9506685" indent="0" algn="ctr">
              <a:buNone/>
              <a:defRPr sz="415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0E34EE-B5E7-4BC9-B131-1A838633A43F}"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5959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E34EE-B5E7-4BC9-B131-1A838633A43F}"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205264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13114" y="948902"/>
            <a:ext cx="6873821" cy="151040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91653" y="948902"/>
            <a:ext cx="20222979" cy="151040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E34EE-B5E7-4BC9-B131-1A838633A43F}"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37258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E34EE-B5E7-4BC9-B131-1A838633A43F}"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74948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75050" y="4443342"/>
            <a:ext cx="27495282" cy="7413815"/>
          </a:xfrm>
        </p:spPr>
        <p:txBody>
          <a:bodyPr anchor="b"/>
          <a:lstStyle>
            <a:lvl1pPr>
              <a:defRPr sz="15597"/>
            </a:lvl1pPr>
          </a:lstStyle>
          <a:p>
            <a:r>
              <a:rPr lang="en-US"/>
              <a:t>Click to edit Master title style</a:t>
            </a:r>
            <a:endParaRPr lang="en-US" dirty="0"/>
          </a:p>
        </p:txBody>
      </p:sp>
      <p:sp>
        <p:nvSpPr>
          <p:cNvPr id="3" name="Text Placeholder 2"/>
          <p:cNvSpPr>
            <a:spLocks noGrp="1"/>
          </p:cNvSpPr>
          <p:nvPr>
            <p:ph type="body" idx="1"/>
          </p:nvPr>
        </p:nvSpPr>
        <p:spPr>
          <a:xfrm>
            <a:off x="2175050" y="11927294"/>
            <a:ext cx="27495282" cy="3898750"/>
          </a:xfrm>
        </p:spPr>
        <p:txBody>
          <a:bodyPr/>
          <a:lstStyle>
            <a:lvl1pPr marL="0" indent="0">
              <a:buNone/>
              <a:defRPr sz="6236">
                <a:solidFill>
                  <a:schemeClr val="tx1">
                    <a:tint val="75000"/>
                  </a:schemeClr>
                </a:solidFill>
              </a:defRPr>
            </a:lvl1pPr>
            <a:lvl2pPr marL="1188334" indent="0">
              <a:buNone/>
              <a:defRPr sz="5199">
                <a:solidFill>
                  <a:schemeClr val="tx1">
                    <a:tint val="75000"/>
                  </a:schemeClr>
                </a:solidFill>
              </a:defRPr>
            </a:lvl2pPr>
            <a:lvl3pPr marL="2376672" indent="0">
              <a:buNone/>
              <a:defRPr sz="4680">
                <a:solidFill>
                  <a:schemeClr val="tx1">
                    <a:tint val="75000"/>
                  </a:schemeClr>
                </a:solidFill>
              </a:defRPr>
            </a:lvl3pPr>
            <a:lvl4pPr marL="3565006" indent="0">
              <a:buNone/>
              <a:defRPr sz="4157">
                <a:solidFill>
                  <a:schemeClr val="tx1">
                    <a:tint val="75000"/>
                  </a:schemeClr>
                </a:solidFill>
              </a:defRPr>
            </a:lvl4pPr>
            <a:lvl5pPr marL="4753340" indent="0">
              <a:buNone/>
              <a:defRPr sz="4157">
                <a:solidFill>
                  <a:schemeClr val="tx1">
                    <a:tint val="75000"/>
                  </a:schemeClr>
                </a:solidFill>
              </a:defRPr>
            </a:lvl5pPr>
            <a:lvl6pPr marL="5941679" indent="0">
              <a:buNone/>
              <a:defRPr sz="4157">
                <a:solidFill>
                  <a:schemeClr val="tx1">
                    <a:tint val="75000"/>
                  </a:schemeClr>
                </a:solidFill>
              </a:defRPr>
            </a:lvl6pPr>
            <a:lvl7pPr marL="7130012" indent="0">
              <a:buNone/>
              <a:defRPr sz="4157">
                <a:solidFill>
                  <a:schemeClr val="tx1">
                    <a:tint val="75000"/>
                  </a:schemeClr>
                </a:solidFill>
              </a:defRPr>
            </a:lvl7pPr>
            <a:lvl8pPr marL="8318346" indent="0">
              <a:buNone/>
              <a:defRPr sz="4157">
                <a:solidFill>
                  <a:schemeClr val="tx1">
                    <a:tint val="75000"/>
                  </a:schemeClr>
                </a:solidFill>
              </a:defRPr>
            </a:lvl8pPr>
            <a:lvl9pPr marL="9506685" indent="0">
              <a:buNone/>
              <a:defRPr sz="4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E34EE-B5E7-4BC9-B131-1A838633A43F}"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227133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91653" y="4744513"/>
            <a:ext cx="13548400" cy="11308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138535" y="4744513"/>
            <a:ext cx="13548400" cy="11308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0E34EE-B5E7-4BC9-B131-1A838633A43F}"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71213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806" y="948904"/>
            <a:ext cx="27495282" cy="344493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95806" y="4369078"/>
            <a:ext cx="13486135" cy="2141218"/>
          </a:xfrm>
        </p:spPr>
        <p:txBody>
          <a:bodyPr anchor="b"/>
          <a:lstStyle>
            <a:lvl1pPr marL="0" indent="0">
              <a:buNone/>
              <a:defRPr sz="6236" b="1"/>
            </a:lvl1pPr>
            <a:lvl2pPr marL="1188334" indent="0">
              <a:buNone/>
              <a:defRPr sz="5199" b="1"/>
            </a:lvl2pPr>
            <a:lvl3pPr marL="2376672" indent="0">
              <a:buNone/>
              <a:defRPr sz="4680" b="1"/>
            </a:lvl3pPr>
            <a:lvl4pPr marL="3565006" indent="0">
              <a:buNone/>
              <a:defRPr sz="4157" b="1"/>
            </a:lvl4pPr>
            <a:lvl5pPr marL="4753340" indent="0">
              <a:buNone/>
              <a:defRPr sz="4157" b="1"/>
            </a:lvl5pPr>
            <a:lvl6pPr marL="5941679" indent="0">
              <a:buNone/>
              <a:defRPr sz="4157" b="1"/>
            </a:lvl6pPr>
            <a:lvl7pPr marL="7130012" indent="0">
              <a:buNone/>
              <a:defRPr sz="4157" b="1"/>
            </a:lvl7pPr>
            <a:lvl8pPr marL="8318346" indent="0">
              <a:buNone/>
              <a:defRPr sz="4157" b="1"/>
            </a:lvl8pPr>
            <a:lvl9pPr marL="9506685" indent="0">
              <a:buNone/>
              <a:defRPr sz="4157" b="1"/>
            </a:lvl9pPr>
          </a:lstStyle>
          <a:p>
            <a:pPr lvl="0"/>
            <a:r>
              <a:rPr lang="en-US"/>
              <a:t>Click to edit Master text styles</a:t>
            </a:r>
          </a:p>
        </p:txBody>
      </p:sp>
      <p:sp>
        <p:nvSpPr>
          <p:cNvPr id="4" name="Content Placeholder 3"/>
          <p:cNvSpPr>
            <a:spLocks noGrp="1"/>
          </p:cNvSpPr>
          <p:nvPr>
            <p:ph sz="half" idx="2"/>
          </p:nvPr>
        </p:nvSpPr>
        <p:spPr>
          <a:xfrm>
            <a:off x="2195806" y="6510296"/>
            <a:ext cx="13486135" cy="957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138537" y="4369078"/>
            <a:ext cx="13552553" cy="2141218"/>
          </a:xfrm>
        </p:spPr>
        <p:txBody>
          <a:bodyPr anchor="b"/>
          <a:lstStyle>
            <a:lvl1pPr marL="0" indent="0">
              <a:buNone/>
              <a:defRPr sz="6236" b="1"/>
            </a:lvl1pPr>
            <a:lvl2pPr marL="1188334" indent="0">
              <a:buNone/>
              <a:defRPr sz="5199" b="1"/>
            </a:lvl2pPr>
            <a:lvl3pPr marL="2376672" indent="0">
              <a:buNone/>
              <a:defRPr sz="4680" b="1"/>
            </a:lvl3pPr>
            <a:lvl4pPr marL="3565006" indent="0">
              <a:buNone/>
              <a:defRPr sz="4157" b="1"/>
            </a:lvl4pPr>
            <a:lvl5pPr marL="4753340" indent="0">
              <a:buNone/>
              <a:defRPr sz="4157" b="1"/>
            </a:lvl5pPr>
            <a:lvl6pPr marL="5941679" indent="0">
              <a:buNone/>
              <a:defRPr sz="4157" b="1"/>
            </a:lvl6pPr>
            <a:lvl7pPr marL="7130012" indent="0">
              <a:buNone/>
              <a:defRPr sz="4157" b="1"/>
            </a:lvl7pPr>
            <a:lvl8pPr marL="8318346" indent="0">
              <a:buNone/>
              <a:defRPr sz="4157" b="1"/>
            </a:lvl8pPr>
            <a:lvl9pPr marL="9506685" indent="0">
              <a:buNone/>
              <a:defRPr sz="4157" b="1"/>
            </a:lvl9pPr>
          </a:lstStyle>
          <a:p>
            <a:pPr lvl="0"/>
            <a:r>
              <a:rPr lang="en-US"/>
              <a:t>Click to edit Master text styles</a:t>
            </a:r>
          </a:p>
        </p:txBody>
      </p:sp>
      <p:sp>
        <p:nvSpPr>
          <p:cNvPr id="6" name="Content Placeholder 5"/>
          <p:cNvSpPr>
            <a:spLocks noGrp="1"/>
          </p:cNvSpPr>
          <p:nvPr>
            <p:ph sz="quarter" idx="4"/>
          </p:nvPr>
        </p:nvSpPr>
        <p:spPr>
          <a:xfrm>
            <a:off x="16138537" y="6510296"/>
            <a:ext cx="13552553" cy="957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0E34EE-B5E7-4BC9-B131-1A838633A43F}"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37753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0E34EE-B5E7-4BC9-B131-1A838633A43F}"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92749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E34EE-B5E7-4BC9-B131-1A838633A43F}"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327084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806" y="1188191"/>
            <a:ext cx="10281673" cy="4158668"/>
          </a:xfrm>
        </p:spPr>
        <p:txBody>
          <a:bodyPr anchor="b"/>
          <a:lstStyle>
            <a:lvl1pPr>
              <a:defRPr sz="8319"/>
            </a:lvl1pPr>
          </a:lstStyle>
          <a:p>
            <a:r>
              <a:rPr lang="en-US"/>
              <a:t>Click to edit Master title style</a:t>
            </a:r>
            <a:endParaRPr lang="en-US" dirty="0"/>
          </a:p>
        </p:txBody>
      </p:sp>
      <p:sp>
        <p:nvSpPr>
          <p:cNvPr id="3" name="Content Placeholder 2"/>
          <p:cNvSpPr>
            <a:spLocks noGrp="1"/>
          </p:cNvSpPr>
          <p:nvPr>
            <p:ph idx="1"/>
          </p:nvPr>
        </p:nvSpPr>
        <p:spPr>
          <a:xfrm>
            <a:off x="13552553" y="2566164"/>
            <a:ext cx="16138535" cy="12665785"/>
          </a:xfrm>
        </p:spPr>
        <p:txBody>
          <a:bodyPr/>
          <a:lstStyle>
            <a:lvl1pPr>
              <a:defRPr sz="8319"/>
            </a:lvl1pPr>
            <a:lvl2pPr>
              <a:defRPr sz="7278"/>
            </a:lvl2pPr>
            <a:lvl3pPr>
              <a:defRPr sz="6236"/>
            </a:lvl3pPr>
            <a:lvl4pPr>
              <a:defRPr sz="5199"/>
            </a:lvl4pPr>
            <a:lvl5pPr>
              <a:defRPr sz="5199"/>
            </a:lvl5pPr>
            <a:lvl6pPr>
              <a:defRPr sz="5199"/>
            </a:lvl6pPr>
            <a:lvl7pPr>
              <a:defRPr sz="5199"/>
            </a:lvl7pPr>
            <a:lvl8pPr>
              <a:defRPr sz="5199"/>
            </a:lvl8pPr>
            <a:lvl9pPr>
              <a:defRPr sz="5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95806" y="5346859"/>
            <a:ext cx="10281673" cy="9905718"/>
          </a:xfrm>
        </p:spPr>
        <p:txBody>
          <a:bodyPr/>
          <a:lstStyle>
            <a:lvl1pPr marL="0" indent="0">
              <a:buNone/>
              <a:defRPr sz="4157"/>
            </a:lvl1pPr>
            <a:lvl2pPr marL="1188334" indent="0">
              <a:buNone/>
              <a:defRPr sz="3639"/>
            </a:lvl2pPr>
            <a:lvl3pPr marL="2376672" indent="0">
              <a:buNone/>
              <a:defRPr sz="3120"/>
            </a:lvl3pPr>
            <a:lvl4pPr marL="3565006" indent="0">
              <a:buNone/>
              <a:defRPr sz="2597"/>
            </a:lvl4pPr>
            <a:lvl5pPr marL="4753340" indent="0">
              <a:buNone/>
              <a:defRPr sz="2597"/>
            </a:lvl5pPr>
            <a:lvl6pPr marL="5941679" indent="0">
              <a:buNone/>
              <a:defRPr sz="2597"/>
            </a:lvl6pPr>
            <a:lvl7pPr marL="7130012" indent="0">
              <a:buNone/>
              <a:defRPr sz="2597"/>
            </a:lvl7pPr>
            <a:lvl8pPr marL="8318346" indent="0">
              <a:buNone/>
              <a:defRPr sz="2597"/>
            </a:lvl8pPr>
            <a:lvl9pPr marL="9506685" indent="0">
              <a:buNone/>
              <a:defRPr sz="2597"/>
            </a:lvl9pPr>
          </a:lstStyle>
          <a:p>
            <a:pPr lvl="0"/>
            <a:r>
              <a:rPr lang="en-US"/>
              <a:t>Click to edit Master text styles</a:t>
            </a:r>
          </a:p>
        </p:txBody>
      </p:sp>
      <p:sp>
        <p:nvSpPr>
          <p:cNvPr id="5" name="Date Placeholder 4"/>
          <p:cNvSpPr>
            <a:spLocks noGrp="1"/>
          </p:cNvSpPr>
          <p:nvPr>
            <p:ph type="dt" sz="half" idx="10"/>
          </p:nvPr>
        </p:nvSpPr>
        <p:spPr/>
        <p:txBody>
          <a:bodyPr/>
          <a:lstStyle/>
          <a:p>
            <a:fld id="{1A0E34EE-B5E7-4BC9-B131-1A838633A43F}"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307161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806" y="1188191"/>
            <a:ext cx="10281673" cy="4158668"/>
          </a:xfrm>
        </p:spPr>
        <p:txBody>
          <a:bodyPr anchor="b"/>
          <a:lstStyle>
            <a:lvl1pPr>
              <a:defRPr sz="83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52553" y="2566164"/>
            <a:ext cx="16138535" cy="12665785"/>
          </a:xfrm>
        </p:spPr>
        <p:txBody>
          <a:bodyPr anchor="t"/>
          <a:lstStyle>
            <a:lvl1pPr marL="0" indent="0">
              <a:buNone/>
              <a:defRPr sz="8319"/>
            </a:lvl1pPr>
            <a:lvl2pPr marL="1188334" indent="0">
              <a:buNone/>
              <a:defRPr sz="7278"/>
            </a:lvl2pPr>
            <a:lvl3pPr marL="2376672" indent="0">
              <a:buNone/>
              <a:defRPr sz="6236"/>
            </a:lvl3pPr>
            <a:lvl4pPr marL="3565006" indent="0">
              <a:buNone/>
              <a:defRPr sz="5199"/>
            </a:lvl4pPr>
            <a:lvl5pPr marL="4753340" indent="0">
              <a:buNone/>
              <a:defRPr sz="5199"/>
            </a:lvl5pPr>
            <a:lvl6pPr marL="5941679" indent="0">
              <a:buNone/>
              <a:defRPr sz="5199"/>
            </a:lvl6pPr>
            <a:lvl7pPr marL="7130012" indent="0">
              <a:buNone/>
              <a:defRPr sz="5199"/>
            </a:lvl7pPr>
            <a:lvl8pPr marL="8318346" indent="0">
              <a:buNone/>
              <a:defRPr sz="5199"/>
            </a:lvl8pPr>
            <a:lvl9pPr marL="9506685" indent="0">
              <a:buNone/>
              <a:defRPr sz="5199"/>
            </a:lvl9pPr>
          </a:lstStyle>
          <a:p>
            <a:r>
              <a:rPr lang="en-US"/>
              <a:t>Click icon to add picture</a:t>
            </a:r>
            <a:endParaRPr lang="en-US" dirty="0"/>
          </a:p>
        </p:txBody>
      </p:sp>
      <p:sp>
        <p:nvSpPr>
          <p:cNvPr id="4" name="Text Placeholder 3"/>
          <p:cNvSpPr>
            <a:spLocks noGrp="1"/>
          </p:cNvSpPr>
          <p:nvPr>
            <p:ph type="body" sz="half" idx="2"/>
          </p:nvPr>
        </p:nvSpPr>
        <p:spPr>
          <a:xfrm>
            <a:off x="2195806" y="5346859"/>
            <a:ext cx="10281673" cy="9905718"/>
          </a:xfrm>
        </p:spPr>
        <p:txBody>
          <a:bodyPr/>
          <a:lstStyle>
            <a:lvl1pPr marL="0" indent="0">
              <a:buNone/>
              <a:defRPr sz="4157"/>
            </a:lvl1pPr>
            <a:lvl2pPr marL="1188334" indent="0">
              <a:buNone/>
              <a:defRPr sz="3639"/>
            </a:lvl2pPr>
            <a:lvl3pPr marL="2376672" indent="0">
              <a:buNone/>
              <a:defRPr sz="3120"/>
            </a:lvl3pPr>
            <a:lvl4pPr marL="3565006" indent="0">
              <a:buNone/>
              <a:defRPr sz="2597"/>
            </a:lvl4pPr>
            <a:lvl5pPr marL="4753340" indent="0">
              <a:buNone/>
              <a:defRPr sz="2597"/>
            </a:lvl5pPr>
            <a:lvl6pPr marL="5941679" indent="0">
              <a:buNone/>
              <a:defRPr sz="2597"/>
            </a:lvl6pPr>
            <a:lvl7pPr marL="7130012" indent="0">
              <a:buNone/>
              <a:defRPr sz="2597"/>
            </a:lvl7pPr>
            <a:lvl8pPr marL="8318346" indent="0">
              <a:buNone/>
              <a:defRPr sz="2597"/>
            </a:lvl8pPr>
            <a:lvl9pPr marL="9506685" indent="0">
              <a:buNone/>
              <a:defRPr sz="2597"/>
            </a:lvl9pPr>
          </a:lstStyle>
          <a:p>
            <a:pPr lvl="0"/>
            <a:r>
              <a:rPr lang="en-US"/>
              <a:t>Click to edit Master text styles</a:t>
            </a:r>
          </a:p>
        </p:txBody>
      </p:sp>
      <p:sp>
        <p:nvSpPr>
          <p:cNvPr id="5" name="Date Placeholder 4"/>
          <p:cNvSpPr>
            <a:spLocks noGrp="1"/>
          </p:cNvSpPr>
          <p:nvPr>
            <p:ph type="dt" sz="half" idx="10"/>
          </p:nvPr>
        </p:nvSpPr>
        <p:spPr/>
        <p:txBody>
          <a:bodyPr/>
          <a:lstStyle/>
          <a:p>
            <a:fld id="{1A0E34EE-B5E7-4BC9-B131-1A838633A43F}"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BA-EDEE-4010-B725-2A46F65ACD05}" type="slidenum">
              <a:rPr lang="en-US" smtClean="0"/>
              <a:t>‹#›</a:t>
            </a:fld>
            <a:endParaRPr lang="en-US"/>
          </a:p>
        </p:txBody>
      </p:sp>
    </p:spTree>
    <p:extLst>
      <p:ext uri="{BB962C8B-B14F-4D97-AF65-F5344CB8AC3E}">
        <p14:creationId xmlns:p14="http://schemas.microsoft.com/office/powerpoint/2010/main" val="15533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1653" y="948904"/>
            <a:ext cx="27495282" cy="34449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91653" y="4744513"/>
            <a:ext cx="27495282" cy="11308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91653" y="16519155"/>
            <a:ext cx="7172682" cy="948902"/>
          </a:xfrm>
          <a:prstGeom prst="rect">
            <a:avLst/>
          </a:prstGeom>
        </p:spPr>
        <p:txBody>
          <a:bodyPr vert="horz" lIns="91440" tIns="45720" rIns="91440" bIns="45720" rtlCol="0" anchor="ctr"/>
          <a:lstStyle>
            <a:lvl1pPr algn="l">
              <a:defRPr sz="3120">
                <a:solidFill>
                  <a:schemeClr val="tx1">
                    <a:tint val="75000"/>
                  </a:schemeClr>
                </a:solidFill>
              </a:defRPr>
            </a:lvl1pPr>
          </a:lstStyle>
          <a:p>
            <a:fld id="{1A0E34EE-B5E7-4BC9-B131-1A838633A43F}" type="datetimeFigureOut">
              <a:rPr lang="en-US" smtClean="0"/>
              <a:t>3/19/2026</a:t>
            </a:fld>
            <a:endParaRPr lang="en-US"/>
          </a:p>
        </p:txBody>
      </p:sp>
      <p:sp>
        <p:nvSpPr>
          <p:cNvPr id="5" name="Footer Placeholder 4"/>
          <p:cNvSpPr>
            <a:spLocks noGrp="1"/>
          </p:cNvSpPr>
          <p:nvPr>
            <p:ph type="ftr" sz="quarter" idx="3"/>
          </p:nvPr>
        </p:nvSpPr>
        <p:spPr>
          <a:xfrm>
            <a:off x="10559783" y="16519155"/>
            <a:ext cx="10759023" cy="948902"/>
          </a:xfrm>
          <a:prstGeom prst="rect">
            <a:avLst/>
          </a:prstGeom>
        </p:spPr>
        <p:txBody>
          <a:bodyPr vert="horz" lIns="91440" tIns="45720" rIns="91440" bIns="45720" rtlCol="0" anchor="ctr"/>
          <a:lstStyle>
            <a:lvl1pPr algn="ctr">
              <a:defRPr sz="3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514253" y="16519155"/>
            <a:ext cx="7172682" cy="948902"/>
          </a:xfrm>
          <a:prstGeom prst="rect">
            <a:avLst/>
          </a:prstGeom>
        </p:spPr>
        <p:txBody>
          <a:bodyPr vert="horz" lIns="91440" tIns="45720" rIns="91440" bIns="45720" rtlCol="0" anchor="ctr"/>
          <a:lstStyle>
            <a:lvl1pPr algn="r">
              <a:defRPr sz="3120">
                <a:solidFill>
                  <a:schemeClr val="tx1">
                    <a:tint val="75000"/>
                  </a:schemeClr>
                </a:solidFill>
              </a:defRPr>
            </a:lvl1pPr>
          </a:lstStyle>
          <a:p>
            <a:fld id="{CA163BBA-EDEE-4010-B725-2A46F65ACD05}" type="slidenum">
              <a:rPr lang="en-US" smtClean="0"/>
              <a:t>‹#›</a:t>
            </a:fld>
            <a:endParaRPr lang="en-US"/>
          </a:p>
        </p:txBody>
      </p:sp>
    </p:spTree>
    <p:extLst>
      <p:ext uri="{BB962C8B-B14F-4D97-AF65-F5344CB8AC3E}">
        <p14:creationId xmlns:p14="http://schemas.microsoft.com/office/powerpoint/2010/main" val="34523074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376672" rtl="0" eaLnBrk="1" latinLnBrk="0" hangingPunct="1">
        <a:lnSpc>
          <a:spcPct val="90000"/>
        </a:lnSpc>
        <a:spcBef>
          <a:spcPct val="0"/>
        </a:spcBef>
        <a:buNone/>
        <a:defRPr sz="11435" kern="1200">
          <a:solidFill>
            <a:schemeClr val="tx1"/>
          </a:solidFill>
          <a:latin typeface="+mj-lt"/>
          <a:ea typeface="+mj-ea"/>
          <a:cs typeface="+mj-cs"/>
        </a:defRPr>
      </a:lvl1pPr>
    </p:titleStyle>
    <p:bodyStyle>
      <a:lvl1pPr marL="594169" indent="-594169" algn="l" defTabSz="2376672" rtl="0" eaLnBrk="1" latinLnBrk="0" hangingPunct="1">
        <a:lnSpc>
          <a:spcPct val="90000"/>
        </a:lnSpc>
        <a:spcBef>
          <a:spcPts val="2597"/>
        </a:spcBef>
        <a:buFont typeface="Arial" panose="020B0604020202020204" pitchFamily="34" charset="0"/>
        <a:buChar char="•"/>
        <a:defRPr sz="7278" kern="1200">
          <a:solidFill>
            <a:schemeClr val="tx1"/>
          </a:solidFill>
          <a:latin typeface="+mn-lt"/>
          <a:ea typeface="+mn-ea"/>
          <a:cs typeface="+mn-cs"/>
        </a:defRPr>
      </a:lvl1pPr>
      <a:lvl2pPr marL="1782503" indent="-594169" algn="l" defTabSz="2376672" rtl="0" eaLnBrk="1" latinLnBrk="0" hangingPunct="1">
        <a:lnSpc>
          <a:spcPct val="90000"/>
        </a:lnSpc>
        <a:spcBef>
          <a:spcPts val="1299"/>
        </a:spcBef>
        <a:buFont typeface="Arial" panose="020B0604020202020204" pitchFamily="34" charset="0"/>
        <a:buChar char="•"/>
        <a:defRPr sz="6236" kern="1200">
          <a:solidFill>
            <a:schemeClr val="tx1"/>
          </a:solidFill>
          <a:latin typeface="+mn-lt"/>
          <a:ea typeface="+mn-ea"/>
          <a:cs typeface="+mn-cs"/>
        </a:defRPr>
      </a:lvl2pPr>
      <a:lvl3pPr marL="2970837" indent="-594169" algn="l" defTabSz="2376672" rtl="0" eaLnBrk="1" latinLnBrk="0" hangingPunct="1">
        <a:lnSpc>
          <a:spcPct val="90000"/>
        </a:lnSpc>
        <a:spcBef>
          <a:spcPts val="1299"/>
        </a:spcBef>
        <a:buFont typeface="Arial" panose="020B0604020202020204" pitchFamily="34" charset="0"/>
        <a:buChar char="•"/>
        <a:defRPr sz="5199" kern="1200">
          <a:solidFill>
            <a:schemeClr val="tx1"/>
          </a:solidFill>
          <a:latin typeface="+mn-lt"/>
          <a:ea typeface="+mn-ea"/>
          <a:cs typeface="+mn-cs"/>
        </a:defRPr>
      </a:lvl3pPr>
      <a:lvl4pPr marL="4159175"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4pPr>
      <a:lvl5pPr marL="5347509"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5pPr>
      <a:lvl6pPr marL="6535843"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6pPr>
      <a:lvl7pPr marL="7724182"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7pPr>
      <a:lvl8pPr marL="8912516"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8pPr>
      <a:lvl9pPr marL="10100850" indent="-594169" algn="l" defTabSz="2376672" rtl="0" eaLnBrk="1" latinLnBrk="0" hangingPunct="1">
        <a:lnSpc>
          <a:spcPct val="90000"/>
        </a:lnSpc>
        <a:spcBef>
          <a:spcPts val="1299"/>
        </a:spcBef>
        <a:buFont typeface="Arial" panose="020B0604020202020204" pitchFamily="34" charset="0"/>
        <a:buChar char="•"/>
        <a:defRPr sz="4680" kern="1200">
          <a:solidFill>
            <a:schemeClr val="tx1"/>
          </a:solidFill>
          <a:latin typeface="+mn-lt"/>
          <a:ea typeface="+mn-ea"/>
          <a:cs typeface="+mn-cs"/>
        </a:defRPr>
      </a:lvl9pPr>
    </p:bodyStyle>
    <p:otherStyle>
      <a:defPPr>
        <a:defRPr lang="en-US"/>
      </a:defPPr>
      <a:lvl1pPr marL="0" algn="l" defTabSz="2376672" rtl="0" eaLnBrk="1" latinLnBrk="0" hangingPunct="1">
        <a:defRPr sz="4680" kern="1200">
          <a:solidFill>
            <a:schemeClr val="tx1"/>
          </a:solidFill>
          <a:latin typeface="+mn-lt"/>
          <a:ea typeface="+mn-ea"/>
          <a:cs typeface="+mn-cs"/>
        </a:defRPr>
      </a:lvl1pPr>
      <a:lvl2pPr marL="1188334" algn="l" defTabSz="2376672" rtl="0" eaLnBrk="1" latinLnBrk="0" hangingPunct="1">
        <a:defRPr sz="4680" kern="1200">
          <a:solidFill>
            <a:schemeClr val="tx1"/>
          </a:solidFill>
          <a:latin typeface="+mn-lt"/>
          <a:ea typeface="+mn-ea"/>
          <a:cs typeface="+mn-cs"/>
        </a:defRPr>
      </a:lvl2pPr>
      <a:lvl3pPr marL="2376672" algn="l" defTabSz="2376672" rtl="0" eaLnBrk="1" latinLnBrk="0" hangingPunct="1">
        <a:defRPr sz="4680" kern="1200">
          <a:solidFill>
            <a:schemeClr val="tx1"/>
          </a:solidFill>
          <a:latin typeface="+mn-lt"/>
          <a:ea typeface="+mn-ea"/>
          <a:cs typeface="+mn-cs"/>
        </a:defRPr>
      </a:lvl3pPr>
      <a:lvl4pPr marL="3565006" algn="l" defTabSz="2376672" rtl="0" eaLnBrk="1" latinLnBrk="0" hangingPunct="1">
        <a:defRPr sz="4680" kern="1200">
          <a:solidFill>
            <a:schemeClr val="tx1"/>
          </a:solidFill>
          <a:latin typeface="+mn-lt"/>
          <a:ea typeface="+mn-ea"/>
          <a:cs typeface="+mn-cs"/>
        </a:defRPr>
      </a:lvl4pPr>
      <a:lvl5pPr marL="4753340" algn="l" defTabSz="2376672" rtl="0" eaLnBrk="1" latinLnBrk="0" hangingPunct="1">
        <a:defRPr sz="4680" kern="1200">
          <a:solidFill>
            <a:schemeClr val="tx1"/>
          </a:solidFill>
          <a:latin typeface="+mn-lt"/>
          <a:ea typeface="+mn-ea"/>
          <a:cs typeface="+mn-cs"/>
        </a:defRPr>
      </a:lvl5pPr>
      <a:lvl6pPr marL="5941679" algn="l" defTabSz="2376672" rtl="0" eaLnBrk="1" latinLnBrk="0" hangingPunct="1">
        <a:defRPr sz="4680" kern="1200">
          <a:solidFill>
            <a:schemeClr val="tx1"/>
          </a:solidFill>
          <a:latin typeface="+mn-lt"/>
          <a:ea typeface="+mn-ea"/>
          <a:cs typeface="+mn-cs"/>
        </a:defRPr>
      </a:lvl6pPr>
      <a:lvl7pPr marL="7130012" algn="l" defTabSz="2376672" rtl="0" eaLnBrk="1" latinLnBrk="0" hangingPunct="1">
        <a:defRPr sz="4680" kern="1200">
          <a:solidFill>
            <a:schemeClr val="tx1"/>
          </a:solidFill>
          <a:latin typeface="+mn-lt"/>
          <a:ea typeface="+mn-ea"/>
          <a:cs typeface="+mn-cs"/>
        </a:defRPr>
      </a:lvl7pPr>
      <a:lvl8pPr marL="8318346" algn="l" defTabSz="2376672" rtl="0" eaLnBrk="1" latinLnBrk="0" hangingPunct="1">
        <a:defRPr sz="4680" kern="1200">
          <a:solidFill>
            <a:schemeClr val="tx1"/>
          </a:solidFill>
          <a:latin typeface="+mn-lt"/>
          <a:ea typeface="+mn-ea"/>
          <a:cs typeface="+mn-cs"/>
        </a:defRPr>
      </a:lvl8pPr>
      <a:lvl9pPr marL="9506685" algn="l" defTabSz="2376672" rtl="0" eaLnBrk="1" latinLnBrk="0" hangingPunct="1">
        <a:defRPr sz="4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mailto:faidahuseynova@gmail.com"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68E5-DB7D-F60D-3C0E-1F1F5D1DE7D2}"/>
              </a:ext>
            </a:extLst>
          </p:cNvPr>
          <p:cNvSpPr>
            <a:spLocks noGrp="1"/>
          </p:cNvSpPr>
          <p:nvPr>
            <p:ph type="ctrTitle"/>
          </p:nvPr>
        </p:nvSpPr>
        <p:spPr>
          <a:xfrm>
            <a:off x="7782214" y="101444"/>
            <a:ext cx="21173789" cy="2261827"/>
          </a:xfrm>
        </p:spPr>
        <p:txBody>
          <a:bodyPr>
            <a:noAutofit/>
          </a:bodyPr>
          <a:lstStyle/>
          <a:p>
            <a:r>
              <a:rPr lang="az-Latn-AZ" sz="3600" b="1" dirty="0">
                <a:latin typeface="Arial" panose="020B0604020202020204" pitchFamily="34" charset="0"/>
                <a:cs typeface="Arial" panose="020B0604020202020204" pitchFamily="34" charset="0"/>
              </a:rPr>
              <a:t>SPECTRAL PROPERTIES OF SELECTED MASSIVE HERBIG AEBE STARS</a:t>
            </a:r>
            <a:br>
              <a:rPr lang="az-Latn-AZ" sz="3508" b="1" dirty="0"/>
            </a:br>
            <a:r>
              <a:rPr lang="az-Latn-AZ" sz="3199" b="1" dirty="0">
                <a:latin typeface="Arial" panose="020B0604020202020204" pitchFamily="34" charset="0"/>
                <a:cs typeface="Arial" panose="020B0604020202020204" pitchFamily="34" charset="0"/>
              </a:rPr>
              <a:t>F. S. Huseynova</a:t>
            </a:r>
            <a:r>
              <a:rPr lang="az-Latn-AZ" sz="3199" b="1" baseline="30000" dirty="0">
                <a:latin typeface="Arial" panose="020B0604020202020204" pitchFamily="34" charset="0"/>
                <a:cs typeface="Arial" panose="020B0604020202020204" pitchFamily="34" charset="0"/>
              </a:rPr>
              <a:t>1</a:t>
            </a:r>
            <a:r>
              <a:rPr lang="az-Latn-AZ" sz="3199" b="1" dirty="0">
                <a:latin typeface="Arial" panose="020B0604020202020204" pitchFamily="34" charset="0"/>
                <a:cs typeface="Arial" panose="020B0604020202020204" pitchFamily="34" charset="0"/>
              </a:rPr>
              <a:t>, N. Z. Ismailov</a:t>
            </a:r>
            <a:r>
              <a:rPr lang="az-Latn-AZ" sz="3199" b="1" baseline="30000" dirty="0">
                <a:latin typeface="Arial" panose="020B0604020202020204" pitchFamily="34" charset="0"/>
                <a:cs typeface="Arial" panose="020B0604020202020204" pitchFamily="34" charset="0"/>
              </a:rPr>
              <a:t>2</a:t>
            </a:r>
            <a:r>
              <a:rPr lang="az-Latn-AZ" sz="3199" b="1" dirty="0">
                <a:latin typeface="Arial" panose="020B0604020202020204" pitchFamily="34" charset="0"/>
                <a:cs typeface="Arial" panose="020B0604020202020204" pitchFamily="34" charset="0"/>
              </a:rPr>
              <a:t>, U. S. Veliyev</a:t>
            </a:r>
            <a:r>
              <a:rPr lang="az-Latn-AZ" sz="3199" b="1" baseline="30000" dirty="0">
                <a:latin typeface="Arial" panose="020B0604020202020204" pitchFamily="34" charset="0"/>
                <a:cs typeface="Arial" panose="020B0604020202020204" pitchFamily="34" charset="0"/>
              </a:rPr>
              <a:t>1</a:t>
            </a:r>
            <a:r>
              <a:rPr lang="az-Latn-AZ" sz="3199" b="1" dirty="0">
                <a:latin typeface="Arial" panose="020B0604020202020204" pitchFamily="34" charset="0"/>
                <a:cs typeface="Arial" panose="020B0604020202020204" pitchFamily="34" charset="0"/>
              </a:rPr>
              <a:t> </a:t>
            </a:r>
            <a:br>
              <a:rPr lang="az-Latn-AZ" sz="3199" b="1" dirty="0">
                <a:latin typeface="Arial" panose="020B0604020202020204" pitchFamily="34" charset="0"/>
                <a:cs typeface="Arial" panose="020B0604020202020204" pitchFamily="34" charset="0"/>
              </a:rPr>
            </a:br>
            <a:r>
              <a:rPr lang="az-Latn-AZ" sz="3199" b="1" i="1" baseline="30000" dirty="0">
                <a:latin typeface="Arial" panose="020B0604020202020204" pitchFamily="34" charset="0"/>
                <a:cs typeface="Arial" panose="020B0604020202020204" pitchFamily="34" charset="0"/>
              </a:rPr>
              <a:t>1</a:t>
            </a:r>
            <a:r>
              <a:rPr lang="az-Latn-AZ" sz="2401" b="1" i="1" dirty="0">
                <a:latin typeface="Arial" panose="020B0604020202020204" pitchFamily="34" charset="0"/>
                <a:cs typeface="Arial" panose="020B0604020202020204" pitchFamily="34" charset="0"/>
              </a:rPr>
              <a:t> Batabat Astrophysical Observatory, Nakhchivan State University</a:t>
            </a:r>
            <a:br>
              <a:rPr lang="az-Latn-AZ" sz="2401" b="1" i="1" dirty="0">
                <a:latin typeface="Arial" panose="020B0604020202020204" pitchFamily="34" charset="0"/>
                <a:cs typeface="Arial" panose="020B0604020202020204" pitchFamily="34" charset="0"/>
              </a:rPr>
            </a:br>
            <a:r>
              <a:rPr lang="az-Latn-AZ" sz="3199" b="1" i="1" baseline="30000" dirty="0">
                <a:latin typeface="Arial" panose="020B0604020202020204" pitchFamily="34" charset="0"/>
                <a:cs typeface="Arial" panose="020B0604020202020204" pitchFamily="34" charset="0"/>
              </a:rPr>
              <a:t>2</a:t>
            </a:r>
            <a:r>
              <a:rPr lang="az-Latn-AZ" sz="2401" b="1" i="1" dirty="0">
                <a:latin typeface="Arial" panose="020B0604020202020204" pitchFamily="34" charset="0"/>
                <a:cs typeface="Arial" panose="020B0604020202020204" pitchFamily="34" charset="0"/>
              </a:rPr>
              <a:t> Tusi Shamakhy Astrophysical Observatory, Ministry of Science and Education of Azerbaijan</a:t>
            </a:r>
            <a:br>
              <a:rPr lang="az-Latn-AZ" sz="2340" b="1" dirty="0"/>
            </a:br>
            <a:r>
              <a:rPr lang="az-Latn-AZ" sz="234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faidahuseynova@gmail.com</a:t>
            </a:r>
            <a:br>
              <a:rPr lang="az-Latn-AZ" sz="2340" dirty="0">
                <a:latin typeface="Arial" panose="020B0604020202020204" pitchFamily="34" charset="0"/>
                <a:cs typeface="Arial" panose="020B0604020202020204" pitchFamily="34" charset="0"/>
              </a:rPr>
            </a:br>
            <a:r>
              <a:rPr lang="az-Latn-AZ" sz="2401" dirty="0">
                <a:latin typeface="Arial" panose="020B0604020202020204" pitchFamily="34" charset="0"/>
                <a:cs typeface="Arial" panose="020B0604020202020204" pitchFamily="34" charset="0"/>
              </a:rPr>
              <a:t>International conference, 22-27 March 2026, Kasane, Botswana</a:t>
            </a:r>
          </a:p>
        </p:txBody>
      </p:sp>
      <p:sp>
        <p:nvSpPr>
          <p:cNvPr id="3" name="Subtitle 2">
            <a:extLst>
              <a:ext uri="{FF2B5EF4-FFF2-40B4-BE49-F238E27FC236}">
                <a16:creationId xmlns:a16="http://schemas.microsoft.com/office/drawing/2014/main" id="{9CE536A3-89E0-0F59-EF3D-30F4EC907D64}"/>
              </a:ext>
            </a:extLst>
          </p:cNvPr>
          <p:cNvSpPr>
            <a:spLocks noGrp="1"/>
          </p:cNvSpPr>
          <p:nvPr>
            <p:ph type="subTitle" idx="1"/>
          </p:nvPr>
        </p:nvSpPr>
        <p:spPr>
          <a:xfrm>
            <a:off x="351211" y="2465718"/>
            <a:ext cx="8075294" cy="3724110"/>
          </a:xfrm>
        </p:spPr>
        <p:txBody>
          <a:bodyPr>
            <a:noAutofit/>
          </a:bodyPr>
          <a:lstStyle/>
          <a:p>
            <a:pPr algn="just">
              <a:lnSpc>
                <a:spcPct val="100000"/>
              </a:lnSpc>
            </a:pPr>
            <a:r>
              <a:rPr lang="az-Latn-AZ" sz="2000" b="1" dirty="0">
                <a:latin typeface="Arial" panose="020B0604020202020204" pitchFamily="34" charset="0"/>
                <a:cs typeface="Arial" panose="020B0604020202020204" pitchFamily="34" charset="0"/>
              </a:rPr>
              <a:t>Abstract</a:t>
            </a:r>
          </a:p>
          <a:p>
            <a:pPr algn="just">
              <a:lnSpc>
                <a:spcPct val="100000"/>
              </a:lnSpc>
            </a:pPr>
            <a:r>
              <a:rPr lang="az-Latn-AZ" sz="2000" dirty="0">
                <a:latin typeface="Arial" panose="020B0604020202020204" pitchFamily="34" charset="0"/>
                <a:cs typeface="Arial" panose="020B0604020202020204" pitchFamily="34" charset="0"/>
              </a:rPr>
              <a:t>The results of spectral and photometric analyses of six chosen massive Herbig AeBe stars for the years 2023–2024 are presented in this research. Spectral investigations show that the emission spectra varies significantly across time intervals between one month and one year. The circumstellar disk's condition was described by an energy distribution curve. Two of the six stars are seen to have evolved debris disks with weak residual dust radiation. The stars' primary physical characteristics were computed, and their evolutionary status was determined. Due to its binarity, MWC 300 is a more developed star with significant excess infrared radiation.</a:t>
            </a:r>
          </a:p>
        </p:txBody>
      </p:sp>
      <p:pic>
        <p:nvPicPr>
          <p:cNvPr id="1026" name="Picture 2" descr="Naxçıvan Dövlət Universitetinin yeni loqosu ictimaiyyətə təqdim edilib">
            <a:extLst>
              <a:ext uri="{FF2B5EF4-FFF2-40B4-BE49-F238E27FC236}">
                <a16:creationId xmlns:a16="http://schemas.microsoft.com/office/drawing/2014/main" id="{2A0164D9-BAA3-858F-FDA0-7EF87F91C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1901" y="-73868"/>
            <a:ext cx="3426687" cy="2422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CA613E33-25B6-85A1-6B89-4ADADE1B05B7}"/>
              </a:ext>
            </a:extLst>
          </p:cNvPr>
          <p:cNvGraphicFramePr>
            <a:graphicFrameLocks noGrp="1"/>
          </p:cNvGraphicFramePr>
          <p:nvPr>
            <p:extLst>
              <p:ext uri="{D42A27DB-BD31-4B8C-83A1-F6EECF244321}">
                <p14:modId xmlns:p14="http://schemas.microsoft.com/office/powerpoint/2010/main" val="359730419"/>
              </p:ext>
            </p:extLst>
          </p:nvPr>
        </p:nvGraphicFramePr>
        <p:xfrm>
          <a:off x="488908" y="6989547"/>
          <a:ext cx="7875343" cy="6926345"/>
        </p:xfrm>
        <a:graphic>
          <a:graphicData uri="http://schemas.openxmlformats.org/drawingml/2006/table">
            <a:tbl>
              <a:tblPr firstRow="1" firstCol="1" lastCol="1" bandRow="1">
                <a:tableStyleId>{C083E6E3-FA7D-4D7B-A595-EF9225AFEA82}</a:tableStyleId>
              </a:tblPr>
              <a:tblGrid>
                <a:gridCol w="1078614">
                  <a:extLst>
                    <a:ext uri="{9D8B030D-6E8A-4147-A177-3AD203B41FA5}">
                      <a16:colId xmlns:a16="http://schemas.microsoft.com/office/drawing/2014/main" val="616589807"/>
                    </a:ext>
                  </a:extLst>
                </a:gridCol>
                <a:gridCol w="725738">
                  <a:extLst>
                    <a:ext uri="{9D8B030D-6E8A-4147-A177-3AD203B41FA5}">
                      <a16:colId xmlns:a16="http://schemas.microsoft.com/office/drawing/2014/main" val="2348655111"/>
                    </a:ext>
                  </a:extLst>
                </a:gridCol>
                <a:gridCol w="646101">
                  <a:extLst>
                    <a:ext uri="{9D8B030D-6E8A-4147-A177-3AD203B41FA5}">
                      <a16:colId xmlns:a16="http://schemas.microsoft.com/office/drawing/2014/main" val="4080490183"/>
                    </a:ext>
                  </a:extLst>
                </a:gridCol>
                <a:gridCol w="774593">
                  <a:extLst>
                    <a:ext uri="{9D8B030D-6E8A-4147-A177-3AD203B41FA5}">
                      <a16:colId xmlns:a16="http://schemas.microsoft.com/office/drawing/2014/main" val="196820641"/>
                    </a:ext>
                  </a:extLst>
                </a:gridCol>
                <a:gridCol w="777178">
                  <a:extLst>
                    <a:ext uri="{9D8B030D-6E8A-4147-A177-3AD203B41FA5}">
                      <a16:colId xmlns:a16="http://schemas.microsoft.com/office/drawing/2014/main" val="435798033"/>
                    </a:ext>
                  </a:extLst>
                </a:gridCol>
                <a:gridCol w="772921">
                  <a:extLst>
                    <a:ext uri="{9D8B030D-6E8A-4147-A177-3AD203B41FA5}">
                      <a16:colId xmlns:a16="http://schemas.microsoft.com/office/drawing/2014/main" val="557972148"/>
                    </a:ext>
                  </a:extLst>
                </a:gridCol>
                <a:gridCol w="775506">
                  <a:extLst>
                    <a:ext uri="{9D8B030D-6E8A-4147-A177-3AD203B41FA5}">
                      <a16:colId xmlns:a16="http://schemas.microsoft.com/office/drawing/2014/main" val="2329951083"/>
                    </a:ext>
                  </a:extLst>
                </a:gridCol>
                <a:gridCol w="774593">
                  <a:extLst>
                    <a:ext uri="{9D8B030D-6E8A-4147-A177-3AD203B41FA5}">
                      <a16:colId xmlns:a16="http://schemas.microsoft.com/office/drawing/2014/main" val="1141498398"/>
                    </a:ext>
                  </a:extLst>
                </a:gridCol>
                <a:gridCol w="710390">
                  <a:extLst>
                    <a:ext uri="{9D8B030D-6E8A-4147-A177-3AD203B41FA5}">
                      <a16:colId xmlns:a16="http://schemas.microsoft.com/office/drawing/2014/main" val="1863747842"/>
                    </a:ext>
                  </a:extLst>
                </a:gridCol>
                <a:gridCol w="839709">
                  <a:extLst>
                    <a:ext uri="{9D8B030D-6E8A-4147-A177-3AD203B41FA5}">
                      <a16:colId xmlns:a16="http://schemas.microsoft.com/office/drawing/2014/main" val="144012203"/>
                    </a:ext>
                  </a:extLst>
                </a:gridCol>
              </a:tblGrid>
              <a:tr h="404921">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Target</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Av</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D,pc</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L/L</a:t>
                      </a:r>
                      <a:r>
                        <a:rPr lang="az-Latn-AZ" sz="1300" b="1" kern="100" baseline="-25000" noProof="0" dirty="0">
                          <a:effectLst/>
                          <a:latin typeface="Arial" panose="020B0604020202020204" pitchFamily="34" charset="0"/>
                          <a:cs typeface="Arial" panose="020B0604020202020204" pitchFamily="34" charset="0"/>
                        </a:rPr>
                        <a:t>⨀</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Teff,K</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R/R</a:t>
                      </a:r>
                      <a:r>
                        <a:rPr lang="az-Latn-AZ" sz="1300" b="1" kern="100" baseline="-25000" noProof="0" dirty="0">
                          <a:effectLst/>
                          <a:latin typeface="Arial" panose="020B0604020202020204" pitchFamily="34" charset="0"/>
                          <a:cs typeface="Arial" panose="020B0604020202020204" pitchFamily="34" charset="0"/>
                        </a:rPr>
                        <a:t>⨀</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M/M</a:t>
                      </a:r>
                      <a:r>
                        <a:rPr lang="az-Latn-AZ" sz="1300" b="1" kern="100" baseline="-25000" noProof="0" dirty="0">
                          <a:effectLst/>
                          <a:latin typeface="Arial" panose="020B0604020202020204" pitchFamily="34" charset="0"/>
                          <a:cs typeface="Arial" panose="020B0604020202020204" pitchFamily="34" charset="0"/>
                        </a:rPr>
                        <a:t>⨀</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t, Myr</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Sp type</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b="1" kern="100" noProof="0" dirty="0">
                          <a:effectLst/>
                          <a:latin typeface="Arial" panose="020B0604020202020204" pitchFamily="34" charset="0"/>
                          <a:cs typeface="Arial" panose="020B0604020202020204" pitchFamily="34" charset="0"/>
                        </a:rPr>
                        <a:t>EWH</a:t>
                      </a:r>
                      <a:r>
                        <a:rPr lang="az-Latn-AZ" sz="1300" b="1" kern="100" baseline="-25000" noProof="0" dirty="0">
                          <a:effectLst/>
                          <a:latin typeface="Arial" panose="020B0604020202020204" pitchFamily="34" charset="0"/>
                          <a:cs typeface="Arial" panose="020B0604020202020204" pitchFamily="34" charset="0"/>
                        </a:rPr>
                        <a:t>α</a:t>
                      </a:r>
                      <a:r>
                        <a:rPr lang="az-Latn-AZ" sz="1300" b="1" kern="100" noProof="0" dirty="0">
                          <a:effectLst/>
                          <a:latin typeface="Arial" panose="020B0604020202020204" pitchFamily="34" charset="0"/>
                          <a:cs typeface="Arial" panose="020B0604020202020204" pitchFamily="34" charset="0"/>
                        </a:rPr>
                        <a:t>(A)</a:t>
                      </a:r>
                      <a:endParaRPr lang="az-Latn-AZ" sz="13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362758322"/>
                  </a:ext>
                </a:extLst>
              </a:tr>
              <a:tr h="356276">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MWC 1051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2.84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4530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4.03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20,000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0.08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-157.7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218037436"/>
                  </a:ext>
                </a:extLst>
              </a:tr>
              <a:tr h="353760">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MWC 1080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597805526"/>
                  </a:ext>
                </a:extLst>
              </a:tr>
              <a:tr h="199835">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4.84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403424189"/>
                  </a:ext>
                </a:extLst>
              </a:tr>
              <a:tr h="194078">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10.59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518956171"/>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2500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448306968"/>
                  </a:ext>
                </a:extLst>
              </a:tr>
              <a:tr h="193473">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16.08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0.04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B0pb</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920968582"/>
                  </a:ext>
                </a:extLst>
              </a:tr>
              <a:tr h="193473">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5.4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117060374"/>
                  </a:ext>
                </a:extLst>
              </a:tr>
              <a:tr h="193473">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8.24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31500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169286864"/>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5.3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687158231"/>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762642486"/>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5.3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20.6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890358749"/>
                  </a:ext>
                </a:extLst>
              </a:tr>
              <a:tr h="193473">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8.24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6.53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&gt;6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&lt;0.01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042407790"/>
                  </a:ext>
                </a:extLst>
              </a:tr>
              <a:tr h="196548">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AS 470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1.67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943148678"/>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4040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-49.2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78211823"/>
                  </a:ext>
                </a:extLst>
              </a:tr>
              <a:tr h="2825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2.27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8200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4038603901"/>
                  </a:ext>
                </a:extLst>
              </a:tr>
              <a:tr h="353760">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MWC 300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700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9.36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B1Ia+e</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068292186"/>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9.36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B1Ia+e</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568933093"/>
                  </a:ext>
                </a:extLst>
              </a:tr>
              <a:tr h="2825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4.23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3.33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7.37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666596661"/>
                  </a:ext>
                </a:extLst>
              </a:tr>
              <a:tr h="353760">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MWC 1021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3650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Bpe</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066137410"/>
                  </a:ext>
                </a:extLst>
              </a:tr>
              <a:tr h="353760">
                <a:tc>
                  <a:txBody>
                    <a:bodyPr/>
                    <a:lstStyle/>
                    <a:p>
                      <a:pPr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8.8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701471757"/>
                  </a:ext>
                </a:extLst>
              </a:tr>
              <a:tr h="217983">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3.1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938473043"/>
                  </a:ext>
                </a:extLst>
              </a:tr>
              <a:tr h="353760">
                <a:tc>
                  <a:txBody>
                    <a:bodyPr/>
                    <a:lstStyle/>
                    <a:p>
                      <a:pPr marL="36195" marR="53975">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28.3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0.01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Bep</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marL="36195" marR="53975" algn="ctr">
                        <a:lnSpc>
                          <a:spcPct val="115000"/>
                        </a:lnSpc>
                        <a:spcBef>
                          <a:spcPts val="90"/>
                        </a:spcBef>
                        <a:spcAft>
                          <a:spcPts val="800"/>
                        </a:spcAft>
                        <a:buNone/>
                      </a:pPr>
                      <a:r>
                        <a:rPr lang="az-Latn-AZ" sz="1300" kern="100" noProof="0" dirty="0">
                          <a:effectLst/>
                          <a:latin typeface="Arial" panose="020B0604020202020204" pitchFamily="34" charset="0"/>
                          <a:cs typeface="Arial" panose="020B0604020202020204" pitchFamily="34" charset="0"/>
                        </a:rPr>
                        <a:t> </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968077138"/>
                  </a:ext>
                </a:extLst>
              </a:tr>
            </a:tbl>
          </a:graphicData>
        </a:graphic>
      </p:graphicFrame>
      <p:sp>
        <p:nvSpPr>
          <p:cNvPr id="6" name="TextBox 5">
            <a:extLst>
              <a:ext uri="{FF2B5EF4-FFF2-40B4-BE49-F238E27FC236}">
                <a16:creationId xmlns:a16="http://schemas.microsoft.com/office/drawing/2014/main" id="{847653CE-90FB-F1D2-043E-DB0DC7A1B5E9}"/>
              </a:ext>
            </a:extLst>
          </p:cNvPr>
          <p:cNvSpPr txBox="1"/>
          <p:nvPr/>
        </p:nvSpPr>
        <p:spPr>
          <a:xfrm>
            <a:off x="592074" y="6371509"/>
            <a:ext cx="7593560" cy="383823"/>
          </a:xfrm>
          <a:prstGeom prst="rect">
            <a:avLst/>
          </a:prstGeom>
          <a:noFill/>
        </p:spPr>
        <p:txBody>
          <a:bodyPr wrap="square">
            <a:spAutoFit/>
          </a:bodyPr>
          <a:lstStyle/>
          <a:p>
            <a:pPr marL="17649" marR="26322" algn="ctr">
              <a:lnSpc>
                <a:spcPct val="115000"/>
              </a:lnSpc>
              <a:spcBef>
                <a:spcPts val="44"/>
              </a:spcBef>
              <a:spcAft>
                <a:spcPts val="392"/>
              </a:spcAft>
            </a:pPr>
            <a:r>
              <a:rPr lang="az-Latn-AZ" b="1" kern="100" dirty="0">
                <a:latin typeface="Arial" panose="020B0604020202020204" pitchFamily="34" charset="0"/>
                <a:ea typeface="Calibri" panose="020F0502020204030204" pitchFamily="34" charset="0"/>
                <a:cs typeface="Arial" panose="020B0604020202020204" pitchFamily="34" charset="0"/>
              </a:rPr>
              <a:t>Table 1. </a:t>
            </a:r>
            <a:r>
              <a:rPr lang="az-Latn-AZ" kern="100" dirty="0">
                <a:latin typeface="Arial" panose="020B0604020202020204" pitchFamily="34" charset="0"/>
                <a:ea typeface="Calibri" panose="020F0502020204030204" pitchFamily="34" charset="0"/>
                <a:cs typeface="Arial" panose="020B0604020202020204" pitchFamily="34" charset="0"/>
              </a:rPr>
              <a:t>Physical characteristics of program stars collected from </a:t>
            </a:r>
            <a:r>
              <a:rPr lang="az-Latn-AZ" sz="1599" kern="100" dirty="0">
                <a:latin typeface="Arial" panose="020B0604020202020204" pitchFamily="34" charset="0"/>
                <a:ea typeface="Calibri" panose="020F0502020204030204" pitchFamily="34" charset="0"/>
                <a:cs typeface="Arial" panose="020B0604020202020204" pitchFamily="34" charset="0"/>
              </a:rPr>
              <a:t>literature</a:t>
            </a:r>
          </a:p>
        </p:txBody>
      </p:sp>
      <p:graphicFrame>
        <p:nvGraphicFramePr>
          <p:cNvPr id="7" name="Table 6">
            <a:extLst>
              <a:ext uri="{FF2B5EF4-FFF2-40B4-BE49-F238E27FC236}">
                <a16:creationId xmlns:a16="http://schemas.microsoft.com/office/drawing/2014/main" id="{A6FFAD5F-7D35-101D-2721-EA9B2A922678}"/>
              </a:ext>
            </a:extLst>
          </p:cNvPr>
          <p:cNvGraphicFramePr>
            <a:graphicFrameLocks noGrp="1"/>
          </p:cNvGraphicFramePr>
          <p:nvPr>
            <p:extLst>
              <p:ext uri="{D42A27DB-BD31-4B8C-83A1-F6EECF244321}">
                <p14:modId xmlns:p14="http://schemas.microsoft.com/office/powerpoint/2010/main" val="1206386514"/>
              </p:ext>
            </p:extLst>
          </p:nvPr>
        </p:nvGraphicFramePr>
        <p:xfrm>
          <a:off x="9008779" y="4306819"/>
          <a:ext cx="7411379" cy="6665989"/>
        </p:xfrm>
        <a:graphic>
          <a:graphicData uri="http://schemas.openxmlformats.org/drawingml/2006/table">
            <a:tbl>
              <a:tblPr firstRow="1" firstCol="1" bandRow="1">
                <a:tableStyleId>{C083E6E3-FA7D-4D7B-A595-EF9225AFEA82}</a:tableStyleId>
              </a:tblPr>
              <a:tblGrid>
                <a:gridCol w="1439726">
                  <a:extLst>
                    <a:ext uri="{9D8B030D-6E8A-4147-A177-3AD203B41FA5}">
                      <a16:colId xmlns:a16="http://schemas.microsoft.com/office/drawing/2014/main" val="3972444014"/>
                    </a:ext>
                  </a:extLst>
                </a:gridCol>
                <a:gridCol w="1546014">
                  <a:extLst>
                    <a:ext uri="{9D8B030D-6E8A-4147-A177-3AD203B41FA5}">
                      <a16:colId xmlns:a16="http://schemas.microsoft.com/office/drawing/2014/main" val="3677499270"/>
                    </a:ext>
                  </a:extLst>
                </a:gridCol>
                <a:gridCol w="1450973">
                  <a:extLst>
                    <a:ext uri="{9D8B030D-6E8A-4147-A177-3AD203B41FA5}">
                      <a16:colId xmlns:a16="http://schemas.microsoft.com/office/drawing/2014/main" val="1978423697"/>
                    </a:ext>
                  </a:extLst>
                </a:gridCol>
                <a:gridCol w="1004688">
                  <a:extLst>
                    <a:ext uri="{9D8B030D-6E8A-4147-A177-3AD203B41FA5}">
                      <a16:colId xmlns:a16="http://schemas.microsoft.com/office/drawing/2014/main" val="329468314"/>
                    </a:ext>
                  </a:extLst>
                </a:gridCol>
                <a:gridCol w="1044088">
                  <a:extLst>
                    <a:ext uri="{9D8B030D-6E8A-4147-A177-3AD203B41FA5}">
                      <a16:colId xmlns:a16="http://schemas.microsoft.com/office/drawing/2014/main" val="3900780024"/>
                    </a:ext>
                  </a:extLst>
                </a:gridCol>
                <a:gridCol w="925890">
                  <a:extLst>
                    <a:ext uri="{9D8B030D-6E8A-4147-A177-3AD203B41FA5}">
                      <a16:colId xmlns:a16="http://schemas.microsoft.com/office/drawing/2014/main" val="2277063278"/>
                    </a:ext>
                  </a:extLst>
                </a:gridCol>
              </a:tblGrid>
              <a:tr h="631061">
                <a:tc>
                  <a:txBody>
                    <a:bodyPr/>
                    <a:lstStyle/>
                    <a:p>
                      <a:pPr marL="36195"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    Target</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tc>
                  <a:txBody>
                    <a:bodyPr/>
                    <a:lstStyle/>
                    <a:p>
                      <a:pPr marL="36195"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   Spectra</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tc>
                  <a:txBody>
                    <a:bodyPr/>
                    <a:lstStyle/>
                    <a:p>
                      <a:pPr marL="36195"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Date</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tc>
                  <a:txBody>
                    <a:bodyPr/>
                    <a:lstStyle/>
                    <a:p>
                      <a:pPr marL="36195"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      UT</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tc>
                  <a:txBody>
                    <a:bodyPr/>
                    <a:lstStyle/>
                    <a:p>
                      <a:pPr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      Exp(se</a:t>
                      </a:r>
                      <a:r>
                        <a:rPr lang="en-US" sz="1700" b="1" kern="0" noProof="0" dirty="0">
                          <a:solidFill>
                            <a:srgbClr val="000000"/>
                          </a:solidFill>
                          <a:effectLst/>
                          <a:latin typeface="Arial" panose="020B0604020202020204" pitchFamily="34" charset="0"/>
                          <a:cs typeface="Arial" panose="020B0604020202020204" pitchFamily="34" charset="0"/>
                        </a:rPr>
                        <a:t>c</a:t>
                      </a:r>
                      <a:r>
                        <a:rPr lang="az-Latn-AZ" sz="1700" b="1" kern="0" noProof="0" dirty="0">
                          <a:solidFill>
                            <a:srgbClr val="000000"/>
                          </a:solidFill>
                          <a:effectLst/>
                          <a:latin typeface="Arial" panose="020B0604020202020204" pitchFamily="34" charset="0"/>
                          <a:cs typeface="Arial" panose="020B0604020202020204" pitchFamily="34" charset="0"/>
                        </a:rPr>
                        <a:t>)</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tc>
                  <a:txBody>
                    <a:bodyPr/>
                    <a:lstStyle/>
                    <a:p>
                      <a:pPr marL="36195" marR="53975" algn="ctr">
                        <a:lnSpc>
                          <a:spcPct val="115000"/>
                        </a:lnSpc>
                        <a:spcBef>
                          <a:spcPts val="90"/>
                        </a:spcBef>
                        <a:spcAft>
                          <a:spcPts val="800"/>
                        </a:spcAft>
                        <a:buNone/>
                      </a:pPr>
                      <a:r>
                        <a:rPr lang="az-Latn-AZ" sz="1700" b="1" kern="0" noProof="0" dirty="0">
                          <a:solidFill>
                            <a:srgbClr val="000000"/>
                          </a:solidFill>
                          <a:effectLst/>
                          <a:latin typeface="Arial" panose="020B0604020202020204" pitchFamily="34" charset="0"/>
                          <a:cs typeface="Arial" panose="020B0604020202020204" pitchFamily="34" charset="0"/>
                        </a:rPr>
                        <a:t>      S/N</a:t>
                      </a:r>
                      <a:endParaRPr lang="az-Latn-AZ" sz="1700" b="1"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nchor="b"/>
                </a:tc>
                <a:extLst>
                  <a:ext uri="{0D108BD9-81ED-4DB2-BD59-A6C34878D82A}">
                    <a16:rowId xmlns:a16="http://schemas.microsoft.com/office/drawing/2014/main" val="3125299920"/>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KUA1541-42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11.08.2023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21:21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1600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963322616"/>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KUA1600-01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13.08.2023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23:59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1500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796839627"/>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KUA1653-54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16.08.2023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00:05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1500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3081040602"/>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KUA1713-14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06.06.2024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21:24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1800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436232513"/>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V1478 Cyg</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KUA1744-45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05.07.2024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17:59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473935956"/>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1051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KUA1577-78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12.08.2023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00:08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1500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55829117"/>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1051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KUA1787-88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04.08.2024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17:43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851329474"/>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300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KUA1524-25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11.08.2023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18:36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2000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4068053853"/>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300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KUA1667-68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17.08.2023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19:55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1800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4006135251"/>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AS470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KUA1546-47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11.08.2023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22:43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900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496893215"/>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AS 470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KUA1754-55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09.07.2024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18:55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2700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994116517"/>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AS 470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KUA1248-49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08.09.2024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18:56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2400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36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706252991"/>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1080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KUA1817-18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06.08.2024</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19:18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1200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93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01496563"/>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1021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KUA1535-36</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11.08.2023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20:22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600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109</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1960351827"/>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1021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KUA1596-97</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13.08.2023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22:48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900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105</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506225941"/>
                  </a:ext>
                </a:extLst>
              </a:tr>
              <a:tr h="377183">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MWC 1021</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KUA1649-50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16.08.2023</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23:08</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1200</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tc>
                  <a:txBody>
                    <a:bodyPr/>
                    <a:lstStyle/>
                    <a:p>
                      <a:pPr indent="457200" algn="ctr">
                        <a:lnSpc>
                          <a:spcPct val="150000"/>
                        </a:lnSpc>
                        <a:buNone/>
                      </a:pPr>
                      <a:r>
                        <a:rPr lang="az-Latn-AZ" sz="1300" kern="0" noProof="0" dirty="0">
                          <a:effectLst/>
                          <a:latin typeface="Arial" panose="020B0604020202020204" pitchFamily="34" charset="0"/>
                          <a:cs typeface="Arial" panose="020B0604020202020204" pitchFamily="34" charset="0"/>
                        </a:rPr>
                        <a:t>112</a:t>
                      </a:r>
                      <a:endParaRPr lang="az-Latn-AZ" sz="13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33416" marR="33416" marT="0" marB="0"/>
                </a:tc>
                <a:extLst>
                  <a:ext uri="{0D108BD9-81ED-4DB2-BD59-A6C34878D82A}">
                    <a16:rowId xmlns:a16="http://schemas.microsoft.com/office/drawing/2014/main" val="2369151164"/>
                  </a:ext>
                </a:extLst>
              </a:tr>
            </a:tbl>
          </a:graphicData>
        </a:graphic>
      </p:graphicFrame>
      <p:sp>
        <p:nvSpPr>
          <p:cNvPr id="9" name="TextBox 8">
            <a:extLst>
              <a:ext uri="{FF2B5EF4-FFF2-40B4-BE49-F238E27FC236}">
                <a16:creationId xmlns:a16="http://schemas.microsoft.com/office/drawing/2014/main" id="{39F5EDB7-5688-5592-008F-3A97355633F2}"/>
              </a:ext>
            </a:extLst>
          </p:cNvPr>
          <p:cNvSpPr txBox="1"/>
          <p:nvPr/>
        </p:nvSpPr>
        <p:spPr>
          <a:xfrm>
            <a:off x="9190751" y="3807521"/>
            <a:ext cx="6181300" cy="383823"/>
          </a:xfrm>
          <a:prstGeom prst="rect">
            <a:avLst/>
          </a:prstGeom>
          <a:noFill/>
        </p:spPr>
        <p:txBody>
          <a:bodyPr wrap="square">
            <a:spAutoFit/>
          </a:bodyPr>
          <a:lstStyle/>
          <a:p>
            <a:pPr marL="240613" marR="26322" indent="205309" algn="ctr">
              <a:lnSpc>
                <a:spcPct val="115000"/>
              </a:lnSpc>
              <a:spcBef>
                <a:spcPts val="44"/>
              </a:spcBef>
              <a:spcAft>
                <a:spcPts val="392"/>
              </a:spcAft>
            </a:pPr>
            <a:r>
              <a:rPr lang="az-Latn-AZ" b="1" kern="100" dirty="0">
                <a:latin typeface="Arial" panose="020B0604020202020204" pitchFamily="34" charset="0"/>
                <a:ea typeface="Calibri" panose="020F0502020204030204" pitchFamily="34" charset="0"/>
                <a:cs typeface="Arial" panose="020B0604020202020204" pitchFamily="34" charset="0"/>
              </a:rPr>
              <a:t>Table 2.</a:t>
            </a:r>
            <a:r>
              <a:rPr lang="az-Latn-AZ" kern="100" dirty="0">
                <a:latin typeface="Arial" panose="020B0604020202020204" pitchFamily="34" charset="0"/>
                <a:ea typeface="Calibri" panose="020F0502020204030204" pitchFamily="34" charset="0"/>
                <a:cs typeface="Arial" panose="020B0604020202020204" pitchFamily="34" charset="0"/>
              </a:rPr>
              <a:t> Log of spectral observations of program stars</a:t>
            </a:r>
          </a:p>
        </p:txBody>
      </p:sp>
      <p:pic>
        <p:nvPicPr>
          <p:cNvPr id="12" name="Picture 11">
            <a:extLst>
              <a:ext uri="{FF2B5EF4-FFF2-40B4-BE49-F238E27FC236}">
                <a16:creationId xmlns:a16="http://schemas.microsoft.com/office/drawing/2014/main" id="{929D2674-8746-1ACA-E8C6-F53EFC4C681B}"/>
              </a:ext>
            </a:extLst>
          </p:cNvPr>
          <p:cNvPicPr>
            <a:picLocks noChangeAspect="1"/>
          </p:cNvPicPr>
          <p:nvPr/>
        </p:nvPicPr>
        <p:blipFill>
          <a:blip r:embed="rId4"/>
          <a:stretch>
            <a:fillRect/>
          </a:stretch>
        </p:blipFill>
        <p:spPr>
          <a:xfrm>
            <a:off x="124092" y="210813"/>
            <a:ext cx="4738397" cy="2137794"/>
          </a:xfrm>
          <a:prstGeom prst="rect">
            <a:avLst/>
          </a:prstGeom>
        </p:spPr>
      </p:pic>
      <p:pic>
        <p:nvPicPr>
          <p:cNvPr id="14" name="Picture 13">
            <a:extLst>
              <a:ext uri="{FF2B5EF4-FFF2-40B4-BE49-F238E27FC236}">
                <a16:creationId xmlns:a16="http://schemas.microsoft.com/office/drawing/2014/main" id="{999794FD-0113-F5D7-3211-D36C0CBC5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5106" y="8413640"/>
            <a:ext cx="6397189" cy="5465496"/>
          </a:xfrm>
          <a:prstGeom prst="rect">
            <a:avLst/>
          </a:prstGeom>
        </p:spPr>
      </p:pic>
      <p:pic>
        <p:nvPicPr>
          <p:cNvPr id="16" name="Picture 15">
            <a:extLst>
              <a:ext uri="{FF2B5EF4-FFF2-40B4-BE49-F238E27FC236}">
                <a16:creationId xmlns:a16="http://schemas.microsoft.com/office/drawing/2014/main" id="{F8B4C250-7DC9-5FEA-D4DB-AE539764EE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7154" y="11069183"/>
            <a:ext cx="7122140" cy="5618366"/>
          </a:xfrm>
          <a:prstGeom prst="rect">
            <a:avLst/>
          </a:prstGeom>
        </p:spPr>
      </p:pic>
      <p:sp>
        <p:nvSpPr>
          <p:cNvPr id="18" name="TextBox 17">
            <a:extLst>
              <a:ext uri="{FF2B5EF4-FFF2-40B4-BE49-F238E27FC236}">
                <a16:creationId xmlns:a16="http://schemas.microsoft.com/office/drawing/2014/main" id="{AFA83BFE-BBE3-0BC0-40B7-8F52AB556DC4}"/>
              </a:ext>
            </a:extLst>
          </p:cNvPr>
          <p:cNvSpPr txBox="1"/>
          <p:nvPr/>
        </p:nvSpPr>
        <p:spPr>
          <a:xfrm>
            <a:off x="8909120" y="16683770"/>
            <a:ext cx="7358924" cy="1076705"/>
          </a:xfrm>
          <a:prstGeom prst="rect">
            <a:avLst/>
          </a:prstGeom>
          <a:noFill/>
          <a:ln w="19050">
            <a:noFill/>
          </a:ln>
        </p:spPr>
        <p:txBody>
          <a:bodyPr wrap="square">
            <a:spAutoFit/>
          </a:bodyPr>
          <a:lstStyle/>
          <a:p>
            <a:pPr marR="26322" algn="just">
              <a:spcBef>
                <a:spcPts val="44"/>
              </a:spcBef>
              <a:spcAft>
                <a:spcPts val="392"/>
              </a:spcAft>
            </a:pPr>
            <a:r>
              <a:rPr lang="az-Latn-AZ" sz="1599" b="1" kern="100" dirty="0">
                <a:latin typeface="Arial" panose="020B0604020202020204" pitchFamily="34" charset="0"/>
                <a:ea typeface="Calibri" panose="020F0502020204030204" pitchFamily="34" charset="0"/>
                <a:cs typeface="Arial" panose="020B0604020202020204" pitchFamily="34" charset="0"/>
              </a:rPr>
              <a:t>Figure 1. </a:t>
            </a:r>
            <a:r>
              <a:rPr lang="az-Latn-AZ" sz="1599" kern="100" dirty="0">
                <a:latin typeface="Arial" panose="020B0604020202020204" pitchFamily="34" charset="0"/>
                <a:ea typeface="Calibri" panose="020F0502020204030204" pitchFamily="34" charset="0"/>
                <a:cs typeface="Arial" panose="020B0604020202020204" pitchFamily="34" charset="0"/>
              </a:rPr>
              <a:t>Comparison of continuum-normalized spectrograms of V1478 Cyg obtained in 2023 and 2024. The top panels show the entire range of the obtained spectrum. The middle panels show the zoomed-in region of λ 4600-5600 Å, and the bottom panel shows the region of λ 5650-7250 Å</a:t>
            </a:r>
          </a:p>
        </p:txBody>
      </p:sp>
      <p:pic>
        <p:nvPicPr>
          <p:cNvPr id="20" name="Picture 19">
            <a:extLst>
              <a:ext uri="{FF2B5EF4-FFF2-40B4-BE49-F238E27FC236}">
                <a16:creationId xmlns:a16="http://schemas.microsoft.com/office/drawing/2014/main" id="{12048FC1-9556-7498-A8F5-3D83CCF773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78026" y="2328208"/>
            <a:ext cx="7378743" cy="5569126"/>
          </a:xfrm>
          <a:prstGeom prst="rect">
            <a:avLst/>
          </a:prstGeom>
        </p:spPr>
      </p:pic>
      <p:sp>
        <p:nvSpPr>
          <p:cNvPr id="24" name="TextBox 23">
            <a:extLst>
              <a:ext uri="{FF2B5EF4-FFF2-40B4-BE49-F238E27FC236}">
                <a16:creationId xmlns:a16="http://schemas.microsoft.com/office/drawing/2014/main" id="{4717DDD7-787D-9D11-B90B-2DF021E344C0}"/>
              </a:ext>
            </a:extLst>
          </p:cNvPr>
          <p:cNvSpPr txBox="1"/>
          <p:nvPr/>
        </p:nvSpPr>
        <p:spPr>
          <a:xfrm>
            <a:off x="17471479" y="7825026"/>
            <a:ext cx="6397189" cy="369332"/>
          </a:xfrm>
          <a:prstGeom prst="rect">
            <a:avLst/>
          </a:prstGeom>
          <a:noFill/>
          <a:ln>
            <a:noFill/>
          </a:ln>
        </p:spPr>
        <p:txBody>
          <a:bodyPr wrap="square">
            <a:spAutoFit/>
          </a:bodyPr>
          <a:lstStyle/>
          <a:p>
            <a:r>
              <a:rPr lang="az-Latn-AZ" b="1" dirty="0">
                <a:latin typeface="Arial" panose="020B0604020202020204" pitchFamily="34" charset="0"/>
                <a:cs typeface="Arial" panose="020B0604020202020204" pitchFamily="34" charset="0"/>
              </a:rPr>
              <a:t>Figure 2. </a:t>
            </a:r>
            <a:r>
              <a:rPr lang="az-Latn-AZ" dirty="0">
                <a:latin typeface="Arial" panose="020B0604020202020204" pitchFamily="34" charset="0"/>
                <a:cs typeface="Arial" panose="020B0604020202020204" pitchFamily="34" charset="0"/>
              </a:rPr>
              <a:t>The same as in </a:t>
            </a:r>
            <a:r>
              <a:rPr lang="az-Latn-AZ" b="1" dirty="0">
                <a:latin typeface="Arial" panose="020B0604020202020204" pitchFamily="34" charset="0"/>
                <a:cs typeface="Arial" panose="020B0604020202020204" pitchFamily="34" charset="0"/>
              </a:rPr>
              <a:t>Fig.1 </a:t>
            </a:r>
            <a:r>
              <a:rPr lang="az-Latn-AZ" dirty="0">
                <a:latin typeface="Arial" panose="020B0604020202020204" pitchFamily="34" charset="0"/>
                <a:cs typeface="Arial" panose="020B0604020202020204" pitchFamily="34" charset="0"/>
              </a:rPr>
              <a:t>for the star MWC 1051</a:t>
            </a:r>
          </a:p>
        </p:txBody>
      </p:sp>
      <p:pic>
        <p:nvPicPr>
          <p:cNvPr id="26" name="Picture 25">
            <a:extLst>
              <a:ext uri="{FF2B5EF4-FFF2-40B4-BE49-F238E27FC236}">
                <a16:creationId xmlns:a16="http://schemas.microsoft.com/office/drawing/2014/main" id="{4F51FB94-5C38-368B-3CFC-3ABCA83CEB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08259" y="8241400"/>
            <a:ext cx="7518278" cy="5262795"/>
          </a:xfrm>
          <a:prstGeom prst="rect">
            <a:avLst/>
          </a:prstGeom>
        </p:spPr>
      </p:pic>
      <p:sp>
        <p:nvSpPr>
          <p:cNvPr id="28" name="TextBox 27">
            <a:extLst>
              <a:ext uri="{FF2B5EF4-FFF2-40B4-BE49-F238E27FC236}">
                <a16:creationId xmlns:a16="http://schemas.microsoft.com/office/drawing/2014/main" id="{26A8CF23-EB5B-1CC8-2CF1-3BECB7BF007B}"/>
              </a:ext>
            </a:extLst>
          </p:cNvPr>
          <p:cNvSpPr txBox="1"/>
          <p:nvPr/>
        </p:nvSpPr>
        <p:spPr>
          <a:xfrm>
            <a:off x="17641581" y="13551231"/>
            <a:ext cx="6056984" cy="383823"/>
          </a:xfrm>
          <a:prstGeom prst="rect">
            <a:avLst/>
          </a:prstGeom>
          <a:noFill/>
          <a:ln w="22225">
            <a:noFill/>
          </a:ln>
        </p:spPr>
        <p:txBody>
          <a:bodyPr wrap="square">
            <a:spAutoFit/>
          </a:bodyPr>
          <a:lstStyle/>
          <a:p>
            <a:pPr marL="17649" marR="26322" algn="ctr">
              <a:lnSpc>
                <a:spcPct val="115000"/>
              </a:lnSpc>
              <a:spcBef>
                <a:spcPts val="44"/>
              </a:spcBef>
              <a:spcAft>
                <a:spcPts val="392"/>
              </a:spcAft>
            </a:pPr>
            <a:r>
              <a:rPr lang="az-Latn-AZ" b="1" kern="100" dirty="0">
                <a:latin typeface="Arial" panose="020B0604020202020204" pitchFamily="34" charset="0"/>
                <a:ea typeface="Calibri" panose="020F0502020204030204" pitchFamily="34" charset="0"/>
                <a:cs typeface="Arial" panose="020B0604020202020204" pitchFamily="34" charset="0"/>
              </a:rPr>
              <a:t>Figure 3</a:t>
            </a:r>
            <a:r>
              <a:rPr lang="az-Latn-AZ" kern="100" dirty="0">
                <a:latin typeface="Arial" panose="020B0604020202020204" pitchFamily="34" charset="0"/>
                <a:ea typeface="Calibri" panose="020F0502020204030204" pitchFamily="34" charset="0"/>
                <a:cs typeface="Arial" panose="020B0604020202020204" pitchFamily="34" charset="0"/>
              </a:rPr>
              <a:t>. The same as in </a:t>
            </a:r>
            <a:r>
              <a:rPr lang="az-Latn-AZ" b="1" kern="100" dirty="0">
                <a:latin typeface="Arial" panose="020B0604020202020204" pitchFamily="34" charset="0"/>
                <a:ea typeface="Calibri" panose="020F0502020204030204" pitchFamily="34" charset="0"/>
                <a:cs typeface="Arial" panose="020B0604020202020204" pitchFamily="34" charset="0"/>
              </a:rPr>
              <a:t>Fig.1</a:t>
            </a:r>
            <a:r>
              <a:rPr lang="az-Latn-AZ" kern="100" dirty="0">
                <a:latin typeface="Arial" panose="020B0604020202020204" pitchFamily="34" charset="0"/>
                <a:ea typeface="Calibri" panose="020F0502020204030204" pitchFamily="34" charset="0"/>
                <a:cs typeface="Arial" panose="020B0604020202020204" pitchFamily="34" charset="0"/>
              </a:rPr>
              <a:t> for the star MWC 300</a:t>
            </a:r>
          </a:p>
        </p:txBody>
      </p:sp>
      <p:pic>
        <p:nvPicPr>
          <p:cNvPr id="30" name="Picture 29">
            <a:extLst>
              <a:ext uri="{FF2B5EF4-FFF2-40B4-BE49-F238E27FC236}">
                <a16:creationId xmlns:a16="http://schemas.microsoft.com/office/drawing/2014/main" id="{9780C6C0-4C21-0A3E-269B-F82456F161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15106" y="2316827"/>
            <a:ext cx="6359354" cy="4806244"/>
          </a:xfrm>
          <a:prstGeom prst="rect">
            <a:avLst/>
          </a:prstGeom>
        </p:spPr>
      </p:pic>
      <p:sp>
        <p:nvSpPr>
          <p:cNvPr id="1025" name="TextBox 1024">
            <a:extLst>
              <a:ext uri="{FF2B5EF4-FFF2-40B4-BE49-F238E27FC236}">
                <a16:creationId xmlns:a16="http://schemas.microsoft.com/office/drawing/2014/main" id="{54A8AFFE-6E5A-5ED6-699A-346F1F566840}"/>
              </a:ext>
            </a:extLst>
          </p:cNvPr>
          <p:cNvSpPr txBox="1"/>
          <p:nvPr/>
        </p:nvSpPr>
        <p:spPr>
          <a:xfrm>
            <a:off x="25105806" y="7110349"/>
            <a:ext cx="5983794" cy="1200393"/>
          </a:xfrm>
          <a:prstGeom prst="rect">
            <a:avLst/>
          </a:prstGeom>
          <a:noFill/>
          <a:ln w="15875">
            <a:noFill/>
          </a:ln>
        </p:spPr>
        <p:txBody>
          <a:bodyPr wrap="square">
            <a:spAutoFit/>
          </a:bodyPr>
          <a:lstStyle/>
          <a:p>
            <a:pPr marL="17649" marR="26322" algn="just">
              <a:lnSpc>
                <a:spcPct val="115000"/>
              </a:lnSpc>
              <a:spcBef>
                <a:spcPts val="44"/>
              </a:spcBef>
              <a:spcAft>
                <a:spcPts val="392"/>
              </a:spcAft>
            </a:pPr>
            <a:r>
              <a:rPr lang="az-Latn-AZ" sz="1599" b="1" kern="100" dirty="0">
                <a:latin typeface="Arial" panose="020B0604020202020204" pitchFamily="34" charset="0"/>
                <a:ea typeface="Calibri" panose="020F0502020204030204" pitchFamily="34" charset="0"/>
                <a:cs typeface="Arial" panose="020B0604020202020204" pitchFamily="34" charset="0"/>
              </a:rPr>
              <a:t>Figure 5.</a:t>
            </a:r>
            <a:r>
              <a:rPr lang="az-Latn-AZ" sz="1599" kern="100" dirty="0">
                <a:latin typeface="Arial" panose="020B0604020202020204" pitchFamily="34" charset="0"/>
                <a:ea typeface="Calibri" panose="020F0502020204030204" pitchFamily="34" charset="0"/>
                <a:cs typeface="Arial" panose="020B0604020202020204" pitchFamily="34" charset="0"/>
              </a:rPr>
              <a:t> Normalized spectra of the star AS 470 for the dates 11.08.2023 and 09.07.2024 are shown. The panels below show a larger-scale representation of the spectrum on those dates in region of λ 4600-5600 Å, and λ 5650-7250 Å</a:t>
            </a:r>
          </a:p>
        </p:txBody>
      </p:sp>
      <p:pic>
        <p:nvPicPr>
          <p:cNvPr id="1028" name="Picture 1027">
            <a:extLst>
              <a:ext uri="{FF2B5EF4-FFF2-40B4-BE49-F238E27FC236}">
                <a16:creationId xmlns:a16="http://schemas.microsoft.com/office/drawing/2014/main" id="{B3A3AE13-A7CE-3C9D-FA18-A1715B8284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70405" y="14022806"/>
            <a:ext cx="3098052" cy="3565219"/>
          </a:xfrm>
          <a:prstGeom prst="rect">
            <a:avLst/>
          </a:prstGeom>
        </p:spPr>
      </p:pic>
      <p:sp>
        <p:nvSpPr>
          <p:cNvPr id="1030" name="TextBox 1029">
            <a:extLst>
              <a:ext uri="{FF2B5EF4-FFF2-40B4-BE49-F238E27FC236}">
                <a16:creationId xmlns:a16="http://schemas.microsoft.com/office/drawing/2014/main" id="{111BA6B3-6609-74E6-8489-BB0BFB4A7243}"/>
              </a:ext>
            </a:extLst>
          </p:cNvPr>
          <p:cNvSpPr txBox="1"/>
          <p:nvPr/>
        </p:nvSpPr>
        <p:spPr>
          <a:xfrm>
            <a:off x="17274401" y="17519513"/>
            <a:ext cx="6585993" cy="338426"/>
          </a:xfrm>
          <a:prstGeom prst="rect">
            <a:avLst/>
          </a:prstGeom>
          <a:noFill/>
          <a:ln w="15875">
            <a:noFill/>
          </a:ln>
        </p:spPr>
        <p:txBody>
          <a:bodyPr wrap="square">
            <a:spAutoFit/>
          </a:bodyPr>
          <a:lstStyle/>
          <a:p>
            <a:pPr algn="ctr"/>
            <a:r>
              <a:rPr lang="az-Latn-AZ" sz="1599" b="1" dirty="0">
                <a:latin typeface="Arial" panose="020B0604020202020204" pitchFamily="34" charset="0"/>
                <a:cs typeface="Arial" panose="020B0604020202020204" pitchFamily="34" charset="0"/>
              </a:rPr>
              <a:t>Figure 4</a:t>
            </a:r>
            <a:r>
              <a:rPr lang="az-Latn-AZ" sz="1599" dirty="0">
                <a:latin typeface="Arial" panose="020B0604020202020204" pitchFamily="34" charset="0"/>
                <a:cs typeface="Arial" panose="020B0604020202020204" pitchFamily="34" charset="0"/>
              </a:rPr>
              <a:t>. The same as in Fig.1 for the star MWC 1080</a:t>
            </a:r>
          </a:p>
        </p:txBody>
      </p:sp>
      <p:sp>
        <p:nvSpPr>
          <p:cNvPr id="1032" name="TextBox 1031">
            <a:extLst>
              <a:ext uri="{FF2B5EF4-FFF2-40B4-BE49-F238E27FC236}">
                <a16:creationId xmlns:a16="http://schemas.microsoft.com/office/drawing/2014/main" id="{0AAE34D9-BC39-35EA-69E4-1631308A15CF}"/>
              </a:ext>
            </a:extLst>
          </p:cNvPr>
          <p:cNvSpPr txBox="1"/>
          <p:nvPr/>
        </p:nvSpPr>
        <p:spPr>
          <a:xfrm>
            <a:off x="24833229" y="13847106"/>
            <a:ext cx="6441225" cy="351315"/>
          </a:xfrm>
          <a:prstGeom prst="rect">
            <a:avLst/>
          </a:prstGeom>
          <a:noFill/>
          <a:ln w="15875">
            <a:noFill/>
          </a:ln>
        </p:spPr>
        <p:txBody>
          <a:bodyPr wrap="square">
            <a:spAutoFit/>
          </a:bodyPr>
          <a:lstStyle/>
          <a:p>
            <a:pPr marL="17649" marR="26322" algn="ctr">
              <a:lnSpc>
                <a:spcPct val="115000"/>
              </a:lnSpc>
              <a:spcBef>
                <a:spcPts val="44"/>
              </a:spcBef>
              <a:spcAft>
                <a:spcPts val="392"/>
              </a:spcAft>
            </a:pPr>
            <a:r>
              <a:rPr lang="az-Latn-AZ" sz="1599" b="1" kern="100" dirty="0">
                <a:latin typeface="Arial" panose="020B0604020202020204" pitchFamily="34" charset="0"/>
                <a:ea typeface="Calibri" panose="020F0502020204030204" pitchFamily="34" charset="0"/>
                <a:cs typeface="Arial" panose="020B0604020202020204" pitchFamily="34" charset="0"/>
              </a:rPr>
              <a:t>Figure 6.</a:t>
            </a:r>
            <a:r>
              <a:rPr lang="az-Latn-AZ" sz="1599" kern="100" dirty="0">
                <a:latin typeface="Arial" panose="020B0604020202020204" pitchFamily="34" charset="0"/>
                <a:ea typeface="Calibri" panose="020F0502020204030204" pitchFamily="34" charset="0"/>
                <a:cs typeface="Arial" panose="020B0604020202020204" pitchFamily="34" charset="0"/>
              </a:rPr>
              <a:t> The same as in </a:t>
            </a:r>
            <a:r>
              <a:rPr lang="az-Latn-AZ" sz="1599" b="1" kern="100" dirty="0">
                <a:latin typeface="Arial" panose="020B0604020202020204" pitchFamily="34" charset="0"/>
                <a:ea typeface="Calibri" panose="020F0502020204030204" pitchFamily="34" charset="0"/>
                <a:cs typeface="Arial" panose="020B0604020202020204" pitchFamily="34" charset="0"/>
              </a:rPr>
              <a:t>Fig.1</a:t>
            </a:r>
            <a:r>
              <a:rPr lang="az-Latn-AZ" sz="1599" kern="100" dirty="0">
                <a:latin typeface="Arial" panose="020B0604020202020204" pitchFamily="34" charset="0"/>
                <a:ea typeface="Calibri" panose="020F0502020204030204" pitchFamily="34" charset="0"/>
                <a:cs typeface="Arial" panose="020B0604020202020204" pitchFamily="34" charset="0"/>
              </a:rPr>
              <a:t> for the star MWC 1021</a:t>
            </a:r>
          </a:p>
        </p:txBody>
      </p:sp>
      <p:pic>
        <p:nvPicPr>
          <p:cNvPr id="1033" name="Picture 1032">
            <a:extLst>
              <a:ext uri="{FF2B5EF4-FFF2-40B4-BE49-F238E27FC236}">
                <a16:creationId xmlns:a16="http://schemas.microsoft.com/office/drawing/2014/main" id="{8974D8A5-8A62-AA6C-9102-3624D39D340E}"/>
              </a:ext>
            </a:extLst>
          </p:cNvPr>
          <p:cNvPicPr>
            <a:picLocks noChangeAspect="1"/>
          </p:cNvPicPr>
          <p:nvPr/>
        </p:nvPicPr>
        <p:blipFill>
          <a:blip r:embed="rId11"/>
          <a:stretch>
            <a:fillRect/>
          </a:stretch>
        </p:blipFill>
        <p:spPr>
          <a:xfrm>
            <a:off x="23225773" y="16484478"/>
            <a:ext cx="1373587" cy="1373587"/>
          </a:xfrm>
          <a:prstGeom prst="rect">
            <a:avLst/>
          </a:prstGeom>
        </p:spPr>
      </p:pic>
      <p:sp>
        <p:nvSpPr>
          <p:cNvPr id="1035" name="TextBox 1034">
            <a:extLst>
              <a:ext uri="{FF2B5EF4-FFF2-40B4-BE49-F238E27FC236}">
                <a16:creationId xmlns:a16="http://schemas.microsoft.com/office/drawing/2014/main" id="{FA667662-F35C-9E2F-6CB9-2263576FD108}"/>
              </a:ext>
            </a:extLst>
          </p:cNvPr>
          <p:cNvSpPr txBox="1"/>
          <p:nvPr/>
        </p:nvSpPr>
        <p:spPr>
          <a:xfrm>
            <a:off x="24705418" y="14198502"/>
            <a:ext cx="7173170" cy="3859518"/>
          </a:xfrm>
          <a:prstGeom prst="rect">
            <a:avLst/>
          </a:prstGeom>
          <a:noFill/>
        </p:spPr>
        <p:txBody>
          <a:bodyPr wrap="square">
            <a:spAutoFit/>
          </a:bodyPr>
          <a:lstStyle/>
          <a:p>
            <a:pPr algn="just"/>
            <a:r>
              <a:rPr lang="az-Latn-AZ" sz="2000" b="1" dirty="0">
                <a:latin typeface="Arial" panose="020B0604020202020204" pitchFamily="34" charset="0"/>
                <a:cs typeface="Arial" panose="020B0604020202020204" pitchFamily="34" charset="0"/>
              </a:rPr>
              <a:t>CONCLUSION</a:t>
            </a:r>
          </a:p>
          <a:p>
            <a:pPr algn="just"/>
            <a:r>
              <a:rPr lang="az-Latn-AZ" dirty="0">
                <a:latin typeface="Arial" panose="020B0604020202020204" pitchFamily="34" charset="0"/>
                <a:cs typeface="Arial" panose="020B0604020202020204" pitchFamily="34" charset="0"/>
              </a:rPr>
              <a:t>1.All program stars show variations in their emission spectrum and brightness. Disk activity in massive stars may be the result of accretion in the outer part of the disk and high-temperature radiation from the central star.</a:t>
            </a:r>
          </a:p>
          <a:p>
            <a:pPr algn="just"/>
            <a:r>
              <a:rPr lang="az-Latn-AZ" dirty="0">
                <a:latin typeface="Arial" panose="020B0604020202020204" pitchFamily="34" charset="0"/>
                <a:cs typeface="Arial" panose="020B0604020202020204" pitchFamily="34" charset="0"/>
              </a:rPr>
              <a:t>2.The weak excess IR emission from AS 470 and MWC 1021 indicates that the circumstellar disks of these stars have lost their gas component and have weak dust emission, which is also characteristic of Vega-type stars.</a:t>
            </a:r>
          </a:p>
          <a:p>
            <a:pPr algn="just"/>
            <a:r>
              <a:rPr lang="az-Latn-AZ" dirty="0">
                <a:latin typeface="Arial" panose="020B0604020202020204" pitchFamily="34" charset="0"/>
                <a:cs typeface="Arial" panose="020B0604020202020204" pitchFamily="34" charset="0"/>
              </a:rPr>
              <a:t>3.Despite its young age, MWC 300 has already reached the main sequence in its physical parameters. Despite this, the star possesses powerful disk radiation, rather which is formed within the ring-shaped circumstellar envelope.</a:t>
            </a:r>
          </a:p>
          <a:p>
            <a:endParaRPr lang="az-Latn-AZ" sz="880" dirty="0"/>
          </a:p>
        </p:txBody>
      </p:sp>
      <p:pic>
        <p:nvPicPr>
          <p:cNvPr id="8" name="Picture 7">
            <a:extLst>
              <a:ext uri="{FF2B5EF4-FFF2-40B4-BE49-F238E27FC236}">
                <a16:creationId xmlns:a16="http://schemas.microsoft.com/office/drawing/2014/main" id="{C319639F-0A2B-B3D0-9A07-9A0F7715B0BC}"/>
              </a:ext>
            </a:extLst>
          </p:cNvPr>
          <p:cNvPicPr>
            <a:picLocks noChangeAspect="1"/>
          </p:cNvPicPr>
          <p:nvPr/>
        </p:nvPicPr>
        <p:blipFill>
          <a:blip r:embed="rId12"/>
          <a:stretch>
            <a:fillRect/>
          </a:stretch>
        </p:blipFill>
        <p:spPr>
          <a:xfrm>
            <a:off x="4862489" y="146242"/>
            <a:ext cx="4591014" cy="2137794"/>
          </a:xfrm>
          <a:prstGeom prst="rect">
            <a:avLst/>
          </a:prstGeom>
        </p:spPr>
      </p:pic>
      <p:sp>
        <p:nvSpPr>
          <p:cNvPr id="10" name="TextBox 9">
            <a:extLst>
              <a:ext uri="{FF2B5EF4-FFF2-40B4-BE49-F238E27FC236}">
                <a16:creationId xmlns:a16="http://schemas.microsoft.com/office/drawing/2014/main" id="{375C8787-BF56-CD36-A74E-AFEA66B5A7F3}"/>
              </a:ext>
            </a:extLst>
          </p:cNvPr>
          <p:cNvSpPr txBox="1"/>
          <p:nvPr/>
        </p:nvSpPr>
        <p:spPr>
          <a:xfrm>
            <a:off x="187733" y="13935054"/>
            <a:ext cx="8372544" cy="3955635"/>
          </a:xfrm>
          <a:prstGeom prst="rect">
            <a:avLst/>
          </a:prstGeom>
          <a:noFill/>
        </p:spPr>
        <p:txBody>
          <a:bodyPr wrap="square">
            <a:spAutoFit/>
          </a:bodyPr>
          <a:lstStyle/>
          <a:p>
            <a:pPr marL="36201" marR="53981" indent="457261" algn="just">
              <a:lnSpc>
                <a:spcPct val="115000"/>
              </a:lnSpc>
              <a:spcBef>
                <a:spcPts val="92"/>
              </a:spcBef>
              <a:spcAft>
                <a:spcPts val="802"/>
              </a:spcAft>
            </a:pPr>
            <a:r>
              <a:rPr lang="az-Latn-AZ" sz="2000" kern="100" dirty="0">
                <a:latin typeface="Arial" panose="020B0604020202020204" pitchFamily="34" charset="0"/>
                <a:ea typeface="Times New Roman" panose="02020603050405020304" pitchFamily="18" charset="0"/>
                <a:cs typeface="Arial" panose="020B0604020202020204" pitchFamily="34" charset="0"/>
              </a:rPr>
              <a:t>The entire process of observation and data reduction was performed using the DECH program (Galazutdinov G., 2025 </a:t>
            </a:r>
            <a:r>
              <a:rPr lang="az-Latn-AZ" sz="2000" u="sng" kern="100" dirty="0">
                <a:solidFill>
                  <a:srgbClr val="0000FF"/>
                </a:solidFill>
                <a:latin typeface="Arial" panose="020B0604020202020204" pitchFamily="34" charset="0"/>
                <a:ea typeface="Calibri" panose="020F0502020204030204" pitchFamily="34" charset="0"/>
                <a:cs typeface="Arial" panose="020B0604020202020204" pitchFamily="34" charset="0"/>
              </a:rPr>
              <a:t>http://www gazinur.com/DECH-software.html </a:t>
            </a:r>
            <a:r>
              <a:rPr lang="az-Latn-AZ" sz="2000" kern="100" dirty="0">
                <a:latin typeface="Arial" panose="020B0604020202020204" pitchFamily="34" charset="0"/>
                <a:ea typeface="Times New Roman" panose="02020603050405020304" pitchFamily="18" charset="0"/>
                <a:cs typeface="Arial" panose="020B0604020202020204" pitchFamily="34" charset="0"/>
              </a:rPr>
              <a:t>). Table 2 presents the average UT time for the acquisition of two spectrograms per star. After calibration and processing, all spectra were averaged and normalized to the continuum. Our spectral observations executed for 11.08.2023-08.09.2024. Table 2 presents observation log. The columns, from left to right, list the target name, observation date, exposure time, UT, binning, and signal-to-noise relation S/N at the Hα line region in the spectrum. After calibration and processing, all spectrum averaged for the nights and normalized to the continuum. </a:t>
            </a:r>
            <a:endParaRPr lang="az-Latn-AZ" sz="2000" kern="1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F52F6D0-819C-14CD-1050-9B1A9AC6CFF2}"/>
              </a:ext>
            </a:extLst>
          </p:cNvPr>
          <p:cNvSpPr txBox="1"/>
          <p:nvPr/>
        </p:nvSpPr>
        <p:spPr>
          <a:xfrm>
            <a:off x="8911927" y="2481879"/>
            <a:ext cx="7356117" cy="1200329"/>
          </a:xfrm>
          <a:prstGeom prst="rect">
            <a:avLst/>
          </a:prstGeom>
          <a:noFill/>
        </p:spPr>
        <p:txBody>
          <a:bodyPr wrap="square">
            <a:spAutoFit/>
          </a:bodyPr>
          <a:lstStyle/>
          <a:p>
            <a:pPr algn="just"/>
            <a:r>
              <a:rPr lang="az-Latn-AZ" dirty="0">
                <a:latin typeface="Arial" panose="020B0604020202020204" pitchFamily="34" charset="0"/>
                <a:cs typeface="Arial" panose="020B0604020202020204" pitchFamily="34" charset="0"/>
              </a:rPr>
              <a:t>For the spectrum of standard stars, the standard deviation in measurements for the radial velocities (Rv) of strong lines is ± 5 km/s, and for the equivalent widths (EW) of hydrogen lines for A0-A6 type stars is ± 0.5 Å. </a:t>
            </a:r>
          </a:p>
        </p:txBody>
      </p:sp>
      <p:cxnSp>
        <p:nvCxnSpPr>
          <p:cNvPr id="13" name="Straight Connector 12">
            <a:extLst>
              <a:ext uri="{FF2B5EF4-FFF2-40B4-BE49-F238E27FC236}">
                <a16:creationId xmlns:a16="http://schemas.microsoft.com/office/drawing/2014/main" id="{4BAEF84F-AFC3-8375-91A3-7C20309B5959}"/>
              </a:ext>
            </a:extLst>
          </p:cNvPr>
          <p:cNvCxnSpPr>
            <a:cxnSpLocks/>
          </p:cNvCxnSpPr>
          <p:nvPr/>
        </p:nvCxnSpPr>
        <p:spPr>
          <a:xfrm>
            <a:off x="8598118" y="2465718"/>
            <a:ext cx="72938" cy="1525570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22FD573D-A07F-8C6B-CF17-5592BFF8398A}"/>
              </a:ext>
            </a:extLst>
          </p:cNvPr>
          <p:cNvCxnSpPr>
            <a:cxnSpLocks/>
          </p:cNvCxnSpPr>
          <p:nvPr/>
        </p:nvCxnSpPr>
        <p:spPr>
          <a:xfrm>
            <a:off x="16655143" y="2481879"/>
            <a:ext cx="72938" cy="15278596"/>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9CB59ABC-3995-CB39-3AEF-1A1C0D148437}"/>
              </a:ext>
            </a:extLst>
          </p:cNvPr>
          <p:cNvCxnSpPr/>
          <p:nvPr/>
        </p:nvCxnSpPr>
        <p:spPr>
          <a:xfrm>
            <a:off x="24599360" y="2284036"/>
            <a:ext cx="0" cy="154373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184724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1410</TotalTime>
  <Words>1039</Words>
  <Application>Microsoft Office PowerPoint</Application>
  <PresentationFormat>Custom</PresentationFormat>
  <Paragraphs>349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SPECTRAL PROPERTIES OF SELECTED MASSIVE HERBIG AEBE STARS F. S. Huseynova1, N. Z. Ismailov2, U. S. Veliyev1  1 Batabat Astrophysical Observatory, Nakhchivan State University 2 Tusi Shamakhy Astrophysical Observatory, Ministry of Science and Education of Azerbaijan faidahuseynova@gmail.com International conference, 22-27 March 2026, Kasane, Botswana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Faida Huseynova</dc:creator>
  <cp:lastModifiedBy>Faida Huseynova</cp:lastModifiedBy>
  <cp:revision>14</cp:revision>
  <dcterms:created xsi:type="dcterms:W3CDTF">2026-03-04T10:41:23Z</dcterms:created>
  <dcterms:modified xsi:type="dcterms:W3CDTF">2026-03-19T18:01:16Z</dcterms:modified>
</cp:coreProperties>
</file>