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6"/>
  </p:notesMasterIdLst>
  <p:sldIdLst>
    <p:sldId id="256" r:id="rId2"/>
    <p:sldId id="259" r:id="rId3"/>
    <p:sldId id="282" r:id="rId4"/>
    <p:sldId id="352" r:id="rId5"/>
    <p:sldId id="364" r:id="rId6"/>
    <p:sldId id="353" r:id="rId7"/>
    <p:sldId id="354" r:id="rId8"/>
    <p:sldId id="341" r:id="rId9"/>
    <p:sldId id="355" r:id="rId10"/>
    <p:sldId id="357" r:id="rId11"/>
    <p:sldId id="358" r:id="rId12"/>
    <p:sldId id="359" r:id="rId13"/>
    <p:sldId id="360" r:id="rId14"/>
    <p:sldId id="3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81613"/>
  </p:normalViewPr>
  <p:slideViewPr>
    <p:cSldViewPr snapToGrid="0">
      <p:cViewPr varScale="1">
        <p:scale>
          <a:sx n="86" d="100"/>
          <a:sy n="86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3AB60-BF9D-2847-9B7A-B24D61B23D80}" type="datetimeFigureOut">
              <a:rPr lang="en-US" smtClean="0"/>
              <a:t>3/24/26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B10B0-049E-D54D-A4E7-F632D9678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2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B10B0-049E-D54D-A4E7-F632D96782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0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X-ray outbursts come in 2 </a:t>
            </a:r>
            <a:r>
              <a:rPr lang="en-US" dirty="0" err="1"/>
              <a:t>flavours</a:t>
            </a:r>
            <a:r>
              <a:rPr lang="en-US" dirty="0"/>
              <a:t>: type I and type II. Two example </a:t>
            </a:r>
            <a:r>
              <a:rPr lang="en-US" dirty="0" err="1"/>
              <a:t>lightcurves</a:t>
            </a:r>
            <a:r>
              <a:rPr lang="en-US" dirty="0"/>
              <a:t> from well-studied Galactic sources showing them: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Type I: - lower luminosities (order of 10^37 erg/s)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Regular in occurrence (typically on the timescales of the </a:t>
            </a:r>
            <a:r>
              <a:rPr lang="en-US" dirty="0" err="1"/>
              <a:t>P_orb</a:t>
            </a:r>
            <a:r>
              <a:rPr lang="en-US" dirty="0"/>
              <a:t>), so they’re associated with the periastron passage of the 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Type II: - larger luminosities (&gt; 10^37 erg/s)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They last longer as well, sometimes even last for several orbits of the NS  and aren’t necessarily associated with any specific orbital phase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Different systems exhibit different </a:t>
            </a:r>
            <a:r>
              <a:rPr lang="en-US" dirty="0" err="1"/>
              <a:t>behaviour</a:t>
            </a:r>
            <a:r>
              <a:rPr lang="en-US" dirty="0"/>
              <a:t> when it comes to the occurrence of these outbursts – they depend on different factors (intrinsic Be disc properties and orbital parameters). These are two extreme examples here, where the 1 system shows regular occurrences of T1 outbursts with rare T2 outbursts and the other one does vice-versa (more T2 than T1s). Can get anything in between.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B10B0-049E-D54D-A4E7-F632D96782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9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B10B0-049E-D54D-A4E7-F632D96782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44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B10B0-049E-D54D-A4E7-F632D96782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B10B0-049E-D54D-A4E7-F632D96782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2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9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9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6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A31B0-295C-CB44-AB17-BF1E07B9E9F4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1CAE-8AAE-7541-9060-4DF954C18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0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D98D8-AB16-324A-BB1D-44E69697B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1984248"/>
            <a:ext cx="4023360" cy="2340864"/>
          </a:xfrm>
        </p:spPr>
        <p:txBody>
          <a:bodyPr>
            <a:normAutofit/>
          </a:bodyPr>
          <a:lstStyle/>
          <a:p>
            <a:pPr algn="l"/>
            <a:r>
              <a:rPr lang="en-GB" sz="4400" dirty="0"/>
              <a:t>Multiwavelength studies of X-ray binaries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F5E9F-9F07-564E-A10B-E4F6591E7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88" y="4873752"/>
            <a:ext cx="3931920" cy="120700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 dirty="0"/>
              <a:t>Itumeleng Monageng</a:t>
            </a:r>
            <a:endParaRPr lang="en-US" b="1"/>
          </a:p>
          <a:p>
            <a:pPr algn="l"/>
            <a:r>
              <a:rPr lang="en-US" b="1" dirty="0"/>
              <a:t>et al.</a:t>
            </a:r>
            <a:endParaRPr lang="en-US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UCTtransparent_round_logo.gif">
            <a:extLst>
              <a:ext uri="{FF2B5EF4-FFF2-40B4-BE49-F238E27FC236}">
                <a16:creationId xmlns:a16="http://schemas.microsoft.com/office/drawing/2014/main" id="{71296515-7553-6F4F-838C-2018269C8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8" y="3827750"/>
            <a:ext cx="2305148" cy="2340864"/>
          </a:xfrm>
          <a:prstGeom prst="rect">
            <a:avLst/>
          </a:prstGeom>
        </p:spPr>
      </p:pic>
      <p:pic>
        <p:nvPicPr>
          <p:cNvPr id="4" name="Picture 3" descr="saao.jpg">
            <a:extLst>
              <a:ext uri="{FF2B5EF4-FFF2-40B4-BE49-F238E27FC236}">
                <a16:creationId xmlns:a16="http://schemas.microsoft.com/office/drawing/2014/main" id="{360FD2A4-AD09-4543-83B4-A6B4A47B1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13" y="4427528"/>
            <a:ext cx="2871216" cy="1141308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BF165D09-18D8-4AF8-C858-DE068E8F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668" y="1289164"/>
            <a:ext cx="6119946" cy="16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2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B247-5252-081C-C645-D39A09A1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9696"/>
            <a:ext cx="10515600" cy="1325563"/>
          </a:xfrm>
        </p:spPr>
        <p:txBody>
          <a:bodyPr/>
          <a:lstStyle/>
          <a:p>
            <a:r>
              <a:rPr lang="en-US" dirty="0"/>
              <a:t>X-ray/UV/Optical photometric variability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1BDDAA-0337-F793-D54A-2CECAFED3714}"/>
              </a:ext>
            </a:extLst>
          </p:cNvPr>
          <p:cNvSpPr txBox="1">
            <a:spLocks/>
          </p:cNvSpPr>
          <p:nvPr/>
        </p:nvSpPr>
        <p:spPr>
          <a:xfrm>
            <a:off x="7272444" y="491787"/>
            <a:ext cx="4919556" cy="4279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Detected for the first time with SCUBED monitoring (after 9 years of monitoring). </a:t>
            </a:r>
            <a:r>
              <a:rPr lang="en-US" sz="2000" b="1" dirty="0" err="1"/>
              <a:t>ToO</a:t>
            </a:r>
            <a:r>
              <a:rPr lang="en-US" sz="2000" b="1" dirty="0"/>
              <a:t> requests followed with exposure times 1ks – 5ks. </a:t>
            </a:r>
          </a:p>
          <a:p>
            <a:r>
              <a:rPr lang="en-US" sz="2000" b="1" dirty="0"/>
              <a:t>UV and IR/optical brightness trace structural changes in inner and outer regions of the Be disc.</a:t>
            </a:r>
          </a:p>
          <a:p>
            <a:r>
              <a:rPr lang="en-US" sz="2000" b="1" dirty="0"/>
              <a:t>24 years of monitoring with OGLE I-band:</a:t>
            </a:r>
          </a:p>
          <a:p>
            <a:pPr lvl="1"/>
            <a:r>
              <a:rPr lang="en-US" sz="1600" b="1" dirty="0"/>
              <a:t>Long-term variability on timescales on years</a:t>
            </a:r>
          </a:p>
          <a:p>
            <a:r>
              <a:rPr lang="en-US" sz="2000" b="1" dirty="0"/>
              <a:t>Surprising lack of UV variability:</a:t>
            </a:r>
          </a:p>
          <a:p>
            <a:pPr lvl="1"/>
            <a:r>
              <a:rPr lang="en-US" sz="1600" b="1" dirty="0"/>
              <a:t>Non-global disc variability.</a:t>
            </a:r>
          </a:p>
        </p:txBody>
      </p:sp>
      <p:pic>
        <p:nvPicPr>
          <p:cNvPr id="8" name="Content Placeholder 7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593858B3-20F6-2883-6C66-818B726C3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17" y="1190267"/>
            <a:ext cx="7182827" cy="4139614"/>
          </a:xfrm>
        </p:spPr>
      </p:pic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A3E2D185-D6FD-CB0C-5379-8C4674F5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188" y="4004108"/>
            <a:ext cx="3770047" cy="28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B247-5252-081C-C645-D39A09A1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20"/>
            <a:ext cx="10515600" cy="1325563"/>
          </a:xfrm>
        </p:spPr>
        <p:txBody>
          <a:bodyPr/>
          <a:lstStyle/>
          <a:p>
            <a:r>
              <a:rPr lang="en-US" dirty="0"/>
              <a:t>UV/Optical photometric variability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1BDDAA-0337-F793-D54A-2CECAFED3714}"/>
              </a:ext>
            </a:extLst>
          </p:cNvPr>
          <p:cNvSpPr txBox="1">
            <a:spLocks/>
          </p:cNvSpPr>
          <p:nvPr/>
        </p:nvSpPr>
        <p:spPr>
          <a:xfrm>
            <a:off x="6641293" y="2475528"/>
            <a:ext cx="5197780" cy="22408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Long-term </a:t>
            </a:r>
            <a:r>
              <a:rPr lang="en-US" sz="2000" b="1" dirty="0" err="1"/>
              <a:t>colour</a:t>
            </a:r>
            <a:r>
              <a:rPr lang="en-US" sz="2000" b="1" dirty="0"/>
              <a:t> changes over time </a:t>
            </a:r>
            <a:r>
              <a:rPr lang="en-US" sz="2000" b="1" dirty="0">
                <a:sym typeface="Wingdings" pitchFamily="2" charset="2"/>
              </a:rPr>
              <a:t> Be disc temperature profile changes.</a:t>
            </a:r>
          </a:p>
          <a:p>
            <a:r>
              <a:rPr lang="en-US" sz="2000" b="1" dirty="0"/>
              <a:t>Strong correlation between </a:t>
            </a:r>
            <a:r>
              <a:rPr lang="en-US" sz="2000" b="1" dirty="0" err="1"/>
              <a:t>colour</a:t>
            </a:r>
            <a:r>
              <a:rPr lang="en-US" sz="2000" b="1" dirty="0"/>
              <a:t> and magnitude </a:t>
            </a:r>
            <a:r>
              <a:rPr lang="en-US" sz="2000" b="1" dirty="0">
                <a:sym typeface="Wingdings" pitchFamily="2" charset="2"/>
              </a:rPr>
              <a:t> intermediate/low inclination angle of the Be disc</a:t>
            </a:r>
          </a:p>
          <a:p>
            <a:r>
              <a:rPr lang="en-US" sz="2000" b="1" dirty="0"/>
              <a:t>Steeper rate of change of </a:t>
            </a:r>
            <a:r>
              <a:rPr lang="en-US" sz="2000" b="1" dirty="0" err="1"/>
              <a:t>colour</a:t>
            </a:r>
            <a:r>
              <a:rPr lang="en-US" sz="2000" b="1" dirty="0"/>
              <a:t> in</a:t>
            </a:r>
            <a:r>
              <a:rPr lang="en-US" sz="2000" b="1" i="1" dirty="0"/>
              <a:t> (UVW1-I) </a:t>
            </a:r>
            <a:r>
              <a:rPr lang="en-US" sz="2000" b="1" dirty="0"/>
              <a:t>than in </a:t>
            </a:r>
            <a:r>
              <a:rPr lang="en-US" sz="2000" b="1" i="1" dirty="0"/>
              <a:t>(V-I) </a:t>
            </a:r>
            <a:r>
              <a:rPr lang="en-US" sz="2000" b="1" dirty="0"/>
              <a:t>plot.</a:t>
            </a:r>
          </a:p>
        </p:txBody>
      </p:sp>
      <p:pic>
        <p:nvPicPr>
          <p:cNvPr id="7" name="Content Placeholder 6" descr="A comparison of a band diagram&#10;&#10;Description automatically generated with medium confidence">
            <a:extLst>
              <a:ext uri="{FF2B5EF4-FFF2-40B4-BE49-F238E27FC236}">
                <a16:creationId xmlns:a16="http://schemas.microsoft.com/office/drawing/2014/main" id="{A2E7DB88-8050-5700-D0D1-D19C93CFC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269" y="1109993"/>
            <a:ext cx="5877947" cy="5672487"/>
          </a:xfrm>
        </p:spPr>
      </p:pic>
    </p:spTree>
    <p:extLst>
      <p:ext uri="{BB962C8B-B14F-4D97-AF65-F5344CB8AC3E}">
        <p14:creationId xmlns:p14="http://schemas.microsoft.com/office/powerpoint/2010/main" val="30057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BBBD-2676-CD64-C922-8644F5CC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6868"/>
            <a:ext cx="10515600" cy="1325563"/>
          </a:xfrm>
        </p:spPr>
        <p:txBody>
          <a:bodyPr/>
          <a:lstStyle/>
          <a:p>
            <a:r>
              <a:rPr lang="en-US" dirty="0"/>
              <a:t>Spectroscopic variability (SALT)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3FDD7-05C6-A10D-AE24-C02E90F2AE69}"/>
              </a:ext>
            </a:extLst>
          </p:cNvPr>
          <p:cNvSpPr txBox="1">
            <a:spLocks/>
          </p:cNvSpPr>
          <p:nvPr/>
        </p:nvSpPr>
        <p:spPr>
          <a:xfrm>
            <a:off x="119144" y="4640923"/>
            <a:ext cx="7390928" cy="21690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Multicomponent emission line :</a:t>
            </a:r>
          </a:p>
          <a:p>
            <a:pPr lvl="1"/>
            <a:r>
              <a:rPr lang="en-US" sz="1600" b="1" dirty="0"/>
              <a:t>Narrow emission superimposed on broader component</a:t>
            </a:r>
          </a:p>
          <a:p>
            <a:pPr lvl="1"/>
            <a:r>
              <a:rPr lang="en-US" sz="1600" b="1" dirty="0"/>
              <a:t>Narrow emission likely originates from surrounding extended emission while the broad component is likely from the Be disc.</a:t>
            </a:r>
          </a:p>
          <a:p>
            <a:r>
              <a:rPr lang="en-US" sz="2000" b="1" dirty="0"/>
              <a:t>Disc size is comparable to neutron star semi-major axis:</a:t>
            </a:r>
          </a:p>
          <a:p>
            <a:pPr lvl="1"/>
            <a:r>
              <a:rPr lang="en-US" sz="1600" b="1" dirty="0"/>
              <a:t>Direct physical interaction between NS and Be disc</a:t>
            </a:r>
          </a:p>
          <a:p>
            <a:pPr lvl="1"/>
            <a:r>
              <a:rPr lang="en-US" sz="1600" b="1" dirty="0"/>
              <a:t>Tidal interaction temporarily enhances </a:t>
            </a:r>
            <a:r>
              <a:rPr lang="en-US" sz="1600" b="1"/>
              <a:t>the disc surface </a:t>
            </a:r>
            <a:r>
              <a:rPr lang="en-US" sz="1600" b="1" dirty="0"/>
              <a:t>area</a:t>
            </a:r>
            <a:br>
              <a:rPr lang="en-US" sz="1600" b="1" dirty="0"/>
            </a:br>
            <a:endParaRPr lang="en-US" sz="1600" b="1" dirty="0"/>
          </a:p>
          <a:p>
            <a:pPr lvl="1"/>
            <a:endParaRPr lang="en-US" sz="1600" b="1" dirty="0"/>
          </a:p>
        </p:txBody>
      </p:sp>
      <p:pic>
        <p:nvPicPr>
          <p:cNvPr id="9" name="Content Placeholder 3" descr="radius.png">
            <a:extLst>
              <a:ext uri="{FF2B5EF4-FFF2-40B4-BE49-F238E27FC236}">
                <a16:creationId xmlns:a16="http://schemas.microsoft.com/office/drawing/2014/main" id="{16E579DF-2264-60EC-64BF-593B3B367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27" b="-11527"/>
          <a:stretch>
            <a:fillRect/>
          </a:stretch>
        </p:blipFill>
        <p:spPr>
          <a:xfrm>
            <a:off x="8603038" y="4701031"/>
            <a:ext cx="2021305" cy="1111640"/>
          </a:xfrm>
          <a:prstGeom prst="rect">
            <a:avLst/>
          </a:prstGeom>
        </p:spPr>
      </p:pic>
      <p:pic>
        <p:nvPicPr>
          <p:cNvPr id="11" name="Content Placeholder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B109CB2-43C7-EBC4-1F22-17DBE0770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6188" y="788946"/>
            <a:ext cx="10187666" cy="3780132"/>
          </a:xfrm>
        </p:spPr>
      </p:pic>
      <p:pic>
        <p:nvPicPr>
          <p:cNvPr id="13" name="Picture 12" descr="A black text with black numbers&#10;&#10;Description automatically generated">
            <a:extLst>
              <a:ext uri="{FF2B5EF4-FFF2-40B4-BE49-F238E27FC236}">
                <a16:creationId xmlns:a16="http://schemas.microsoft.com/office/drawing/2014/main" id="{CBDE1EF1-ECF7-AEA0-B44F-C8F37E624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026" y="5894732"/>
            <a:ext cx="4207448" cy="8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E656A-7F01-E852-DA37-A76859BE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-615650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SALT imaging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39B0CB-FE34-59FB-57C3-27767658E52B}"/>
              </a:ext>
            </a:extLst>
          </p:cNvPr>
          <p:cNvSpPr txBox="1">
            <a:spLocks/>
          </p:cNvSpPr>
          <p:nvPr/>
        </p:nvSpPr>
        <p:spPr>
          <a:xfrm>
            <a:off x="263521" y="5236962"/>
            <a:ext cx="11495341" cy="159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Extended halo </a:t>
            </a:r>
            <a:r>
              <a:rPr lang="en-US" sz="1800" b="1"/>
              <a:t>that dominates </a:t>
            </a:r>
            <a:r>
              <a:rPr lang="en-US" sz="1800" b="1" dirty="0"/>
              <a:t>the SW of SXP 31.0</a:t>
            </a:r>
          </a:p>
          <a:p>
            <a:r>
              <a:rPr lang="en-US" sz="1800" b="1" dirty="0"/>
              <a:t>Slit Mask Integral Field Unit observations to investigate the nature of the extended halo:</a:t>
            </a:r>
          </a:p>
          <a:p>
            <a:pPr lvl="1"/>
            <a:r>
              <a:rPr lang="en-US" sz="1400" b="1" dirty="0"/>
              <a:t>Comparison of the [S II] and H-alpha emission lines.</a:t>
            </a:r>
          </a:p>
          <a:p>
            <a:pPr lvl="1"/>
            <a:r>
              <a:rPr lang="en-US" sz="1400" b="1" dirty="0"/>
              <a:t>[S II]/H-alpha ratio of 0.2 – 0.3, which strongly indicates that the emission is from an HII region (</a:t>
            </a:r>
            <a:r>
              <a:rPr lang="en-US" sz="1400" b="1" dirty="0" err="1"/>
              <a:t>photoionisation</a:t>
            </a:r>
            <a:r>
              <a:rPr lang="en-US" sz="1400" b="1" dirty="0"/>
              <a:t>) instead of supernova remnant or bow shock (shock excitation).</a:t>
            </a:r>
          </a:p>
        </p:txBody>
      </p:sp>
      <p:pic>
        <p:nvPicPr>
          <p:cNvPr id="13" name="Picture 12" descr="A graph of a cell&#10;&#10;Description automatically generated with medium confidence">
            <a:extLst>
              <a:ext uri="{FF2B5EF4-FFF2-40B4-BE49-F238E27FC236}">
                <a16:creationId xmlns:a16="http://schemas.microsoft.com/office/drawing/2014/main" id="{A90B3182-683A-9FBE-AD20-12D5105F7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0" y="691574"/>
            <a:ext cx="5559763" cy="4519339"/>
          </a:xfrm>
          <a:prstGeom prst="rect">
            <a:avLst/>
          </a:prstGeom>
        </p:spPr>
      </p:pic>
      <p:pic>
        <p:nvPicPr>
          <p:cNvPr id="20" name="Content Placeholder 1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5F60A5C-381E-B9A1-D462-D21DBE81F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1052" y="691003"/>
            <a:ext cx="4285794" cy="4903193"/>
          </a:xfrm>
        </p:spPr>
      </p:pic>
    </p:spTree>
    <p:extLst>
      <p:ext uri="{BB962C8B-B14F-4D97-AF65-F5344CB8AC3E}">
        <p14:creationId xmlns:p14="http://schemas.microsoft.com/office/powerpoint/2010/main" val="3496050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B181-F1B7-97E7-0D53-1B53311A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F976-11CE-FF34-8006-E8C527660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Enhanced X-ray activity of the SMC Be X-ray binary, SXP 31.0, for the first time in 26 years!</a:t>
            </a:r>
          </a:p>
          <a:p>
            <a:r>
              <a:rPr lang="en-US" dirty="0"/>
              <a:t>Unusual back-to-back Type II outbursts:</a:t>
            </a:r>
          </a:p>
          <a:p>
            <a:pPr lvl="1"/>
            <a:r>
              <a:rPr lang="en-US" dirty="0"/>
              <a:t>Possible multiple epochs of mass outflow from the Be star.</a:t>
            </a:r>
          </a:p>
          <a:p>
            <a:pPr lvl="1"/>
            <a:r>
              <a:rPr lang="en-US" dirty="0"/>
              <a:t>Accretion from an eccentric Be disc due to </a:t>
            </a:r>
            <a:r>
              <a:rPr lang="en-US" dirty="0" err="1"/>
              <a:t>Kozai-Lidov</a:t>
            </a:r>
            <a:r>
              <a:rPr lang="en-US" dirty="0"/>
              <a:t> oscillations?</a:t>
            </a:r>
          </a:p>
          <a:p>
            <a:r>
              <a:rPr lang="en-US" dirty="0"/>
              <a:t>Nature of the extended surrounding halo:</a:t>
            </a:r>
          </a:p>
          <a:p>
            <a:pPr lvl="1"/>
            <a:r>
              <a:rPr lang="en-US" dirty="0"/>
              <a:t>Chance coincidence with HII region (not due to SNR or bow shock)</a:t>
            </a:r>
          </a:p>
        </p:txBody>
      </p:sp>
    </p:spTree>
    <p:extLst>
      <p:ext uri="{BB962C8B-B14F-4D97-AF65-F5344CB8AC3E}">
        <p14:creationId xmlns:p14="http://schemas.microsoft.com/office/powerpoint/2010/main" val="124397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44" y="-98923"/>
            <a:ext cx="10515600" cy="1325563"/>
          </a:xfrm>
        </p:spPr>
        <p:txBody>
          <a:bodyPr/>
          <a:lstStyle/>
          <a:p>
            <a:r>
              <a:rPr lang="en-US" dirty="0"/>
              <a:t>Mass transfer in X-ray binaries</a:t>
            </a:r>
          </a:p>
        </p:txBody>
      </p:sp>
      <p:pic>
        <p:nvPicPr>
          <p:cNvPr id="4" name="Content Placeholder 3" descr="Xray_e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>
          <a:xfrm>
            <a:off x="-616223" y="926525"/>
            <a:ext cx="4980111" cy="2738869"/>
          </a:xfrm>
        </p:spPr>
      </p:pic>
      <p:pic>
        <p:nvPicPr>
          <p:cNvPr id="5" name="Picture 4" descr="Xray_e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50" y="884699"/>
            <a:ext cx="2623090" cy="3310090"/>
          </a:xfrm>
          <a:prstGeom prst="rect">
            <a:avLst/>
          </a:prstGeom>
        </p:spPr>
      </p:pic>
      <p:pic>
        <p:nvPicPr>
          <p:cNvPr id="6" name="Picture 5" descr="Xray_e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86" y="4002374"/>
            <a:ext cx="4735951" cy="2663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2C3E5-BFD8-B945-8C03-BBCD1A46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98" y="3885395"/>
            <a:ext cx="3745162" cy="284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63B2B-29EE-59D6-31BD-66F4EE5CA546}"/>
              </a:ext>
            </a:extLst>
          </p:cNvPr>
          <p:cNvSpPr txBox="1"/>
          <p:nvPr/>
        </p:nvSpPr>
        <p:spPr>
          <a:xfrm>
            <a:off x="2344224" y="1414094"/>
            <a:ext cx="2591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Roche lobe overflow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88311-CE82-47C2-5312-25771B878805}"/>
              </a:ext>
            </a:extLst>
          </p:cNvPr>
          <p:cNvSpPr txBox="1"/>
          <p:nvPr/>
        </p:nvSpPr>
        <p:spPr>
          <a:xfrm>
            <a:off x="6164460" y="1819738"/>
            <a:ext cx="1960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Wind accretion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E2B34-1E67-5128-C664-1002B2DF1E84}"/>
              </a:ext>
            </a:extLst>
          </p:cNvPr>
          <p:cNvSpPr txBox="1"/>
          <p:nvPr/>
        </p:nvSpPr>
        <p:spPr>
          <a:xfrm>
            <a:off x="3524434" y="3508052"/>
            <a:ext cx="3304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Wind-Roche lobe overflow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9A75A-A4AE-6984-DDCE-5C01A4C8777F}"/>
              </a:ext>
            </a:extLst>
          </p:cNvPr>
          <p:cNvSpPr txBox="1"/>
          <p:nvPr/>
        </p:nvSpPr>
        <p:spPr>
          <a:xfrm>
            <a:off x="5110123" y="4377731"/>
            <a:ext cx="18114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Disc accretion</a:t>
            </a:r>
          </a:p>
        </p:txBody>
      </p:sp>
    </p:spTree>
    <p:extLst>
      <p:ext uri="{BB962C8B-B14F-4D97-AF65-F5344CB8AC3E}">
        <p14:creationId xmlns:p14="http://schemas.microsoft.com/office/powerpoint/2010/main" val="59807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Be X-ray binaries</a:t>
            </a:r>
          </a:p>
        </p:txBody>
      </p:sp>
      <p:pic>
        <p:nvPicPr>
          <p:cNvPr id="4" name="High Mass X ray Binary Neutron St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017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287" y="78959"/>
            <a:ext cx="6172200" cy="857250"/>
          </a:xfrm>
        </p:spPr>
        <p:txBody>
          <a:bodyPr/>
          <a:lstStyle/>
          <a:p>
            <a:r>
              <a:rPr lang="en-US" dirty="0"/>
              <a:t>Be X-ray binaries</a:t>
            </a:r>
          </a:p>
        </p:txBody>
      </p:sp>
      <p:pic>
        <p:nvPicPr>
          <p:cNvPr id="4" name="Content Placeholder 3" descr="Screen Shot 2016-06-01 at 12.20.19 PM.png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6535"/>
          <a:stretch>
            <a:fillRect/>
          </a:stretch>
        </p:blipFill>
        <p:spPr>
          <a:xfrm>
            <a:off x="6228487" y="803855"/>
            <a:ext cx="5244352" cy="2884166"/>
          </a:xfrm>
        </p:spPr>
      </p:pic>
      <p:pic>
        <p:nvPicPr>
          <p:cNvPr id="3" name="Picture 2" descr="xr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7" y="803048"/>
            <a:ext cx="5244352" cy="2949947"/>
          </a:xfrm>
          <a:prstGeom prst="rect">
            <a:avLst/>
          </a:prstGeom>
        </p:spPr>
      </p:pic>
      <p:pic>
        <p:nvPicPr>
          <p:cNvPr id="5" name="Picture 5" descr="A picture containing object, antenna&#10;&#10;Description generated with very high confidence">
            <a:extLst>
              <a:ext uri="{FF2B5EF4-FFF2-40B4-BE49-F238E27FC236}">
                <a16:creationId xmlns:a16="http://schemas.microsoft.com/office/drawing/2014/main" id="{BEE4E8F3-0D83-4164-8C50-0CDFBD510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07" y="3524444"/>
            <a:ext cx="5943341" cy="2915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52143-2510-4942-A77C-DAD2E0FFB9AE}"/>
              </a:ext>
            </a:extLst>
          </p:cNvPr>
          <p:cNvSpPr txBox="1"/>
          <p:nvPr/>
        </p:nvSpPr>
        <p:spPr>
          <a:xfrm>
            <a:off x="6585152" y="3744157"/>
            <a:ext cx="52443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Type I (normal) outbursts: </a:t>
            </a:r>
          </a:p>
          <a:p>
            <a:r>
              <a:rPr lang="en-US" b="1" dirty="0"/>
              <a:t> - regular in occurrence and </a:t>
            </a:r>
          </a:p>
          <a:p>
            <a:r>
              <a:rPr lang="en-US" b="1" dirty="0"/>
              <a:t>generally associated with periastron passage of neutron</a:t>
            </a:r>
          </a:p>
          <a:p>
            <a:r>
              <a:rPr lang="en-US" b="1" dirty="0"/>
              <a:t>star.</a:t>
            </a:r>
          </a:p>
          <a:p>
            <a:r>
              <a:rPr lang="en-US" b="1" dirty="0"/>
              <a:t> - X-ray luminosity below 10</a:t>
            </a:r>
            <a:r>
              <a:rPr lang="en-US" b="1" baseline="30000" dirty="0"/>
              <a:t>37</a:t>
            </a:r>
            <a:r>
              <a:rPr lang="en-US" b="1" dirty="0"/>
              <a:t> erg/s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Type II (giant) outbursts: </a:t>
            </a:r>
          </a:p>
          <a:p>
            <a:r>
              <a:rPr lang="en-US" b="1" dirty="0"/>
              <a:t> - appear less frequently and not associated with any</a:t>
            </a:r>
          </a:p>
          <a:p>
            <a:r>
              <a:rPr lang="en-US" b="1" dirty="0"/>
              <a:t>particular orbital phase.</a:t>
            </a:r>
          </a:p>
          <a:p>
            <a:pPr marL="214313" indent="-214313">
              <a:buFontTx/>
              <a:buChar char="-"/>
            </a:pPr>
            <a:r>
              <a:rPr lang="en-US" b="1" dirty="0"/>
              <a:t>X-ray luminosity &gt; 10</a:t>
            </a:r>
            <a:r>
              <a:rPr lang="en-US" b="1" baseline="30000" dirty="0"/>
              <a:t>37</a:t>
            </a:r>
            <a:r>
              <a:rPr lang="en-US" b="1" dirty="0"/>
              <a:t> erg/s</a:t>
            </a:r>
          </a:p>
          <a:p>
            <a:pPr marL="214313" indent="-214313">
              <a:buFontTx/>
              <a:buChar char="-"/>
            </a:pPr>
            <a:r>
              <a:rPr lang="en-US" b="1" dirty="0"/>
              <a:t>Last longer </a:t>
            </a:r>
          </a:p>
        </p:txBody>
      </p:sp>
    </p:spTree>
    <p:extLst>
      <p:ext uri="{BB962C8B-B14F-4D97-AF65-F5344CB8AC3E}">
        <p14:creationId xmlns:p14="http://schemas.microsoft.com/office/powerpoint/2010/main" val="126252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C962-690D-AE80-B3E5-2D27FAC2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8" y="-354403"/>
            <a:ext cx="10515600" cy="1325563"/>
          </a:xfrm>
        </p:spPr>
        <p:txBody>
          <a:bodyPr/>
          <a:lstStyle/>
          <a:p>
            <a:r>
              <a:rPr lang="en-US" dirty="0"/>
              <a:t>		Origin of Type II/Giant outbursts?</a:t>
            </a:r>
          </a:p>
        </p:txBody>
      </p:sp>
      <p:pic>
        <p:nvPicPr>
          <p:cNvPr id="5" name="Content Placeholder 4" descr="A graph of a graph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9E7BF93C-4E0A-0659-5C94-B87636C1E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05" y="616165"/>
            <a:ext cx="3599469" cy="21521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404B0-CBC6-892F-76BD-54273B57801A}"/>
              </a:ext>
            </a:extLst>
          </p:cNvPr>
          <p:cNvSpPr txBox="1"/>
          <p:nvPr/>
        </p:nvSpPr>
        <p:spPr>
          <a:xfrm>
            <a:off x="144705" y="248030"/>
            <a:ext cx="227273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Monageng et al. (2017)</a:t>
            </a:r>
          </a:p>
        </p:txBody>
      </p:sp>
      <p:pic>
        <p:nvPicPr>
          <p:cNvPr id="8" name="Picture 7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8CA532E4-5E5A-7E8F-1BDB-280AF049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352" y="1065294"/>
            <a:ext cx="6430780" cy="4729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3D27B-7937-1FB5-3A6E-3EC2494873F7}"/>
              </a:ext>
            </a:extLst>
          </p:cNvPr>
          <p:cNvSpPr txBox="1"/>
          <p:nvPr/>
        </p:nvSpPr>
        <p:spPr>
          <a:xfrm>
            <a:off x="6513094" y="714865"/>
            <a:ext cx="20998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/>
              <a:t>Moritani</a:t>
            </a:r>
            <a:r>
              <a:rPr lang="en-US" sz="1700" b="1" dirty="0"/>
              <a:t> et al. (2013)</a:t>
            </a:r>
          </a:p>
        </p:txBody>
      </p:sp>
      <p:pic>
        <p:nvPicPr>
          <p:cNvPr id="11" name="Picture 10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F28C23AB-8BE2-AD39-E65D-BBB72882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2" y="4182256"/>
            <a:ext cx="4025444" cy="2688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B3F7A-F101-F545-A9CE-7127BD42BA13}"/>
              </a:ext>
            </a:extLst>
          </p:cNvPr>
          <p:cNvSpPr txBox="1"/>
          <p:nvPr/>
        </p:nvSpPr>
        <p:spPr>
          <a:xfrm>
            <a:off x="4453066" y="6534835"/>
            <a:ext cx="193206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Martin et al. (2014)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B02B2-F7E9-B6A4-F4CD-31C3D95F4878}"/>
              </a:ext>
            </a:extLst>
          </p:cNvPr>
          <p:cNvSpPr txBox="1"/>
          <p:nvPr/>
        </p:nvSpPr>
        <p:spPr>
          <a:xfrm>
            <a:off x="9936569" y="691781"/>
            <a:ext cx="20360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Warped Be disc?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EFDD4-EDDA-875C-4A6B-A89F4AA09ECE}"/>
              </a:ext>
            </a:extLst>
          </p:cNvPr>
          <p:cNvSpPr txBox="1"/>
          <p:nvPr/>
        </p:nvSpPr>
        <p:spPr>
          <a:xfrm>
            <a:off x="4388538" y="5960421"/>
            <a:ext cx="21457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Eccentric Be disc?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8EDDB-4091-49B7-CA8A-240C14315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00" y="2787790"/>
            <a:ext cx="402544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9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0" y="220272"/>
            <a:ext cx="8229600" cy="1143000"/>
          </a:xfrm>
        </p:spPr>
        <p:txBody>
          <a:bodyPr/>
          <a:lstStyle/>
          <a:p>
            <a:r>
              <a:rPr lang="en-US" dirty="0"/>
              <a:t>Be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3" descr="optical_BeXB.png">
            <a:extLst>
              <a:ext uri="{FF2B5EF4-FFF2-40B4-BE49-F238E27FC236}">
                <a16:creationId xmlns:a16="http://schemas.microsoft.com/office/drawing/2014/main" id="{C85A142E-0AC0-BBDA-DB43-D8CC62D6A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6" r="-14856"/>
          <a:stretch>
            <a:fillRect/>
          </a:stretch>
        </p:blipFill>
        <p:spPr>
          <a:xfrm>
            <a:off x="-740463" y="1496849"/>
            <a:ext cx="7307899" cy="4012870"/>
          </a:xfrm>
          <a:prstGeom prst="rect">
            <a:avLst/>
          </a:prstGeom>
        </p:spPr>
      </p:pic>
      <p:pic>
        <p:nvPicPr>
          <p:cNvPr id="8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7D9621C-9D76-EC8F-667E-A99AD482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990" y="1505942"/>
            <a:ext cx="5967094" cy="40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4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D599-BA73-052B-6C89-1A1394C0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87" y="0"/>
            <a:ext cx="10515600" cy="819098"/>
          </a:xfrm>
        </p:spPr>
        <p:txBody>
          <a:bodyPr/>
          <a:lstStyle/>
          <a:p>
            <a:r>
              <a:rPr lang="en-US" dirty="0"/>
              <a:t>Radio emission from Be X-ray binaries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81CCB-D504-9D25-1F86-95A93ACA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" y="819098"/>
            <a:ext cx="10515600" cy="2502785"/>
          </a:xfrm>
        </p:spPr>
        <p:txBody>
          <a:bodyPr>
            <a:normAutofit/>
          </a:bodyPr>
          <a:lstStyle/>
          <a:p>
            <a:r>
              <a:rPr lang="en-US" sz="2000" b="1" dirty="0"/>
              <a:t>Radio detections from Galactic objects undergoing Type II outbursts</a:t>
            </a:r>
          </a:p>
          <a:p>
            <a:pPr lvl="1"/>
            <a:r>
              <a:rPr lang="en-US" sz="2000" b="1" dirty="0"/>
              <a:t>Quasi-simultaneous radio and X-ray observations show a consistent luminosity correlation</a:t>
            </a:r>
          </a:p>
          <a:p>
            <a:pPr lvl="1"/>
            <a:r>
              <a:rPr lang="en-US" sz="2000" b="1" dirty="0"/>
              <a:t>Similar to BH and NS LMXBs </a:t>
            </a:r>
            <a:r>
              <a:rPr lang="en-US" sz="2000" b="1" dirty="0">
                <a:sym typeface="Wingdings" pitchFamily="2" charset="2"/>
              </a:rPr>
              <a:t> coupling between inflow (X-ray) and jet outflow (radio).</a:t>
            </a:r>
          </a:p>
          <a:p>
            <a:pPr lvl="1"/>
            <a:r>
              <a:rPr lang="en-US" sz="2000" b="1" dirty="0"/>
              <a:t>Radio luminosity observed during Type II outbursts is weaker at the same X-ray luminosity than in LMXBs.</a:t>
            </a:r>
          </a:p>
          <a:p>
            <a:pPr lvl="1"/>
            <a:r>
              <a:rPr lang="en-US" sz="2000" b="1" dirty="0"/>
              <a:t>Radio emission interpreted as jet emission (alternative models proposed)</a:t>
            </a:r>
          </a:p>
          <a:p>
            <a:pPr lvl="1"/>
            <a:endParaRPr lang="en-US" sz="2000" b="1" dirty="0"/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4C574B40-CEB3-275B-DA6A-0599F43D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1" y="3321883"/>
            <a:ext cx="6354803" cy="3444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768B0-9CEF-2ED5-84EE-AA105A51AF41}"/>
              </a:ext>
            </a:extLst>
          </p:cNvPr>
          <p:cNvSpPr txBox="1"/>
          <p:nvPr/>
        </p:nvSpPr>
        <p:spPr>
          <a:xfrm>
            <a:off x="220498" y="2952551"/>
            <a:ext cx="290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van den </a:t>
            </a:r>
            <a:r>
              <a:rPr lang="en-US" b="1" dirty="0" err="1"/>
              <a:t>Eijnden</a:t>
            </a:r>
            <a:r>
              <a:rPr lang="en-US" b="1" dirty="0"/>
              <a:t> et al. (2022)</a:t>
            </a:r>
          </a:p>
        </p:txBody>
      </p:sp>
      <p:pic>
        <p:nvPicPr>
          <p:cNvPr id="10" name="Picture 9" descr="A blue gas explosion in space&#10;&#10;Description automatically generated with medium confidence">
            <a:extLst>
              <a:ext uri="{FF2B5EF4-FFF2-40B4-BE49-F238E27FC236}">
                <a16:creationId xmlns:a16="http://schemas.microsoft.com/office/drawing/2014/main" id="{107343A7-602A-98E6-9DFE-AAFD7ABE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52" y="3285477"/>
            <a:ext cx="4942931" cy="34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80" y="184093"/>
            <a:ext cx="10515600" cy="1325563"/>
          </a:xfrm>
        </p:spPr>
        <p:txBody>
          <a:bodyPr/>
          <a:lstStyle/>
          <a:p>
            <a:r>
              <a:rPr lang="en-US" dirty="0"/>
              <a:t>Be X-ray binaries in the SMC: S-CUBED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3C40376-1C60-3947-BAC8-677724DDF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8420" y="2969492"/>
            <a:ext cx="5526698" cy="3809190"/>
          </a:xfr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EBF3370-0640-1146-86A4-50A1A3E25CC1}"/>
              </a:ext>
            </a:extLst>
          </p:cNvPr>
          <p:cNvSpPr txBox="1">
            <a:spLocks/>
          </p:cNvSpPr>
          <p:nvPr/>
        </p:nvSpPr>
        <p:spPr>
          <a:xfrm>
            <a:off x="296883" y="1103564"/>
            <a:ext cx="7600207" cy="2411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High-cadence, shallow X-ray survey.</a:t>
            </a:r>
          </a:p>
          <a:p>
            <a:r>
              <a:rPr lang="en-US" dirty="0"/>
              <a:t>142 tiles every week (60 s exposures per tile).</a:t>
            </a:r>
          </a:p>
          <a:p>
            <a:r>
              <a:rPr lang="en-US" dirty="0"/>
              <a:t>Discovery and monitoring of X-ray outbursts.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33F1A-CD42-5F45-86C0-11C14551C3BC}"/>
              </a:ext>
            </a:extLst>
          </p:cNvPr>
          <p:cNvSpPr txBox="1"/>
          <p:nvPr/>
        </p:nvSpPr>
        <p:spPr>
          <a:xfrm>
            <a:off x="8266401" y="2681206"/>
            <a:ext cx="19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Kennea</a:t>
            </a:r>
            <a:r>
              <a:rPr lang="en-US" dirty="0"/>
              <a:t> et al. 2018</a:t>
            </a:r>
          </a:p>
        </p:txBody>
      </p:sp>
      <p:pic>
        <p:nvPicPr>
          <p:cNvPr id="5" name="Picture 4" descr="A group of colorful lights&#10;&#10;Description automatically generated">
            <a:extLst>
              <a:ext uri="{FF2B5EF4-FFF2-40B4-BE49-F238E27FC236}">
                <a16:creationId xmlns:a16="http://schemas.microsoft.com/office/drawing/2014/main" id="{48D1348D-92D1-0623-942F-BFEC1370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0538"/>
            <a:ext cx="5823583" cy="36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E43-5B31-5798-30FB-E59AD62A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6" y="155262"/>
            <a:ext cx="10844134" cy="1325563"/>
          </a:xfrm>
        </p:spPr>
        <p:txBody>
          <a:bodyPr/>
          <a:lstStyle/>
          <a:p>
            <a:r>
              <a:rPr lang="en-US" dirty="0"/>
              <a:t>The 2025 near-Eddington double X-ray outburst of SXP 31.0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D2D5-4F70-121A-0FAB-C592E08CB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Orbital period of 90.53±0.07 days and unknown eccentricity. </a:t>
            </a:r>
          </a:p>
          <a:p>
            <a:r>
              <a:rPr lang="en-US" b="1" dirty="0"/>
              <a:t>Pulse period of 31.0 s</a:t>
            </a:r>
          </a:p>
          <a:p>
            <a:r>
              <a:rPr lang="en-US" b="1" dirty="0"/>
              <a:t>Discovered in 1998 using RXTE during a Type II outburst.</a:t>
            </a:r>
          </a:p>
          <a:p>
            <a:r>
              <a:rPr lang="en-US" b="1" dirty="0"/>
              <a:t>Optical counterpart identified as a B0.5V – B1Ve star with IR excess.</a:t>
            </a:r>
          </a:p>
          <a:p>
            <a:r>
              <a:rPr lang="en-US" b="1" dirty="0"/>
              <a:t>H-alpha images revealed extended structure:	</a:t>
            </a:r>
          </a:p>
          <a:p>
            <a:pPr lvl="1"/>
            <a:r>
              <a:rPr lang="en-US" b="1" dirty="0"/>
              <a:t>Supernova remnant?</a:t>
            </a:r>
          </a:p>
          <a:p>
            <a:pPr lvl="1"/>
            <a:r>
              <a:rPr lang="en-US" b="1" dirty="0"/>
              <a:t>Bow shock?</a:t>
            </a:r>
          </a:p>
          <a:p>
            <a:pPr lvl="1"/>
            <a:r>
              <a:rPr lang="en-US" b="1" dirty="0" err="1"/>
              <a:t>Ionised</a:t>
            </a:r>
            <a:r>
              <a:rPr lang="en-US" b="1" dirty="0"/>
              <a:t> HII region?</a:t>
            </a:r>
          </a:p>
          <a:p>
            <a:r>
              <a:rPr lang="en-US" b="1" dirty="0"/>
              <a:t>Multiwavelength campaign using Swift XRT, UVOT, OGLE and SALT during a period of X-ray activity</a:t>
            </a:r>
          </a:p>
        </p:txBody>
      </p:sp>
    </p:spTree>
    <p:extLst>
      <p:ext uri="{BB962C8B-B14F-4D97-AF65-F5344CB8AC3E}">
        <p14:creationId xmlns:p14="http://schemas.microsoft.com/office/powerpoint/2010/main" val="1460729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8663</TotalTime>
  <Words>838</Words>
  <Application>Microsoft Macintosh PowerPoint</Application>
  <PresentationFormat>Widescreen</PresentationFormat>
  <Paragraphs>90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Multiwavelength studies of X-ray binaries</vt:lpstr>
      <vt:lpstr>Mass transfer in X-ray binaries</vt:lpstr>
      <vt:lpstr>   Be X-ray binaries</vt:lpstr>
      <vt:lpstr>Be X-ray binaries</vt:lpstr>
      <vt:lpstr>  Origin of Type II/Giant outbursts?</vt:lpstr>
      <vt:lpstr>Be stars</vt:lpstr>
      <vt:lpstr>Radio emission from Be X-ray binaries</vt:lpstr>
      <vt:lpstr>Be X-ray binaries in the SMC: S-CUBED </vt:lpstr>
      <vt:lpstr>The 2025 near-Eddington double X-ray outburst of SXP 31.0</vt:lpstr>
      <vt:lpstr>X-ray/UV/Optical photometric variability</vt:lpstr>
      <vt:lpstr>UV/Optical photometric variability</vt:lpstr>
      <vt:lpstr>Spectroscopic variability (SALT)</vt:lpstr>
      <vt:lpstr>SALT imaging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Itumeleng Monageng</dc:creator>
  <cp:lastModifiedBy>Itumeleng Monageng</cp:lastModifiedBy>
  <cp:revision>228</cp:revision>
  <dcterms:created xsi:type="dcterms:W3CDTF">2018-08-23T14:39:57Z</dcterms:created>
  <dcterms:modified xsi:type="dcterms:W3CDTF">2026-03-24T21:54:04Z</dcterms:modified>
</cp:coreProperties>
</file>