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3323" r:id="rId2"/>
    <p:sldId id="3367" r:id="rId3"/>
    <p:sldId id="3379" r:id="rId4"/>
    <p:sldId id="3289" r:id="rId5"/>
    <p:sldId id="3331" r:id="rId6"/>
    <p:sldId id="3377" r:id="rId7"/>
    <p:sldId id="3390" r:id="rId8"/>
    <p:sldId id="3389" r:id="rId9"/>
    <p:sldId id="3388" r:id="rId10"/>
    <p:sldId id="3391" r:id="rId11"/>
    <p:sldId id="3378" r:id="rId12"/>
    <p:sldId id="3317" r:id="rId13"/>
    <p:sldId id="3318" r:id="rId14"/>
    <p:sldId id="3319" r:id="rId15"/>
    <p:sldId id="3320" r:id="rId16"/>
    <p:sldId id="3321" r:id="rId17"/>
    <p:sldId id="3322" r:id="rId18"/>
    <p:sldId id="3324" r:id="rId19"/>
    <p:sldId id="3325" r:id="rId20"/>
    <p:sldId id="3326" r:id="rId21"/>
    <p:sldId id="3327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00000"/>
    <a:srgbClr val="FFFFFF"/>
    <a:srgbClr val="FFC000"/>
    <a:srgbClr val="686F76"/>
    <a:srgbClr val="CE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130"/>
    <p:restoredTop sz="95470"/>
  </p:normalViewPr>
  <p:slideViewPr>
    <p:cSldViewPr snapToGrid="0">
      <p:cViewPr varScale="1">
        <p:scale>
          <a:sx n="48" d="100"/>
          <a:sy n="48" d="100"/>
        </p:scale>
        <p:origin x="23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0" name="Shape 2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" panose="02000503020000020003"/>
        <a:ea typeface="Avenir" panose="02000503020000020003"/>
        <a:cs typeface="Avenir" panose="02000503020000020003"/>
        <a:sym typeface="Avenir Roman" panose="02000503020000020003"/>
      </a:defRPr>
    </a:lvl1pPr>
    <a:lvl2pPr indent="228600" defTabSz="457200" latinLnBrk="0">
      <a:lnSpc>
        <a:spcPct val="125000"/>
      </a:lnSpc>
      <a:defRPr sz="2400">
        <a:latin typeface="Avenir" panose="02000503020000020003"/>
        <a:ea typeface="Avenir" panose="02000503020000020003"/>
        <a:cs typeface="Avenir" panose="02000503020000020003"/>
        <a:sym typeface="Avenir Roman" panose="02000503020000020003"/>
      </a:defRPr>
    </a:lvl2pPr>
    <a:lvl3pPr indent="457200" defTabSz="457200" latinLnBrk="0">
      <a:lnSpc>
        <a:spcPct val="125000"/>
      </a:lnSpc>
      <a:defRPr sz="2400">
        <a:latin typeface="Avenir" panose="02000503020000020003"/>
        <a:ea typeface="Avenir" panose="02000503020000020003"/>
        <a:cs typeface="Avenir" panose="02000503020000020003"/>
        <a:sym typeface="Avenir Roman" panose="02000503020000020003"/>
      </a:defRPr>
    </a:lvl3pPr>
    <a:lvl4pPr indent="685800" defTabSz="457200" latinLnBrk="0">
      <a:lnSpc>
        <a:spcPct val="125000"/>
      </a:lnSpc>
      <a:defRPr sz="2400">
        <a:latin typeface="Avenir" panose="02000503020000020003"/>
        <a:ea typeface="Avenir" panose="02000503020000020003"/>
        <a:cs typeface="Avenir" panose="02000503020000020003"/>
        <a:sym typeface="Avenir Roman" panose="02000503020000020003"/>
      </a:defRPr>
    </a:lvl4pPr>
    <a:lvl5pPr indent="914400" defTabSz="457200" latinLnBrk="0">
      <a:lnSpc>
        <a:spcPct val="125000"/>
      </a:lnSpc>
      <a:defRPr sz="2400">
        <a:latin typeface="Avenir" panose="02000503020000020003"/>
        <a:ea typeface="Avenir" panose="02000503020000020003"/>
        <a:cs typeface="Avenir" panose="02000503020000020003"/>
        <a:sym typeface="Avenir Roman" panose="02000503020000020003"/>
      </a:defRPr>
    </a:lvl5pPr>
    <a:lvl6pPr indent="1143000" defTabSz="457200" latinLnBrk="0">
      <a:lnSpc>
        <a:spcPct val="125000"/>
      </a:lnSpc>
      <a:defRPr sz="2400">
        <a:latin typeface="Avenir" panose="02000503020000020003"/>
        <a:ea typeface="Avenir" panose="02000503020000020003"/>
        <a:cs typeface="Avenir" panose="02000503020000020003"/>
        <a:sym typeface="Avenir Roman" panose="02000503020000020003"/>
      </a:defRPr>
    </a:lvl6pPr>
    <a:lvl7pPr indent="1371600" defTabSz="457200" latinLnBrk="0">
      <a:lnSpc>
        <a:spcPct val="125000"/>
      </a:lnSpc>
      <a:defRPr sz="2400">
        <a:latin typeface="Avenir" panose="02000503020000020003"/>
        <a:ea typeface="Avenir" panose="02000503020000020003"/>
        <a:cs typeface="Avenir" panose="02000503020000020003"/>
        <a:sym typeface="Avenir Roman" panose="02000503020000020003"/>
      </a:defRPr>
    </a:lvl7pPr>
    <a:lvl8pPr indent="1600200" defTabSz="457200" latinLnBrk="0">
      <a:lnSpc>
        <a:spcPct val="125000"/>
      </a:lnSpc>
      <a:defRPr sz="2400">
        <a:latin typeface="Avenir" panose="02000503020000020003"/>
        <a:ea typeface="Avenir" panose="02000503020000020003"/>
        <a:cs typeface="Avenir" panose="02000503020000020003"/>
        <a:sym typeface="Avenir Roman" panose="02000503020000020003"/>
      </a:defRPr>
    </a:lvl8pPr>
    <a:lvl9pPr indent="1828800" defTabSz="457200" latinLnBrk="0">
      <a:lnSpc>
        <a:spcPct val="125000"/>
      </a:lnSpc>
      <a:defRPr sz="2400">
        <a:latin typeface="Avenir" panose="02000503020000020003"/>
        <a:ea typeface="Avenir" panose="02000503020000020003"/>
        <a:cs typeface="Avenir" panose="02000503020000020003"/>
        <a:sym typeface="Avenir Roman" panose="02000503020000020003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图像"/>
          <p:cNvSpPr>
            <a:spLocks noGrp="1"/>
          </p:cNvSpPr>
          <p:nvPr>
            <p:ph type="pic" idx="21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只有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" descr="Image"/>
          <p:cNvPicPr>
            <a:picLocks noChangeAspect="1"/>
          </p:cNvPicPr>
          <p:nvPr/>
        </p:nvPicPr>
        <p:blipFill>
          <a:blip r:embed="rId2">
            <a:alphaModFix amt="89999"/>
          </a:blip>
          <a:srcRect/>
          <a:stretch>
            <a:fillRect/>
          </a:stretch>
        </p:blipFill>
        <p:spPr>
          <a:xfrm>
            <a:off x="-61095" y="-16035"/>
            <a:ext cx="24506170" cy="137482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5" name="矩形 1"/>
          <p:cNvSpPr/>
          <p:nvPr/>
        </p:nvSpPr>
        <p:spPr>
          <a:xfrm>
            <a:off x="-29384" y="1674"/>
            <a:ext cx="24442768" cy="13712652"/>
          </a:xfrm>
          <a:prstGeom prst="rect">
            <a:avLst/>
          </a:prstGeom>
          <a:solidFill>
            <a:srgbClr val="000000">
              <a:alpha val="76255"/>
            </a:srgbClr>
          </a:solidFill>
          <a:ln w="12700">
            <a:miter lim="400000"/>
          </a:ln>
        </p:spPr>
        <p:txBody>
          <a:bodyPr lIns="71420" tIns="71420" rIns="71420" bIns="71420" anchor="ctr"/>
          <a:lstStyle/>
          <a:p>
            <a:pPr defTabSz="821690">
              <a:defRPr sz="460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pPr>
            <a:endParaRPr/>
          </a:p>
        </p:txBody>
      </p:sp>
      <p:sp>
        <p:nvSpPr>
          <p:cNvPr id="13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785699" y="12346234"/>
            <a:ext cx="5688212" cy="730073"/>
          </a:xfrm>
          <a:prstGeom prst="rect">
            <a:avLst/>
          </a:prstGeom>
        </p:spPr>
        <p:txBody>
          <a:bodyPr lIns="91417" tIns="91417" rIns="91417" bIns="91417" anchor="ctr"/>
          <a:lstStyle>
            <a:lvl1pPr algn="r" defTabSz="1828800">
              <a:defRPr sz="2200"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作者和日期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9180" y="11837832"/>
            <a:ext cx="21965639" cy="636823"/>
          </a:xfrm>
          <a:prstGeom prst="rect">
            <a:avLst/>
          </a:prstGeom>
        </p:spPr>
        <p:txBody>
          <a:bodyPr lIns="45708" tIns="45708" rIns="45708" bIns="45708" anchor="b"/>
          <a:lstStyle>
            <a:lvl1pPr marL="0" indent="0" defTabSz="792480">
              <a:spcBef>
                <a:spcPts val="0"/>
              </a:spcBef>
              <a:buSzTx/>
              <a:buNone/>
              <a:defRPr sz="3070" b="1">
                <a:solidFill>
                  <a:srgbClr val="FFFFFF"/>
                </a:solidFill>
                <a:latin typeface="Helvetica Neue" panose="02000503000000020004"/>
                <a:ea typeface="Helvetica Neue" panose="02000503000000020004"/>
                <a:cs typeface="Helvetica Neue" panose="02000503000000020004"/>
                <a:sym typeface="Helvetica Neue" panose="02000503000000020004"/>
              </a:defRPr>
            </a:lvl1pPr>
          </a:lstStyle>
          <a:p>
            <a:r>
              <a:t>作者和日期</a:t>
            </a:r>
          </a:p>
        </p:txBody>
      </p:sp>
      <p:sp>
        <p:nvSpPr>
          <p:cNvPr id="153" name="演示文稿标题"/>
          <p:cNvSpPr txBox="1">
            <a:spLocks noGrp="1"/>
          </p:cNvSpPr>
          <p:nvPr>
            <p:ph type="title" hasCustomPrompt="1"/>
          </p:nvPr>
        </p:nvSpPr>
        <p:spPr>
          <a:xfrm>
            <a:off x="1209178" y="2576036"/>
            <a:ext cx="21965640" cy="4647066"/>
          </a:xfrm>
          <a:prstGeom prst="rect">
            <a:avLst/>
          </a:prstGeom>
        </p:spPr>
        <p:txBody>
          <a:bodyPr lIns="50787" tIns="50787" rIns="50787" bIns="50787" anchor="b"/>
          <a:lstStyle>
            <a:lvl1pPr algn="l" defTabSz="2438400">
              <a:lnSpc>
                <a:spcPct val="80000"/>
              </a:lnSpc>
              <a:defRPr sz="11400" b="1" spc="-228">
                <a:solidFill>
                  <a:srgbClr val="FFFFFF"/>
                </a:solidFill>
                <a:latin typeface="Helvetica Neue" panose="02000503000000020004"/>
                <a:ea typeface="Helvetica Neue" panose="02000503000000020004"/>
                <a:cs typeface="Helvetica Neue" panose="02000503000000020004"/>
                <a:sym typeface="Helvetica Neue" panose="02000503000000020004"/>
              </a:defRPr>
            </a:lvl1pPr>
          </a:lstStyle>
          <a:p>
            <a:r>
              <a:t>演示文稿标题</a:t>
            </a:r>
          </a:p>
        </p:txBody>
      </p:sp>
      <p:sp>
        <p:nvSpPr>
          <p:cNvPr id="154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9182" y="7196782"/>
            <a:ext cx="21965636" cy="1904536"/>
          </a:xfrm>
          <a:prstGeom prst="rect">
            <a:avLst/>
          </a:prstGeom>
        </p:spPr>
        <p:txBody>
          <a:bodyPr lIns="50787" tIns="50787" rIns="50787" bIns="50787" anchor="t"/>
          <a:lstStyle>
            <a:lvl1pPr marL="0" indent="0">
              <a:spcBef>
                <a:spcPts val="0"/>
              </a:spcBef>
              <a:buSzTx/>
              <a:buNone/>
              <a:defRPr b="1">
                <a:solidFill>
                  <a:srgbClr val="FFFFFF"/>
                </a:solidFill>
                <a:latin typeface="Helvetica Neue" panose="02000503000000020004"/>
                <a:ea typeface="Helvetica Neue" panose="02000503000000020004"/>
                <a:cs typeface="Helvetica Neue" panose="02000503000000020004"/>
                <a:sym typeface="Helvetica Neue" panose="02000503000000020004"/>
              </a:defRPr>
            </a:lvl1pPr>
            <a:lvl2pPr marL="0" indent="457200">
              <a:spcBef>
                <a:spcPts val="0"/>
              </a:spcBef>
              <a:buSzTx/>
              <a:buNone/>
              <a:defRPr b="1">
                <a:solidFill>
                  <a:srgbClr val="FFFFFF"/>
                </a:solidFill>
                <a:latin typeface="Helvetica Neue" panose="02000503000000020004"/>
                <a:ea typeface="Helvetica Neue" panose="02000503000000020004"/>
                <a:cs typeface="Helvetica Neue" panose="02000503000000020004"/>
                <a:sym typeface="Helvetica Neue" panose="02000503000000020004"/>
              </a:defRPr>
            </a:lvl2pPr>
            <a:lvl3pPr marL="0" indent="914400">
              <a:spcBef>
                <a:spcPts val="0"/>
              </a:spcBef>
              <a:buSzTx/>
              <a:buNone/>
              <a:defRPr b="1">
                <a:solidFill>
                  <a:srgbClr val="FFFFFF"/>
                </a:solidFill>
                <a:latin typeface="Helvetica Neue" panose="02000503000000020004"/>
                <a:ea typeface="Helvetica Neue" panose="02000503000000020004"/>
                <a:cs typeface="Helvetica Neue" panose="02000503000000020004"/>
                <a:sym typeface="Helvetica Neue" panose="02000503000000020004"/>
              </a:defRPr>
            </a:lvl3pPr>
            <a:lvl4pPr marL="0" indent="1371600">
              <a:spcBef>
                <a:spcPts val="0"/>
              </a:spcBef>
              <a:buSzTx/>
              <a:buNone/>
              <a:defRPr b="1">
                <a:solidFill>
                  <a:srgbClr val="FFFFFF"/>
                </a:solidFill>
                <a:latin typeface="Helvetica Neue" panose="02000503000000020004"/>
                <a:ea typeface="Helvetica Neue" panose="02000503000000020004"/>
                <a:cs typeface="Helvetica Neue" panose="02000503000000020004"/>
                <a:sym typeface="Helvetica Neue" panose="02000503000000020004"/>
              </a:defRPr>
            </a:lvl4pPr>
            <a:lvl5pPr marL="0" indent="1828800">
              <a:spcBef>
                <a:spcPts val="0"/>
              </a:spcBef>
              <a:buSzTx/>
              <a:buNone/>
              <a:defRPr b="1">
                <a:solidFill>
                  <a:srgbClr val="FFFFFF"/>
                </a:solidFill>
                <a:latin typeface="Helvetica Neue" panose="02000503000000020004"/>
                <a:ea typeface="Helvetica Neue" panose="02000503000000020004"/>
                <a:cs typeface="Helvetica Neue" panose="02000503000000020004"/>
                <a:sym typeface="Helvetica Neue" panose="02000503000000020004"/>
              </a:defRPr>
            </a:lvl5pPr>
          </a:lstStyle>
          <a:p>
            <a:r>
              <a:t>演示文稿副标题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21883" y="13129502"/>
            <a:ext cx="340234" cy="324487"/>
          </a:xfrm>
          <a:prstGeom prst="rect">
            <a:avLst/>
          </a:prstGeom>
        </p:spPr>
        <p:txBody>
          <a:bodyPr lIns="50787" tIns="50787" rIns="50787" bIns="50787" anchor="b"/>
          <a:lstStyle>
            <a:lvl1pPr defTabSz="584200">
              <a:defRPr sz="1600">
                <a:solidFill>
                  <a:srgbClr val="FFFFFF"/>
                </a:solidFill>
                <a:latin typeface="Helvetica Neue" panose="02000503000000020004"/>
                <a:ea typeface="Helvetica Neue" panose="02000503000000020004"/>
                <a:cs typeface="Helvetica Neue" panose="02000503000000020004"/>
                <a:sym typeface="Helvetica Neue" panose="020005030000000200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675669" y="12954993"/>
            <a:ext cx="492821" cy="513557"/>
          </a:xfrm>
          <a:prstGeom prst="rect">
            <a:avLst/>
          </a:prstGeom>
        </p:spPr>
        <p:txBody>
          <a:bodyPr lIns="53578" tIns="53578" rIns="53578" bIns="53578" anchor="ctr"/>
          <a:lstStyle>
            <a:lvl1pPr algn="r" defTabSz="1214755">
              <a:defRPr sz="2800">
                <a:solidFill>
                  <a:srgbClr val="9A9A9A"/>
                </a:solidFill>
                <a:uFill>
                  <a:solidFill>
                    <a:srgbClr val="9A9A9A"/>
                  </a:solidFill>
                </a:uFill>
                <a:latin typeface="Calibri" panose="020F0702030404030204"/>
                <a:ea typeface="Calibri" panose="020F0702030404030204"/>
                <a:cs typeface="Calibri" panose="020F0702030404030204"/>
                <a:sym typeface="Calibri" panose="020F07020304040302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线条"/>
          <p:cNvSpPr/>
          <p:nvPr/>
        </p:nvSpPr>
        <p:spPr>
          <a:xfrm>
            <a:off x="3958827" y="2821781"/>
            <a:ext cx="16466345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0" tIns="0" rIns="0" bIns="0"/>
          <a:lstStyle/>
          <a:p>
            <a:pPr algn="l" defTabSz="642620">
              <a:defRPr sz="2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4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3940968" y="639529"/>
            <a:ext cx="16430626" cy="1842924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l" defTabSz="577850">
              <a:defRPr sz="8000">
                <a:latin typeface="ヒラギノ明朝 Pro W6" panose="02020300000000000000" charset="-128"/>
                <a:ea typeface="ヒラギノ明朝 Pro W6" panose="02020300000000000000" charset="-128"/>
                <a:cs typeface="ヒラギノ明朝 Pro W6" panose="02020300000000000000" charset="-128"/>
                <a:sym typeface="ヒラギノ明朝 Pro W6" panose="02020300000000000000" charset="-128"/>
              </a:defRPr>
            </a:lvl1pPr>
          </a:lstStyle>
          <a:p>
            <a:r>
              <a:t>标题文本</a:t>
            </a:r>
          </a:p>
        </p:txBody>
      </p:sp>
      <p:sp>
        <p:nvSpPr>
          <p:cNvPr id="195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3851671" y="3196828"/>
            <a:ext cx="16680657" cy="9233297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718185" indent="-718185" defTabSz="577850">
              <a:lnSpc>
                <a:spcPct val="50000"/>
              </a:lnSpc>
              <a:spcBef>
                <a:spcPts val="4700"/>
              </a:spcBef>
              <a:buSzPct val="50000"/>
              <a:buChar char="➡"/>
              <a:defRPr sz="7000">
                <a:latin typeface="Garamond" panose="02020404030301010803"/>
                <a:ea typeface="Garamond" panose="02020404030301010803"/>
                <a:cs typeface="Garamond" panose="02020404030301010803"/>
                <a:sym typeface="Garamond" panose="02020404030301010803"/>
              </a:defRPr>
            </a:lvl1pPr>
            <a:lvl2pPr marL="998220" indent="-553720" defTabSz="577850">
              <a:lnSpc>
                <a:spcPct val="50000"/>
              </a:lnSpc>
              <a:spcBef>
                <a:spcPts val="4700"/>
              </a:spcBef>
              <a:buSzPct val="50000"/>
              <a:buChar char="-"/>
              <a:defRPr sz="7000">
                <a:latin typeface="Garamond" panose="02020404030301010803"/>
                <a:ea typeface="Garamond" panose="02020404030301010803"/>
                <a:cs typeface="Garamond" panose="02020404030301010803"/>
                <a:sym typeface="Garamond" panose="02020404030301010803"/>
              </a:defRPr>
            </a:lvl2pPr>
            <a:lvl3pPr marL="1476375" indent="-587375" defTabSz="577850">
              <a:lnSpc>
                <a:spcPct val="50000"/>
              </a:lnSpc>
              <a:spcBef>
                <a:spcPts val="4700"/>
              </a:spcBef>
              <a:buSzPct val="50000"/>
              <a:buChar char="‣"/>
              <a:defRPr sz="7000">
                <a:latin typeface="Garamond" panose="02020404030301010803"/>
                <a:ea typeface="Garamond" panose="02020404030301010803"/>
                <a:cs typeface="Garamond" panose="02020404030301010803"/>
                <a:sym typeface="Garamond" panose="02020404030301010803"/>
              </a:defRPr>
            </a:lvl3pPr>
            <a:lvl4pPr marL="0" indent="1333500" defTabSz="577850">
              <a:lnSpc>
                <a:spcPct val="50000"/>
              </a:lnSpc>
              <a:spcBef>
                <a:spcPts val="4700"/>
              </a:spcBef>
              <a:buSzTx/>
              <a:buNone/>
              <a:defRPr sz="7000">
                <a:latin typeface="Garamond" panose="02020404030301010803"/>
                <a:ea typeface="Garamond" panose="02020404030301010803"/>
                <a:cs typeface="Garamond" panose="02020404030301010803"/>
                <a:sym typeface="Garamond" panose="02020404030301010803"/>
              </a:defRPr>
            </a:lvl4pPr>
            <a:lvl5pPr marL="0" indent="1778000" defTabSz="577850">
              <a:lnSpc>
                <a:spcPct val="50000"/>
              </a:lnSpc>
              <a:spcBef>
                <a:spcPts val="4700"/>
              </a:spcBef>
              <a:buSzTx/>
              <a:buNone/>
              <a:defRPr sz="7000">
                <a:latin typeface="Garamond" panose="02020404030301010803"/>
                <a:ea typeface="Garamond" panose="02020404030301010803"/>
                <a:cs typeface="Garamond" panose="02020404030301010803"/>
                <a:sym typeface="Garamond" panose="02020404030301010803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357391" y="12930187"/>
            <a:ext cx="381535" cy="365786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577850">
              <a:defRPr sz="1600">
                <a:latin typeface="Helvetica Neue" panose="02000503000000020004"/>
                <a:ea typeface="Helvetica Neue" panose="02000503000000020004"/>
                <a:cs typeface="Helvetica Neue" panose="02000503000000020004"/>
                <a:sym typeface="Helvetica Neue" panose="020005030000000200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线条"/>
          <p:cNvSpPr/>
          <p:nvPr/>
        </p:nvSpPr>
        <p:spPr>
          <a:xfrm>
            <a:off x="3958827" y="2500312"/>
            <a:ext cx="16466345" cy="128"/>
          </a:xfrm>
          <a:prstGeom prst="line">
            <a:avLst/>
          </a:prstGeom>
          <a:ln w="3175">
            <a:solidFill>
              <a:srgbClr val="9A9A9A"/>
            </a:solidFill>
            <a:miter lim="400000"/>
          </a:ln>
        </p:spPr>
        <p:txBody>
          <a:bodyPr lIns="0" tIns="0" rIns="0" bIns="0"/>
          <a:lstStyle/>
          <a:p>
            <a:pPr algn="l" defTabSz="914400">
              <a:defRPr sz="24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3940968" y="755361"/>
            <a:ext cx="16430626" cy="1727092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l" defTabSz="1661795">
              <a:defRPr sz="11600">
                <a:latin typeface="STLiti" panose="02010800040101010101" charset="-122"/>
                <a:ea typeface="STLiti" panose="02010800040101010101" charset="-122"/>
                <a:cs typeface="STLiti" panose="02010800040101010101" charset="-122"/>
                <a:sym typeface="STLiti" panose="02010800040101010101" charset="-122"/>
              </a:defRPr>
            </a:lvl1pPr>
          </a:lstStyle>
          <a:p>
            <a:r>
              <a:t>标题文本</a:t>
            </a:r>
          </a:p>
        </p:txBody>
      </p:sp>
      <p:sp>
        <p:nvSpPr>
          <p:cNvPr id="232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3851671" y="3196828"/>
            <a:ext cx="16680657" cy="9233297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697230" indent="-697230" defTabSz="1661795">
              <a:lnSpc>
                <a:spcPct val="50000"/>
              </a:lnSpc>
              <a:spcBef>
                <a:spcPts val="13600"/>
              </a:spcBef>
              <a:buSzPct val="50000"/>
              <a:buChar char="➡"/>
              <a:defRPr sz="6800">
                <a:latin typeface="HYXiaoLiShuJ" panose="02010609000101010101" charset="-122"/>
                <a:ea typeface="HYXiaoLiShuJ" panose="02010609000101010101" charset="-122"/>
                <a:cs typeface="HYXiaoLiShuJ" panose="02010609000101010101" charset="-122"/>
                <a:sym typeface="HYXiaoLiShuJ" panose="02010609000101010101" charset="-122"/>
              </a:defRPr>
            </a:lvl1pPr>
            <a:lvl2pPr marL="982345" indent="-537845" defTabSz="1661795">
              <a:lnSpc>
                <a:spcPct val="50000"/>
              </a:lnSpc>
              <a:spcBef>
                <a:spcPts val="13600"/>
              </a:spcBef>
              <a:buSzPct val="50000"/>
              <a:buChar char="-"/>
              <a:defRPr sz="6800">
                <a:latin typeface="HYXiaoLiShuJ" panose="02010609000101010101" charset="-122"/>
                <a:ea typeface="HYXiaoLiShuJ" panose="02010609000101010101" charset="-122"/>
                <a:cs typeface="HYXiaoLiShuJ" panose="02010609000101010101" charset="-122"/>
                <a:sym typeface="HYXiaoLiShuJ" panose="02010609000101010101" charset="-122"/>
              </a:defRPr>
            </a:lvl2pPr>
            <a:lvl3pPr marL="1459230" indent="-570230" defTabSz="1661795">
              <a:lnSpc>
                <a:spcPct val="50000"/>
              </a:lnSpc>
              <a:spcBef>
                <a:spcPts val="13600"/>
              </a:spcBef>
              <a:buSzPct val="50000"/>
              <a:buChar char="‣"/>
              <a:defRPr sz="6800">
                <a:latin typeface="HYXiaoLiShuJ" panose="02010609000101010101" charset="-122"/>
                <a:ea typeface="HYXiaoLiShuJ" panose="02010609000101010101" charset="-122"/>
                <a:cs typeface="HYXiaoLiShuJ" panose="02010609000101010101" charset="-122"/>
                <a:sym typeface="HYXiaoLiShuJ" panose="02010609000101010101" charset="-122"/>
              </a:defRPr>
            </a:lvl3pPr>
            <a:lvl4pPr marL="0" indent="1333500" defTabSz="1661795">
              <a:lnSpc>
                <a:spcPct val="50000"/>
              </a:lnSpc>
              <a:spcBef>
                <a:spcPts val="13600"/>
              </a:spcBef>
              <a:buSzTx/>
              <a:buNone/>
              <a:defRPr sz="6800">
                <a:latin typeface="HYXiaoLiShuJ" panose="02010609000101010101" charset="-122"/>
                <a:ea typeface="HYXiaoLiShuJ" panose="02010609000101010101" charset="-122"/>
                <a:cs typeface="HYXiaoLiShuJ" panose="02010609000101010101" charset="-122"/>
                <a:sym typeface="HYXiaoLiShuJ" panose="02010609000101010101" charset="-122"/>
              </a:defRPr>
            </a:lvl4pPr>
            <a:lvl5pPr marL="0" indent="1778000" defTabSz="1661795">
              <a:lnSpc>
                <a:spcPct val="50000"/>
              </a:lnSpc>
              <a:spcBef>
                <a:spcPts val="13600"/>
              </a:spcBef>
              <a:buSzTx/>
              <a:buNone/>
              <a:defRPr sz="6800">
                <a:latin typeface="HYXiaoLiShuJ" panose="02010609000101010101" charset="-122"/>
                <a:ea typeface="HYXiaoLiShuJ" panose="02010609000101010101" charset="-122"/>
                <a:cs typeface="HYXiaoLiShuJ" panose="02010609000101010101" charset="-122"/>
                <a:sym typeface="HYXiaoLiShuJ" panose="02010609000101010101" charset="-122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357391" y="12930187"/>
            <a:ext cx="381534" cy="365786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1661795">
              <a:defRPr sz="1600">
                <a:latin typeface="Helvetica Neue" panose="02000503000000020004"/>
                <a:ea typeface="Helvetica Neue" panose="02000503000000020004"/>
                <a:cs typeface="Helvetica Neue" panose="02000503000000020004"/>
                <a:sym typeface="Helvetica Neue" panose="02000503000000020004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2026/3/24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像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标题文本</a:t>
            </a:r>
          </a:p>
        </p:txBody>
      </p:sp>
      <p:sp>
        <p:nvSpPr>
          <p:cNvPr id="40" name="正文级别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像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标题文本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图像"/>
          <p:cNvSpPr>
            <a:spLocks noGrp="1"/>
          </p:cNvSpPr>
          <p:nvPr>
            <p:ph type="pic" idx="21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图像"/>
          <p:cNvSpPr>
            <a:spLocks noGrp="1"/>
          </p:cNvSpPr>
          <p:nvPr>
            <p:ph type="pic" sz="quarter" idx="22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图像"/>
          <p:cNvSpPr>
            <a:spLocks noGrp="1"/>
          </p:cNvSpPr>
          <p:nvPr>
            <p:ph type="pic" sz="quarter" idx="23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21" hasCustomPrompt="1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在此键入引文。”"/>
          <p:cNvSpPr>
            <a:spLocks noGrp="1"/>
          </p:cNvSpPr>
          <p:nvPr>
            <p:ph type="body" sz="quarter" idx="22" hasCustomPrompt="1"/>
          </p:nvPr>
        </p:nvSpPr>
        <p:spPr>
          <a:xfrm>
            <a:off x="2387600" y="5975349"/>
            <a:ext cx="19621500" cy="10287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“在此键入引文。”</a:t>
            </a:r>
          </a:p>
        </p:txBody>
      </p:sp>
      <p:sp>
        <p:nvSpPr>
          <p:cNvPr id="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3" r:id="rId12"/>
    <p:sldLayoutId id="2147483664" r:id="rId13"/>
    <p:sldLayoutId id="2147483667" r:id="rId14"/>
    <p:sldLayoutId id="2147483669" r:id="rId15"/>
    <p:sldLayoutId id="2147483670" r:id="rId16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847/1538-4357/ae230d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5" Type="http://schemas.openxmlformats.org/officeDocument/2006/relationships/hyperlink" Target="mailto:habtamu.tedila@mcgill.ca" TargetMode="External"/><Relationship Id="rId4" Type="http://schemas.openxmlformats.org/officeDocument/2006/relationships/hyperlink" Target="mailto:habta125@gmail.com|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crafts.bao.ac.cn/pulsar/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gif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_digital_astrophotographic_illustration_features_.png">
            <a:extLst>
              <a:ext uri="{FF2B5EF4-FFF2-40B4-BE49-F238E27FC236}">
                <a16:creationId xmlns:a16="http://schemas.microsoft.com/office/drawing/2014/main" id="{D0BC6A94-E714-0DC2-37D6-F6264DE85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5244BD-1A5A-F674-91ED-1F7F8643DF53}"/>
              </a:ext>
            </a:extLst>
          </p:cNvPr>
          <p:cNvSpPr/>
          <p:nvPr/>
        </p:nvSpPr>
        <p:spPr>
          <a:xfrm>
            <a:off x="865822" y="3246735"/>
            <a:ext cx="22652355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77"/>
              </a:rPr>
              <a:t>Multi-Faceted Emission Properties of PSR J2129+4119 </a:t>
            </a:r>
          </a:p>
          <a:p>
            <a:pPr algn="ctr"/>
            <a:r>
              <a:rPr lang="en-US" sz="7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sto MT" panose="02040603050505030304" pitchFamily="18" charset="77"/>
              </a:rPr>
              <a:t>Observed with FAST</a:t>
            </a:r>
            <a:endParaRPr lang="en-CN" sz="7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sto MT" panose="02040603050505030304" pitchFamily="18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07D757-EC6F-1205-A230-BC83B7AA44C4}"/>
              </a:ext>
            </a:extLst>
          </p:cNvPr>
          <p:cNvSpPr/>
          <p:nvPr/>
        </p:nvSpPr>
        <p:spPr>
          <a:xfrm>
            <a:off x="4854092" y="7579991"/>
            <a:ext cx="1467581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CA" sz="72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Habtamu Menberu </a:t>
            </a:r>
            <a:r>
              <a:rPr lang="en-CA" sz="7200" b="1" spc="50" dirty="0" err="1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Tedila</a:t>
            </a:r>
            <a:r>
              <a:rPr lang="en-CA" sz="7200" b="1" spc="50" dirty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(Postdoc)</a:t>
            </a:r>
            <a:endParaRPr lang="en-CN" sz="7200" b="1" spc="50" dirty="0">
              <a:ln w="9525" cmpd="sng">
                <a:solidFill>
                  <a:schemeClr val="tx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DE503EE5-8273-E74E-AA84-A6B1453BF780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98AE9D63-5970-4320-1139-8A9C8B439248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77469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2D0C0F-FBED-FCB4-838D-185FCE666FE1}"/>
              </a:ext>
            </a:extLst>
          </p:cNvPr>
          <p:cNvSpPr txBox="1"/>
          <p:nvPr/>
        </p:nvSpPr>
        <p:spPr>
          <a:xfrm>
            <a:off x="1158240" y="1686628"/>
            <a:ext cx="22067520" cy="5078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914400" indent="-914400" algn="just">
              <a:buFont typeface="+mj-lt"/>
              <a:buAutoNum type="arabicPeriod"/>
              <a:defRPr sz="1800"/>
            </a:pP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long-period pulsars remain radio-loud?</a:t>
            </a:r>
          </a:p>
          <a:p>
            <a:pPr marL="914400" indent="-914400" algn="just">
              <a:buFont typeface="+mj-lt"/>
              <a:buAutoNum type="arabicPeriod"/>
              <a:defRPr sz="1800"/>
            </a:pP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drives transitions between active emission states?</a:t>
            </a:r>
          </a:p>
          <a:p>
            <a:pPr marL="914400" indent="-914400" algn="just">
              <a:buFont typeface="+mj-lt"/>
              <a:buAutoNum type="arabicPeriod"/>
              <a:defRPr sz="1800"/>
            </a:pP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single-pulse structures reveal about magnetospheric plasma?</a:t>
            </a:r>
          </a:p>
          <a:p>
            <a:pPr marL="914400" indent="-914400" algn="just">
              <a:buFont typeface="+mj-lt"/>
              <a:buAutoNum type="arabicPeriod"/>
              <a:defRPr sz="1800"/>
            </a:pP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emission geometry and polarization constrain radio emission models?</a:t>
            </a:r>
          </a:p>
          <a:p>
            <a:pPr marL="914400" indent="-914400" algn="just">
              <a:buFont typeface="+mj-lt"/>
              <a:buAutoNum type="arabicPeriod"/>
              <a:defRPr sz="1800"/>
            </a:pPr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scintillation and dynamic spectra shape observed pulsar emission?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41D075-6750-F324-207B-66BCC545781A}"/>
              </a:ext>
            </a:extLst>
          </p:cNvPr>
          <p:cNvSpPr txBox="1"/>
          <p:nvPr/>
        </p:nvSpPr>
        <p:spPr>
          <a:xfrm>
            <a:off x="5641426" y="430304"/>
            <a:ext cx="13101148" cy="1025922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6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scientific questions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743DC894-6FBB-F148-B866-DD9F9845CBE7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BAE0D046-D2FE-582D-160F-F22958A4CB0E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23101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FC343C-408B-A820-2A0C-48A1DA015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102922-433D-3F84-2BD1-B15E5DD32FAA}"/>
              </a:ext>
            </a:extLst>
          </p:cNvPr>
          <p:cNvSpPr txBox="1"/>
          <p:nvPr/>
        </p:nvSpPr>
        <p:spPr>
          <a:xfrm>
            <a:off x="9134271" y="6298873"/>
            <a:ext cx="5249835" cy="11182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CN" sz="6600" b="1" i="0" u="none" strike="noStrike" normalizeH="0" baseline="0" dirty="0">
                <a:ln/>
                <a:solidFill>
                  <a:schemeClr val="accent3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3. Key Results</a:t>
            </a:r>
          </a:p>
        </p:txBody>
      </p:sp>
    </p:spTree>
    <p:extLst>
      <p:ext uri="{BB962C8B-B14F-4D97-AF65-F5344CB8AC3E}">
        <p14:creationId xmlns:p14="http://schemas.microsoft.com/office/powerpoint/2010/main" val="373189468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294157-5973-E5F6-9D45-523683D16BC1}"/>
              </a:ext>
            </a:extLst>
          </p:cNvPr>
          <p:cNvSpPr txBox="1"/>
          <p:nvPr/>
        </p:nvSpPr>
        <p:spPr>
          <a:xfrm>
            <a:off x="3583346" y="513051"/>
            <a:ext cx="51206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PSR J2129+4119</a:t>
            </a:r>
            <a:endParaRPr lang="en-CN" sz="48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DF4C88-9180-E347-0D08-098CD14AF0E6}"/>
              </a:ext>
            </a:extLst>
          </p:cNvPr>
          <p:cNvSpPr txBox="1"/>
          <p:nvPr/>
        </p:nvSpPr>
        <p:spPr>
          <a:xfrm>
            <a:off x="631120" y="1553592"/>
            <a:ext cx="1331151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Discovered: 2017 Oct 10 during CRAFTS pilot scans</a:t>
            </a: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Rotation period: 1.69 s; Age: 343 Myr:  </a:t>
            </a:r>
          </a:p>
          <a:p>
            <a:pPr algn="l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DM = 31 pc cm</a:t>
            </a:r>
            <a:r>
              <a:rPr lang="en-US" sz="40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DM distance = 1.9 kpc (</a:t>
            </a:r>
            <a:r>
              <a:rPr lang="en-CN" sz="4000" dirty="0">
                <a:solidFill>
                  <a:schemeClr val="bg1"/>
                </a:solidFill>
              </a:rPr>
              <a:t>NE20001)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Near death line → laboratory for weak emission physics.</a:t>
            </a: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Single-pulse observation: 2024 Sep 29, 1 hr. at 1.25 GHz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Bandwidth: 400 MHz, 1024 channels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Resolution: 49.152 </a:t>
            </a:r>
            <a:r>
              <a:rPr lang="el-GR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s, 0.488 MHz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BDCDC0-4206-CD38-5BB1-E16A2E26C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5292" y="1063020"/>
            <a:ext cx="9153373" cy="54277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BA5F57-37C3-8A47-EF11-E3031B6D6E87}"/>
              </a:ext>
            </a:extLst>
          </p:cNvPr>
          <p:cNvSpPr txBox="1"/>
          <p:nvPr/>
        </p:nvSpPr>
        <p:spPr>
          <a:xfrm>
            <a:off x="15411093" y="7225273"/>
            <a:ext cx="1589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= 89.19%</a:t>
            </a:r>
          </a:p>
          <a:p>
            <a:pPr algn="just"/>
            <a:r>
              <a:rPr lang="en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= 2.68%</a:t>
            </a:r>
          </a:p>
          <a:p>
            <a:pPr algn="just"/>
            <a:r>
              <a:rPr lang="en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8.13%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35E939-2595-7BB7-6B13-AE6D8771B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1163" y="6163545"/>
            <a:ext cx="7315200" cy="64426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8371DFB-871D-C88E-A2F2-2DB1B6722D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5291" y="6857999"/>
            <a:ext cx="9153373" cy="59441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9D8539-B890-B0F6-B4BB-A763F602F031}"/>
              </a:ext>
            </a:extLst>
          </p:cNvPr>
          <p:cNvSpPr txBox="1"/>
          <p:nvPr/>
        </p:nvSpPr>
        <p:spPr>
          <a:xfrm>
            <a:off x="14668285" y="7592544"/>
            <a:ext cx="2443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 = 89.19%</a:t>
            </a:r>
          </a:p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= 2.68%</a:t>
            </a:r>
          </a:p>
          <a:p>
            <a:r>
              <a:rPr lang="en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 = 8.13%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1DFB594-7208-B90D-3862-F04C45EA3622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D625D45B-4F2E-5821-9DA6-3EDB3F824D07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6171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F76554-094F-31AF-4DEA-B51B9EC60FA1}"/>
              </a:ext>
            </a:extLst>
          </p:cNvPr>
          <p:cNvSpPr txBox="1"/>
          <p:nvPr/>
        </p:nvSpPr>
        <p:spPr>
          <a:xfrm>
            <a:off x="13608502" y="1189869"/>
            <a:ext cx="8561639" cy="84125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4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average polarimetric profiles</a:t>
            </a:r>
            <a:endParaRPr lang="en-US" sz="4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screenshot of a math test&#10;&#10;AI-generated content may be incorrect.">
            <a:extLst>
              <a:ext uri="{FF2B5EF4-FFF2-40B4-BE49-F238E27FC236}">
                <a16:creationId xmlns:a16="http://schemas.microsoft.com/office/drawing/2014/main" id="{0E0093AF-9369-7C68-B604-ECE7DECDA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0124" y="3161947"/>
            <a:ext cx="9746948" cy="1938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7E324B-6812-0B79-301F-890910C00FAB}"/>
              </a:ext>
            </a:extLst>
          </p:cNvPr>
          <p:cNvSpPr txBox="1"/>
          <p:nvPr/>
        </p:nvSpPr>
        <p:spPr>
          <a:xfrm>
            <a:off x="12192000" y="11546620"/>
            <a:ext cx="12259766" cy="71814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 height ≈ 178 km (0.23% of light cylinder radius).</a:t>
            </a:r>
            <a:endParaRPr kumimoji="0" lang="en-CN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A9A9AE-CFB6-BC4C-E44C-82607624E073}"/>
              </a:ext>
            </a:extLst>
          </p:cNvPr>
          <p:cNvSpPr txBox="1"/>
          <p:nvPr/>
        </p:nvSpPr>
        <p:spPr>
          <a:xfrm>
            <a:off x="4044692" y="1186177"/>
            <a:ext cx="35541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4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Bright pulses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46640A-ECE7-5CE9-1BA7-D2BA7724C136}"/>
              </a:ext>
            </a:extLst>
          </p:cNvPr>
          <p:cNvSpPr txBox="1"/>
          <p:nvPr/>
        </p:nvSpPr>
        <p:spPr>
          <a:xfrm>
            <a:off x="742218" y="2184153"/>
            <a:ext cx="110936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 intensity &gt; 10× mean profile intensity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bright pulses detected at the trailing component.</a:t>
            </a:r>
            <a:endParaRPr lang="en-CN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DA9DE5-0DDC-9CA6-461B-205F74544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10123" y="5350934"/>
            <a:ext cx="9746948" cy="61956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EA1FD7-FEF0-ACD6-D4B4-292138142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299" y="4290124"/>
            <a:ext cx="9746948" cy="6979104"/>
          </a:xfrm>
          <a:prstGeom prst="rect">
            <a:avLst/>
          </a:prstGeom>
        </p:spPr>
      </p:pic>
      <p:sp>
        <p:nvSpPr>
          <p:cNvPr id="3" name="文本框 4">
            <a:extLst>
              <a:ext uri="{FF2B5EF4-FFF2-40B4-BE49-F238E27FC236}">
                <a16:creationId xmlns:a16="http://schemas.microsoft.com/office/drawing/2014/main" id="{BB948186-60EC-7DF1-583A-E1EC220B4766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622C9F83-50C4-0506-A961-722499FC4C96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596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a green line and red line&#10;&#10;AI-generated content may be incorrect.">
            <a:extLst>
              <a:ext uri="{FF2B5EF4-FFF2-40B4-BE49-F238E27FC236}">
                <a16:creationId xmlns:a16="http://schemas.microsoft.com/office/drawing/2014/main" id="{7DCE577B-F904-B4B1-FD77-EE0F2D0BD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234" y="6858000"/>
            <a:ext cx="8184328" cy="52666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38AF41-1E51-9CE2-A5B8-4E76EAC4E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32842" y="6739382"/>
            <a:ext cx="8184328" cy="52666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080609-C8E5-A4B8-F7A7-8AD6F079B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2842" y="1832536"/>
            <a:ext cx="8177056" cy="4698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D442DA-11B7-7D22-7FB8-20F21322F0E5}"/>
              </a:ext>
            </a:extLst>
          </p:cNvPr>
          <p:cNvSpPr txBox="1"/>
          <p:nvPr/>
        </p:nvSpPr>
        <p:spPr>
          <a:xfrm>
            <a:off x="1280234" y="1122613"/>
            <a:ext cx="88088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durations and waiting times</a:t>
            </a:r>
            <a:endParaRPr lang="en-CN" sz="48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83A4F-BB37-987A-F4AD-5F610A58C97A}"/>
              </a:ext>
            </a:extLst>
          </p:cNvPr>
          <p:cNvSpPr txBox="1"/>
          <p:nvPr/>
        </p:nvSpPr>
        <p:spPr>
          <a:xfrm>
            <a:off x="1393011" y="2453069"/>
            <a:ext cx="121359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3600" dirty="0">
                <a:solidFill>
                  <a:schemeClr val="bg1"/>
                </a:solidFill>
              </a:rPr>
              <a:t>Dominant State: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Regular emission is persistent</a:t>
            </a: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3600" dirty="0">
                <a:solidFill>
                  <a:schemeClr val="bg1"/>
                </a:solidFill>
              </a:rPr>
              <a:t>Weak Emission: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Isolated single pulses</a:t>
            </a: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3600" dirty="0">
                <a:solidFill>
                  <a:schemeClr val="bg1"/>
                </a:solidFill>
              </a:rPr>
              <a:t>Nulls: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Mostly short sequences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Occasional longer intervals</a:t>
            </a: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3B3ACB15-EB65-52E4-A7B0-F853BF5B5920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7A6F3736-6164-3799-BD4A-A5070073F1C8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6453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C182B5-E6BC-71B6-6118-9BE0A89950EA}"/>
              </a:ext>
            </a:extLst>
          </p:cNvPr>
          <p:cNvSpPr txBox="1"/>
          <p:nvPr/>
        </p:nvSpPr>
        <p:spPr>
          <a:xfrm>
            <a:off x="911239" y="6716141"/>
            <a:ext cx="91657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3600" dirty="0">
                <a:solidFill>
                  <a:schemeClr val="bg1"/>
                </a:solidFill>
              </a:rPr>
              <a:t>Regular pulses: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Strengthen after nulls (gradual magnetospheric reactivation)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Asymmetric profiles</a:t>
            </a: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3600" dirty="0">
                <a:solidFill>
                  <a:schemeClr val="bg1"/>
                </a:solidFill>
              </a:rPr>
              <a:t>Weak emission: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Fewer before-null events/no pulses pre-nulls.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3600" dirty="0">
                <a:solidFill>
                  <a:schemeClr val="bg1"/>
                </a:solidFill>
              </a:rPr>
              <a:t>Irregular profiles (variable magnetospheric conditions)</a:t>
            </a:r>
          </a:p>
        </p:txBody>
      </p:sp>
      <p:pic>
        <p:nvPicPr>
          <p:cNvPr id="5" name="Picture 4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A1C07573-C498-BD4A-9F86-49A515461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67" y="2644178"/>
            <a:ext cx="9158474" cy="3813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87C6FA-F858-7BBA-8BA5-D1FF3D5CB867}"/>
              </a:ext>
            </a:extLst>
          </p:cNvPr>
          <p:cNvSpPr txBox="1"/>
          <p:nvPr/>
        </p:nvSpPr>
        <p:spPr>
          <a:xfrm>
            <a:off x="1320858" y="1317625"/>
            <a:ext cx="80025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 variability near nulls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4CB8DA-4FE5-1541-9493-052CB0D4A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333" y="2148622"/>
            <a:ext cx="11959081" cy="9645832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FC8C2124-A59B-6732-5C9C-540A0859AEF4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6" name="文本框 4">
            <a:extLst>
              <a:ext uri="{FF2B5EF4-FFF2-40B4-BE49-F238E27FC236}">
                <a16:creationId xmlns:a16="http://schemas.microsoft.com/office/drawing/2014/main" id="{5DAEA307-D70E-CCBB-8468-B0824FE39CCF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9131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0B6103-B15B-A263-A67A-6EE0DA30A0BE}"/>
              </a:ext>
            </a:extLst>
          </p:cNvPr>
          <p:cNvSpPr txBox="1"/>
          <p:nvPr/>
        </p:nvSpPr>
        <p:spPr>
          <a:xfrm>
            <a:off x="1169115" y="2059468"/>
            <a:ext cx="8093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N" sz="4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Quasi-periodic microstructure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172F04-EFC3-A166-BE0A-01F56305A808}"/>
              </a:ext>
            </a:extLst>
          </p:cNvPr>
          <p:cNvSpPr txBox="1"/>
          <p:nvPr/>
        </p:nvSpPr>
        <p:spPr>
          <a:xfrm>
            <a:off x="663104" y="3784592"/>
            <a:ext cx="859966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64% show microstructure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11.5% show quasi-periodicity</a:t>
            </a:r>
          </a:p>
          <a:p>
            <a:pPr marL="285750" indent="-285750" algn="l">
              <a:buFont typeface="Wingdings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Microstructure:</a:t>
            </a:r>
          </a:p>
          <a:p>
            <a:pPr marL="800100" indent="-342900" algn="l"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Separation (P</a:t>
            </a:r>
            <a:r>
              <a:rPr lang="el-GR" sz="4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 4.57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indent="-342900" algn="l"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Width (</a:t>
            </a:r>
            <a:r>
              <a:rPr lang="el-GR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l-GR" sz="480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 4.30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l">
              <a:buFont typeface="Wingdings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Possible origins:</a:t>
            </a:r>
          </a:p>
          <a:p>
            <a:pPr marL="800100" lvl="2" indent="-342900" algn="l"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Wave-particle interactions</a:t>
            </a:r>
          </a:p>
          <a:p>
            <a:pPr marL="800100" lvl="2" indent="-342900" algn="l"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Coherent emission processes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EC4A5B-D246-F916-CC1D-71A453181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5200" y="1738722"/>
            <a:ext cx="13865696" cy="10147014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96EE899F-6095-E249-F90C-ABE32D82C418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0B53CA5-0C32-578B-35FA-06159297E55D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93143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FE8DD1-2199-72A7-6C9E-3CE221F23426}"/>
              </a:ext>
            </a:extLst>
          </p:cNvPr>
          <p:cNvSpPr txBox="1"/>
          <p:nvPr/>
        </p:nvSpPr>
        <p:spPr>
          <a:xfrm>
            <a:off x="5872565" y="1145847"/>
            <a:ext cx="12139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Frequency-dependent pulse profile variations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29301-8539-E54F-8B55-15A990C20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28" y="2350031"/>
            <a:ext cx="7630481" cy="79504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1B9E44-5CBC-B49B-66E0-1507D00FC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85" y="2350031"/>
            <a:ext cx="7630481" cy="8006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79B7D0-BD43-C592-DC9D-97E02C64C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7888" y="2350031"/>
            <a:ext cx="7449684" cy="80065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0BC4D3-72CA-F99E-89C1-D9AA15732C7F}"/>
              </a:ext>
            </a:extLst>
          </p:cNvPr>
          <p:cNvSpPr txBox="1"/>
          <p:nvPr/>
        </p:nvSpPr>
        <p:spPr>
          <a:xfrm>
            <a:off x="536428" y="10689745"/>
            <a:ext cx="23311144" cy="16414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These changes suggest that different emission regions within the pulsar magnetosphere may dominate at different frequencies</a:t>
            </a: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3DB48E8A-9A5E-455C-5CB8-3507DE15E366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F7A8644F-C39F-EA42-F3A2-823E6F4A36C3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5121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94B7A6-3A3D-94C4-263C-BFEB558D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4039" y="1462085"/>
            <a:ext cx="7301458" cy="4907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925B2A-FF9F-E8FB-5DAF-126181BF0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4038" y="6967332"/>
            <a:ext cx="7424628" cy="55092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CF665-8A89-F832-2EFD-E991B49F8F83}"/>
              </a:ext>
            </a:extLst>
          </p:cNvPr>
          <p:cNvSpPr txBox="1"/>
          <p:nvPr/>
        </p:nvSpPr>
        <p:spPr>
          <a:xfrm>
            <a:off x="1308503" y="1607718"/>
            <a:ext cx="14036548" cy="9264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Spectrum</a:t>
            </a:r>
          </a:p>
          <a:p>
            <a:pPr algn="l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 intensity modulation across time &amp; frequency, </a:t>
            </a:r>
          </a:p>
          <a:p>
            <a:pPr marL="571500" lvl="8" indent="-571500" algn="l">
              <a:buFont typeface="Arial" panose="020B0604020202020204" pitchFamily="34" charset="0"/>
              <a:buChar char="•"/>
            </a:pPr>
            <a:r>
              <a:rPr lang="el-GR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Δν</a:t>
            </a:r>
            <a:r>
              <a:rPr lang="en-US" sz="4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0.886 ± 0.015 MHz</a:t>
            </a:r>
          </a:p>
          <a:p>
            <a:pPr marL="571500" lvl="8" indent="-571500" algn="l">
              <a:buFont typeface="Arial" panose="020B0604020202020204" pitchFamily="34" charset="0"/>
              <a:buChar char="•"/>
            </a:pPr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3.715 ± 0.062 minutes</a:t>
            </a:r>
          </a:p>
          <a:p>
            <a:r>
              <a:rPr lang="en-US" sz="5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spectrum </a:t>
            </a:r>
          </a:p>
          <a:p>
            <a:pPr algn="l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Clear parabolic arc.</a:t>
            </a:r>
          </a:p>
          <a:p>
            <a:pPr marL="685800" lvl="4" indent="-685800" algn="l">
              <a:buFont typeface="Wingdings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Curvature </a:t>
            </a:r>
            <a:r>
              <a:rPr lang="el-GR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= 0.342 ± 0.072 μ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s/MHz².</a:t>
            </a:r>
          </a:p>
          <a:p>
            <a:pPr marL="685800" lvl="4" indent="-685800" algn="l">
              <a:buFont typeface="Wingdings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Indicates thin scattering screen.</a:t>
            </a:r>
          </a:p>
          <a:p>
            <a:r>
              <a:rPr lang="en-US" sz="54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Interstellar Medium Interpretation</a:t>
            </a:r>
          </a:p>
          <a:p>
            <a:pPr algn="l"/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 distance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80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</a:t>
            </a:r>
            <a:r>
              <a:rPr lang="en-US" sz="48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0.1 kpc.</a:t>
            </a:r>
          </a:p>
          <a:p>
            <a:pPr marL="685800" lvl="7" indent="-685800" algn="l"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Likely at edge of Local Bubble.</a:t>
            </a:r>
          </a:p>
          <a:p>
            <a:pPr marL="685800" lvl="7" indent="-685800" algn="l"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Anisotropic small-scale ISM turbulence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文本框 4">
            <a:extLst>
              <a:ext uri="{FF2B5EF4-FFF2-40B4-BE49-F238E27FC236}">
                <a16:creationId xmlns:a16="http://schemas.microsoft.com/office/drawing/2014/main" id="{F8478C5E-200B-BC21-7298-1A1AC6B17DAF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7EE1D562-CB35-067A-C830-F9CA12FEB62A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1607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B7AEA46-0780-1868-9D13-3AD9429CEA13}"/>
              </a:ext>
            </a:extLst>
          </p:cNvPr>
          <p:cNvSpPr txBox="1"/>
          <p:nvPr/>
        </p:nvSpPr>
        <p:spPr>
          <a:xfrm>
            <a:off x="456186" y="9068873"/>
            <a:ext cx="12497732" cy="305724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>
              <a:defRPr sz="1800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Regular drift bands imply a stable, organized magnetosphere.</a:t>
            </a:r>
          </a:p>
          <a:p>
            <a:pPr algn="l">
              <a:defRPr sz="1800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Carousel-like circulating sub-beams indicate sustained E×B drift above the polar cap.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4ECFFBE-6F89-9950-2D8C-F882708A8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67" y="2289518"/>
            <a:ext cx="9976551" cy="65968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74553C-48E6-4304-5746-0FCD101489D7}"/>
              </a:ext>
            </a:extLst>
          </p:cNvPr>
          <p:cNvSpPr txBox="1"/>
          <p:nvPr/>
        </p:nvSpPr>
        <p:spPr>
          <a:xfrm>
            <a:off x="1730887" y="806450"/>
            <a:ext cx="6386364" cy="11182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CN" sz="6600" b="1" i="1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Light"/>
              </a:rPr>
              <a:t>Subpulse drifting</a:t>
            </a:r>
          </a:p>
        </p:txBody>
      </p:sp>
      <p:pic>
        <p:nvPicPr>
          <p:cNvPr id="12" name="Picture 11" descr="A table with numbers and symbols&#10;&#10;AI-generated content may be incorrect.">
            <a:extLst>
              <a:ext uri="{FF2B5EF4-FFF2-40B4-BE49-F238E27FC236}">
                <a16:creationId xmlns:a16="http://schemas.microsoft.com/office/drawing/2014/main" id="{9DEE0E49-EB07-D0E3-85A7-D720063F8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68" y="9449507"/>
            <a:ext cx="9944366" cy="27782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79BB7B-5537-098F-FD32-5C851C5E268A}"/>
              </a:ext>
            </a:extLst>
          </p:cNvPr>
          <p:cNvSpPr txBox="1"/>
          <p:nvPr/>
        </p:nvSpPr>
        <p:spPr>
          <a:xfrm>
            <a:off x="14740502" y="8812911"/>
            <a:ext cx="8416570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The two-dimensional fluctuation spectrum</a:t>
            </a:r>
            <a:r>
              <a:rPr lang="en-US" sz="2800" dirty="0">
                <a:solidFill>
                  <a:schemeClr val="bg1"/>
                </a:solidFill>
              </a:rPr>
              <a:t> (</a:t>
            </a:r>
            <a:r>
              <a:rPr lang="en-US" sz="2800" i="1" dirty="0">
                <a:solidFill>
                  <a:schemeClr val="bg1"/>
                </a:solidFill>
              </a:rPr>
              <a:t>2DFS)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AA83D2-5462-F8E7-A19D-4BC066AE8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67" y="1672223"/>
            <a:ext cx="9738199" cy="70130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6DF87A-25F9-E759-7FC2-9F1C7903481F}"/>
              </a:ext>
            </a:extLst>
          </p:cNvPr>
          <p:cNvSpPr txBox="1"/>
          <p:nvPr/>
        </p:nvSpPr>
        <p:spPr>
          <a:xfrm>
            <a:off x="6325095" y="7444105"/>
            <a:ext cx="4256988" cy="6565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 sz="1800" i="1" dirty="0">
                <a:solidFill>
                  <a:srgbClr val="FF0000"/>
                </a:solidFill>
              </a:rPr>
              <a:t>The Sliding two-dimensional fluctuation spectrum</a:t>
            </a:r>
            <a:r>
              <a:rPr lang="en-US" sz="1800" dirty="0">
                <a:solidFill>
                  <a:srgbClr val="FF0000"/>
                </a:solidFill>
              </a:rPr>
              <a:t> (</a:t>
            </a:r>
            <a:r>
              <a:rPr lang="en-US" sz="1800" i="1" dirty="0">
                <a:solidFill>
                  <a:srgbClr val="FF0000"/>
                </a:solidFill>
              </a:rPr>
              <a:t>S2DFS)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文本框 4">
            <a:extLst>
              <a:ext uri="{FF2B5EF4-FFF2-40B4-BE49-F238E27FC236}">
                <a16:creationId xmlns:a16="http://schemas.microsoft.com/office/drawing/2014/main" id="{2E50E210-E01B-9620-7455-BC81CC26CFF3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AC648270-3EC3-6F54-83C2-F8C91C4F36CB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05600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C3E99-28F4-4A73-6476-9CADD7DA5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1B2D161-E2ED-E57F-84A6-5CB98B6DC3A9}"/>
              </a:ext>
            </a:extLst>
          </p:cNvPr>
          <p:cNvSpPr txBox="1"/>
          <p:nvPr/>
        </p:nvSpPr>
        <p:spPr>
          <a:xfrm>
            <a:off x="10775746" y="1265382"/>
            <a:ext cx="2832507" cy="11182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defTabSz="1828800">
              <a:defRPr sz="7000"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pPr>
            <a:r>
              <a:rPr lang="en-US" sz="6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mpact" panose="020B0806030902050204"/>
              </a:rPr>
              <a:t>Outline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02D767E-453B-BCFF-59C2-430452C4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238" y="3906181"/>
            <a:ext cx="15628688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742950" lvl="0" indent="-742950" algn="l" defTabSz="914400" eaLnBrk="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en-CN" altLang="en-CN" sz="5400" b="1" i="0" u="none" strike="noStrike" normalizeH="0" baseline="0" dirty="0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Overview of </a:t>
            </a:r>
            <a:r>
              <a:rPr kumimoji="0" lang="en-CN" altLang="en-CN" sz="5400" b="1" i="0" u="none" strike="noStrike" normalizeH="0" baseline="0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the FAS</a:t>
            </a:r>
            <a:r>
              <a:rPr kumimoji="0" lang="en-US" altLang="en-CN" sz="5400" b="1" i="0" u="none" strike="noStrike" normalizeH="0" baseline="0" dirty="0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T</a:t>
            </a:r>
            <a:r>
              <a:rPr lang="en-CN" altLang="en-CN" sz="5400" b="1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 Survey</a:t>
            </a:r>
            <a:endParaRPr lang="en-CN" altLang="en-CN" sz="5400" b="1" dirty="0">
              <a:ln/>
              <a:solidFill>
                <a:schemeClr val="accent3"/>
              </a:solidFill>
              <a:latin typeface="Calisto MT" panose="02040603050505030304" pitchFamily="18" charset="77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CN" altLang="en-CN" sz="5400" b="1" i="0" u="none" strike="noStrike" normalizeH="0" baseline="0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Scientific Background and Motivation</a:t>
            </a:r>
            <a:endParaRPr lang="en-CN" altLang="en-CN" sz="5400" b="1" dirty="0">
              <a:ln/>
              <a:solidFill>
                <a:schemeClr val="accent3"/>
              </a:solidFill>
              <a:latin typeface="Calisto MT" panose="02040603050505030304" pitchFamily="18" charset="77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CN" altLang="en-CN" sz="5400" b="1" i="0" u="none" strike="noStrike" normalizeH="0" baseline="0" dirty="0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Key Results</a:t>
            </a:r>
            <a:endParaRPr lang="en-CN" altLang="en-CN" sz="5400" b="1" dirty="0">
              <a:ln/>
              <a:solidFill>
                <a:schemeClr val="accent3"/>
              </a:solidFill>
              <a:latin typeface="Calisto MT" panose="02040603050505030304" pitchFamily="18" charset="77"/>
            </a:endParaRP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altLang="en-CN" sz="5400" b="1" dirty="0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Summary</a:t>
            </a:r>
            <a:endParaRPr kumimoji="0" lang="en-CN" altLang="en-CN" sz="5400" b="1" i="0" u="none" strike="noStrike" normalizeH="0" baseline="0" dirty="0">
              <a:ln/>
              <a:solidFill>
                <a:schemeClr val="accent3"/>
              </a:solidFill>
              <a:latin typeface="Calisto MT" panose="0204060305050503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5134990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B4D081-748A-A2EE-A1C1-6ADDD5B6052D}"/>
                  </a:ext>
                </a:extLst>
              </p:cNvPr>
              <p:cNvSpPr txBox="1"/>
              <p:nvPr/>
            </p:nvSpPr>
            <p:spPr>
              <a:xfrm>
                <a:off x="873462" y="2923763"/>
                <a:ext cx="14300564" cy="7502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 algn="l">
                  <a:buFont typeface="Courier New" panose="02070309020205020404" pitchFamily="49" charset="0"/>
                  <a:buChar char="o"/>
                  <a:defRPr sz="2000"/>
                </a:pP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Death lines: boundaries where pair cascades fail → radio quiet.</a:t>
                </a:r>
              </a:p>
              <a:p>
                <a:pPr marL="685800" indent="-685800" algn="l">
                  <a:buFont typeface="Courier New" panose="02070309020205020404" pitchFamily="49" charset="0"/>
                  <a:buChar char="o"/>
                  <a:defRPr sz="2000"/>
                </a:pP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Traditional death line: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8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≈ 1.53×10³⁰ erg s⁻¹ (vacuum gap model).</a:t>
                </a:r>
              </a:p>
              <a:p>
                <a:pPr marL="685800" indent="-685800" algn="l">
                  <a:buFont typeface="Courier New" panose="02070309020205020404" pitchFamily="49" charset="0"/>
                  <a:buChar char="o"/>
                  <a:defRPr sz="2000"/>
                </a:pP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PSR J2129+4119 lies near/beyond this boundary → challenges traditional models.</a:t>
                </a:r>
              </a:p>
              <a:p>
                <a:pPr marL="685800" indent="-685800" algn="l">
                  <a:buFont typeface="Courier New" panose="02070309020205020404" pitchFamily="49" charset="0"/>
                  <a:buChar char="o"/>
                  <a:defRPr sz="2000"/>
                </a:pP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Excludes: </a:t>
                </a:r>
                <a:r>
                  <a:rPr lang="en-US" sz="4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CR-V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48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ICS-V</a:t>
                </a: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frameworks (Zhang et al. 2000).</a:t>
                </a:r>
              </a:p>
              <a:p>
                <a:pPr marL="685800" indent="-685800" algn="l">
                  <a:buFont typeface="Courier New" panose="02070309020205020404" pitchFamily="49" charset="0"/>
                  <a:buChar char="o"/>
                  <a:defRPr sz="2000"/>
                </a:pPr>
                <a:r>
                  <a:rPr lang="en-US" sz="48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Twisted polar-cap magnetic fields may also support radio emission (CR93, Szary &amp; van Leeuwen 2017).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DB4D081-748A-A2EE-A1C1-6ADDD5B605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62" y="2923763"/>
                <a:ext cx="14300564" cy="7502182"/>
              </a:xfrm>
              <a:prstGeom prst="rect">
                <a:avLst/>
              </a:prstGeom>
              <a:blipFill>
                <a:blip r:embed="rId3"/>
                <a:stretch>
                  <a:fillRect l="-1775" t="-2030" r="-710" b="-3384"/>
                </a:stretch>
              </a:blipFill>
            </p:spPr>
            <p:txBody>
              <a:bodyPr/>
              <a:lstStyle/>
              <a:p>
                <a:r>
                  <a:rPr lang="en-C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F851A90-4F82-C1A0-31B3-03E2006CDFFF}"/>
              </a:ext>
            </a:extLst>
          </p:cNvPr>
          <p:cNvSpPr txBox="1"/>
          <p:nvPr/>
        </p:nvSpPr>
        <p:spPr>
          <a:xfrm>
            <a:off x="873462" y="1686381"/>
            <a:ext cx="13277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PSR J2129+4119 and the Pulsar Population</a:t>
            </a: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F3C3EF08-75EE-7EC0-A7B2-0994CC2F90EC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10" name="文本框 4">
            <a:extLst>
              <a:ext uri="{FF2B5EF4-FFF2-40B4-BE49-F238E27FC236}">
                <a16:creationId xmlns:a16="http://schemas.microsoft.com/office/drawing/2014/main" id="{344DB7A2-3F5A-ECC5-0FAE-566B7274DE45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1846A2-9002-230D-6906-0FE974257D5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20000" contrast="20000"/>
          </a:blip>
          <a:stretch>
            <a:fillRect/>
          </a:stretch>
        </p:blipFill>
        <p:spPr>
          <a:xfrm>
            <a:off x="14872447" y="2043953"/>
            <a:ext cx="8873758" cy="8955741"/>
          </a:xfrm>
          <a:prstGeom prst="rect">
            <a:avLst/>
          </a:prstGeom>
          <a:blipFill>
            <a:blip r:embed="rId5">
              <a:lum bright="20000" contrast="20000"/>
            </a:blip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81056835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3C8830-EB4E-3633-C607-358024F7983C}"/>
              </a:ext>
            </a:extLst>
          </p:cNvPr>
          <p:cNvSpPr txBox="1"/>
          <p:nvPr/>
        </p:nvSpPr>
        <p:spPr>
          <a:xfrm>
            <a:off x="7259107" y="2662327"/>
            <a:ext cx="58384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CN" sz="8000" b="1" dirty="0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4. Summary</a:t>
            </a:r>
            <a:r>
              <a:rPr lang="en-US" sz="8000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CN" sz="8000" b="1" i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9129C4-57FB-8A6A-5D52-D924A89050A5}"/>
              </a:ext>
            </a:extLst>
          </p:cNvPr>
          <p:cNvSpPr txBox="1"/>
          <p:nvPr/>
        </p:nvSpPr>
        <p:spPr>
          <a:xfrm>
            <a:off x="-1" y="4145396"/>
            <a:ext cx="182564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0200" indent="-685800" algn="just">
              <a:buFont typeface="Courier New" panose="02070309020205020404" pitchFamily="49" charset="0"/>
              <a:buChar char="o"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PSR J2129+4119 challenges classical theory</a:t>
            </a:r>
          </a:p>
          <a:p>
            <a:pPr marL="914400" algn="just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Rich multi-state emission</a:t>
            </a:r>
          </a:p>
          <a:p>
            <a:pPr marL="914400" algn="just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Coherent emission persists near pair-production threshold.</a:t>
            </a:r>
          </a:p>
          <a:p>
            <a:pPr marL="1600200" indent="-685800" algn="just">
              <a:buFont typeface="Courier New" panose="02070309020205020404" pitchFamily="49" charset="0"/>
              <a:buChar char="o"/>
            </a:pP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 enables unprecedented insights</a:t>
            </a:r>
          </a:p>
          <a:p>
            <a:pPr algn="just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- Detects weak and extreme emission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6D0CA0-A7E3-2706-A97A-D5D239565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6566" y="1387444"/>
            <a:ext cx="6262417" cy="9753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2315BAB-5225-ACC6-C373-2E5AFD87C7AB}"/>
              </a:ext>
            </a:extLst>
          </p:cNvPr>
          <p:cNvSpPr txBox="1"/>
          <p:nvPr/>
        </p:nvSpPr>
        <p:spPr>
          <a:xfrm>
            <a:off x="7515892" y="8913325"/>
            <a:ext cx="6982681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https://doi.org/10.3847/1538-4357/ae230d</a:t>
            </a:r>
            <a:r>
              <a:rPr lang="en-US" sz="2800" dirty="0">
                <a:solidFill>
                  <a:schemeClr val="bg1"/>
                </a:solidFill>
              </a:rPr>
              <a:t>,</a:t>
            </a:r>
            <a:endParaRPr kumimoji="0" lang="en-CN" sz="2800" b="0" i="0" u="sng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文本框 5">
            <a:extLst>
              <a:ext uri="{FF2B5EF4-FFF2-40B4-BE49-F238E27FC236}">
                <a16:creationId xmlns:a16="http://schemas.microsoft.com/office/drawing/2014/main" id="{FF6267B8-BBFA-8B9E-2A7A-A67DC1088533}"/>
              </a:ext>
            </a:extLst>
          </p:cNvPr>
          <p:cNvSpPr txBox="1"/>
          <p:nvPr/>
        </p:nvSpPr>
        <p:spPr>
          <a:xfrm>
            <a:off x="4754177" y="10689000"/>
            <a:ext cx="10533448" cy="699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CADEMY ENGRAVED LET PLAIN:1.0" panose="02000000000000000000" pitchFamily="2" charset="0"/>
                <a:ea typeface="微软雅黑" panose="020B0503020204020204" pitchFamily="34" charset="-122"/>
                <a:cs typeface="AkayaTelivigala" pitchFamily="2" charset="77"/>
              </a:rPr>
              <a:t>Thank you for your attentions</a:t>
            </a:r>
            <a:r>
              <a:rPr lang="en-US" altLang="zh-CN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CADEMY ENGRAVED LET PLAIN:1.0" panose="02000000000000000000" pitchFamily="2" charset="0"/>
                <a:ea typeface="微软雅黑" panose="020B0503020204020204" pitchFamily="34" charset="-122"/>
                <a:cs typeface="OPPOSans Heavy" panose="00020600040101010101" charset="-122"/>
              </a:rPr>
              <a:t>!</a:t>
            </a:r>
            <a:endParaRPr lang="zh-CN" altLang="en-US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CADEMY ENGRAVED LET PLAIN:1.0" panose="02000000000000000000" pitchFamily="2" charset="0"/>
              <a:ea typeface="微软雅黑" panose="020B0503020204020204" pitchFamily="34" charset="-122"/>
              <a:cs typeface="OPPOSans Heavy" panose="00020600040101010101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C9FD57-9CD2-CCAD-600B-C5C030147F72}"/>
              </a:ext>
            </a:extLst>
          </p:cNvPr>
          <p:cNvSpPr txBox="1"/>
          <p:nvPr/>
        </p:nvSpPr>
        <p:spPr>
          <a:xfrm>
            <a:off x="8270767" y="9637235"/>
            <a:ext cx="4825039" cy="1087477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CN" sz="3200" b="0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habta125@gmail</a:t>
            </a:r>
            <a:r>
              <a:rPr kumimoji="0" lang="en-CN" sz="3200" b="0" i="0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kumimoji="0" lang="en-US" sz="3200" b="0" i="0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3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</a:t>
            </a:r>
            <a:r>
              <a:rPr kumimoji="0" lang="en-US" sz="3200" b="0" i="0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Helvetica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abtamu.tedila@mcgill.ca</a:t>
            </a:r>
            <a:endParaRPr kumimoji="0" lang="en-US" sz="3200" b="0" i="0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608908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971C8-097B-DE4B-539F-EE1ADDD21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BCEF761-1514-5416-D4EF-164E1DA4D401}"/>
              </a:ext>
            </a:extLst>
          </p:cNvPr>
          <p:cNvSpPr txBox="1"/>
          <p:nvPr/>
        </p:nvSpPr>
        <p:spPr>
          <a:xfrm>
            <a:off x="5908920" y="5924411"/>
            <a:ext cx="10312117" cy="93358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1828800">
              <a:defRPr sz="7000">
                <a:latin typeface="Impact" panose="020B0806030902050204"/>
                <a:ea typeface="Impact" panose="020B0806030902050204"/>
                <a:cs typeface="Impact" panose="020B0806030902050204"/>
                <a:sym typeface="Impact" panose="020B0806030902050204"/>
              </a:defRPr>
            </a:pPr>
            <a:r>
              <a:rPr lang="en-US" sz="5400" b="1" dirty="0">
                <a:ln w="12700">
                  <a:solidFill>
                    <a:schemeClr val="accent3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Impact" panose="020B0806030902050204"/>
              </a:rPr>
              <a:t>1. </a:t>
            </a:r>
            <a:r>
              <a:rPr lang="en-CN" altLang="en-CN" sz="5400" b="1" dirty="0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Overview of </a:t>
            </a:r>
            <a:r>
              <a:rPr lang="en-CN" altLang="en-CN" sz="5400" b="1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the FAST </a:t>
            </a:r>
            <a:r>
              <a:rPr lang="en-CN" altLang="en-CN" sz="5400" b="1" dirty="0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Survey</a:t>
            </a:r>
          </a:p>
        </p:txBody>
      </p:sp>
    </p:spTree>
    <p:extLst>
      <p:ext uri="{BB962C8B-B14F-4D97-AF65-F5344CB8AC3E}">
        <p14:creationId xmlns:p14="http://schemas.microsoft.com/office/powerpoint/2010/main" val="31890747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矩形 矩形" descr="矩形 矩形"/>
          <p:cNvPicPr/>
          <p:nvPr/>
        </p:nvPicPr>
        <p:blipFill>
          <a:blip r:embed="rId2"/>
          <a:stretch>
            <a:fillRect/>
          </a:stretch>
        </p:blipFill>
        <p:spPr>
          <a:xfrm>
            <a:off x="6327943" y="11119185"/>
            <a:ext cx="4155642" cy="1087542"/>
          </a:xfrm>
          <a:prstGeom prst="rect">
            <a:avLst/>
          </a:prstGeom>
        </p:spPr>
      </p:pic>
      <p:pic>
        <p:nvPicPr>
          <p:cNvPr id="413" name="skyplot_drifting_radec_201708-202508timed.png" descr="skyplot_drifting_radec_201708-202508tim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213" y="119209"/>
            <a:ext cx="10839812" cy="1279812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16" name="2020年观测进展…"/>
          <p:cNvSpPr txBox="1"/>
          <p:nvPr/>
        </p:nvSpPr>
        <p:spPr>
          <a:xfrm>
            <a:off x="16949360" y="3330409"/>
            <a:ext cx="6754546" cy="6375721"/>
          </a:xfrm>
          <a:prstGeom prst="rect">
            <a:avLst/>
          </a:prstGeom>
          <a:ln w="12700">
            <a:miter lim="400000"/>
          </a:ln>
        </p:spPr>
        <p:txBody>
          <a:bodyPr lIns="71438" tIns="71438" rIns="71438" bIns="71438" anchor="ctr">
            <a:spAutoFit/>
          </a:bodyPr>
          <a:lstStyle/>
          <a:p>
            <a:pPr algn="r"/>
            <a:r>
              <a:rPr sz="3200" dirty="0">
                <a:solidFill>
                  <a:schemeClr val="tx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FAST 19</a:t>
            </a:r>
            <a:r>
              <a:rPr lang="en-US" sz="3200" dirty="0">
                <a:solidFill>
                  <a:schemeClr val="tx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 feed rotation angle</a:t>
            </a:r>
            <a:endParaRPr sz="3200" dirty="0">
              <a:solidFill>
                <a:schemeClr val="tx1"/>
              </a:solidFill>
              <a:latin typeface="Kailasa" panose="02000500000000020004" pitchFamily="2" charset="0"/>
              <a:cs typeface="Kailasa" panose="02000500000000020004" pitchFamily="2" charset="0"/>
            </a:endParaRPr>
          </a:p>
          <a:p>
            <a:pPr algn="r">
              <a:lnSpc>
                <a:spcPct val="160000"/>
              </a:lnSpc>
              <a:defRPr sz="4200">
                <a:latin typeface="Kai Regular"/>
                <a:ea typeface="Kai Regular"/>
                <a:cs typeface="Kai Regular"/>
                <a:sym typeface="Kai Regular"/>
              </a:defRPr>
            </a:pPr>
            <a:r>
              <a:rPr sz="3200" dirty="0">
                <a:solidFill>
                  <a:schemeClr val="tx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CRAFTS  </a:t>
            </a:r>
            <a:r>
              <a:rPr sz="3200" dirty="0">
                <a:solidFill>
                  <a:schemeClr val="tx1"/>
                </a:solidFill>
                <a:latin typeface="Kailasa" panose="02000500000000020004" pitchFamily="2" charset="0"/>
                <a:ea typeface="Hei Regular"/>
                <a:cs typeface="Kailasa" panose="02000500000000020004" pitchFamily="2" charset="0"/>
                <a:sym typeface="Hei Regular"/>
              </a:rPr>
              <a:t>23.4°</a:t>
            </a:r>
            <a:endParaRPr lang="en-CN" sz="3200" dirty="0">
              <a:solidFill>
                <a:schemeClr val="tx1"/>
              </a:solidFill>
              <a:latin typeface="Kailasa" panose="02000500000000020004" pitchFamily="2" charset="0"/>
              <a:ea typeface="Hei Regular"/>
              <a:cs typeface="Kailasa" panose="02000500000000020004" pitchFamily="2" charset="0"/>
              <a:sym typeface="Hei Regular"/>
            </a:endParaRPr>
          </a:p>
          <a:p>
            <a:pPr algn="r">
              <a:lnSpc>
                <a:spcPct val="160000"/>
              </a:lnSpc>
              <a:defRPr sz="4700">
                <a:latin typeface="Kai Regular"/>
                <a:ea typeface="Kai Regular"/>
                <a:cs typeface="Kai Regular"/>
                <a:sym typeface="Kai Regular"/>
              </a:defRPr>
            </a:pPr>
            <a:r>
              <a:rPr lang="en-US" sz="3200" dirty="0">
                <a:solidFill>
                  <a:schemeClr val="tx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~ </a:t>
            </a:r>
            <a:r>
              <a:rPr lang="en-US" sz="3200" dirty="0">
                <a:solidFill>
                  <a:schemeClr val="tx1"/>
                </a:solidFill>
                <a:latin typeface="Kailasa" panose="02000500000000020004" pitchFamily="2" charset="0"/>
                <a:ea typeface="Hei Regular"/>
                <a:cs typeface="Kailasa" panose="02000500000000020004" pitchFamily="2" charset="0"/>
                <a:sym typeface="Hei Regular"/>
              </a:rPr>
              <a:t>35 %</a:t>
            </a:r>
            <a:r>
              <a:rPr lang="en-US" sz="3200" dirty="0">
                <a:solidFill>
                  <a:schemeClr val="tx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 FAST Sky, </a:t>
            </a:r>
          </a:p>
          <a:p>
            <a:pPr algn="r">
              <a:lnSpc>
                <a:spcPct val="160000"/>
              </a:lnSpc>
              <a:defRPr sz="4700">
                <a:latin typeface="Kai Regular"/>
                <a:ea typeface="Kai Regular"/>
                <a:cs typeface="Kai Regular"/>
                <a:sym typeface="Kai Regular"/>
              </a:defRPr>
            </a:pPr>
            <a:r>
              <a:rPr lang="en-US" sz="3200" dirty="0">
                <a:solidFill>
                  <a:schemeClr val="tx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~ 26 % whole sky</a:t>
            </a:r>
          </a:p>
          <a:p>
            <a:pPr algn="r">
              <a:lnSpc>
                <a:spcPct val="160000"/>
              </a:lnSpc>
              <a:defRPr sz="4700">
                <a:latin typeface="Kai Regular"/>
                <a:ea typeface="Kai Regular"/>
                <a:cs typeface="Kai Regular"/>
                <a:sym typeface="Kai Regular"/>
              </a:defRPr>
            </a:pPr>
            <a:r>
              <a:rPr lang="en-US" sz="3200" dirty="0">
                <a:solidFill>
                  <a:schemeClr val="tx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~ </a:t>
            </a:r>
            <a:r>
              <a:rPr lang="en-US" sz="3200" dirty="0">
                <a:solidFill>
                  <a:schemeClr val="tx1"/>
                </a:solidFill>
                <a:latin typeface="Kailasa" panose="02000500000000020004" pitchFamily="2" charset="0"/>
                <a:ea typeface="Hei Regular"/>
                <a:cs typeface="Kailasa" panose="02000500000000020004" pitchFamily="2" charset="0"/>
                <a:sym typeface="Hei Regular"/>
              </a:rPr>
              <a:t>6397 deg</a:t>
            </a:r>
            <a:r>
              <a:rPr lang="en-US" sz="3200" baseline="32000" dirty="0">
                <a:solidFill>
                  <a:schemeClr val="tx1"/>
                </a:solidFill>
                <a:latin typeface="Kailasa" panose="02000500000000020004" pitchFamily="2" charset="0"/>
                <a:ea typeface="Hei Regular"/>
                <a:cs typeface="Kailasa" panose="02000500000000020004" pitchFamily="2" charset="0"/>
                <a:sym typeface="Hei Regular"/>
              </a:rPr>
              <a:t>2</a:t>
            </a:r>
          </a:p>
          <a:p>
            <a:pPr algn="r">
              <a:lnSpc>
                <a:spcPct val="160000"/>
              </a:lnSpc>
              <a:defRPr sz="4700">
                <a:latin typeface="Kai Regular"/>
                <a:ea typeface="Kai Regular"/>
                <a:cs typeface="Kai Regular"/>
                <a:sym typeface="Kai Regular"/>
              </a:defRPr>
            </a:pPr>
            <a:r>
              <a:rPr lang="en-CN" sz="3200" baseline="32000" dirty="0">
                <a:solidFill>
                  <a:schemeClr val="tx1"/>
                </a:solidFill>
                <a:latin typeface="Kailasa" panose="02000500000000020004" pitchFamily="2" charset="0"/>
                <a:ea typeface="Hei Regular"/>
                <a:cs typeface="Kailasa" panose="02000500000000020004" pitchFamily="2" charset="0"/>
                <a:sym typeface="Hei Regular"/>
              </a:rPr>
              <a:t>Sensetivity ~ 0.1 mJy</a:t>
            </a:r>
            <a:endParaRPr sz="3200" baseline="32000" dirty="0">
              <a:solidFill>
                <a:schemeClr val="tx1"/>
              </a:solidFill>
              <a:latin typeface="Kailasa" panose="02000500000000020004" pitchFamily="2" charset="0"/>
              <a:ea typeface="Hei Regular"/>
              <a:cs typeface="Kailasa" panose="02000500000000020004" pitchFamily="2" charset="0"/>
              <a:sym typeface="Hei Regular"/>
            </a:endParaRPr>
          </a:p>
          <a:p>
            <a:pPr algn="r"/>
            <a:endParaRPr lang="en-US" sz="3200" dirty="0">
              <a:solidFill>
                <a:schemeClr val="tx1"/>
              </a:solidFill>
              <a:latin typeface="Kailasa" panose="02000500000000020004" pitchFamily="2" charset="0"/>
              <a:cs typeface="Kailasa" panose="02000500000000020004" pitchFamily="2" charset="0"/>
            </a:endParaRPr>
          </a:p>
          <a:p>
            <a:pPr algn="r"/>
            <a:r>
              <a:rPr lang="en-US" sz="3200" dirty="0">
                <a:solidFill>
                  <a:schemeClr val="tx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 Spectral ~ 1 PB</a:t>
            </a:r>
          </a:p>
          <a:p>
            <a:pPr algn="r"/>
            <a:r>
              <a:rPr lang="en-US" sz="3200" dirty="0">
                <a:solidFill>
                  <a:schemeClr val="tx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Pulsar(2bit) ~ 2PB</a:t>
            </a:r>
          </a:p>
          <a:p>
            <a:pPr algn="r"/>
            <a:r>
              <a:rPr lang="en-US" sz="3200" dirty="0">
                <a:solidFill>
                  <a:schemeClr val="tx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(2bit compression W.W. Zhu</a:t>
            </a:r>
            <a:r>
              <a:rPr lang="en-US" sz="3800" dirty="0">
                <a:solidFill>
                  <a:schemeClr val="tx1"/>
                </a:solidFill>
                <a:latin typeface="Kailasa" panose="02000500000000020004" pitchFamily="2" charset="0"/>
                <a:cs typeface="Kailasa" panose="02000500000000020004" pitchFamily="2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40457-588C-1FB8-DE75-88FE0F8623B5}"/>
              </a:ext>
            </a:extLst>
          </p:cNvPr>
          <p:cNvSpPr txBox="1"/>
          <p:nvPr/>
        </p:nvSpPr>
        <p:spPr>
          <a:xfrm>
            <a:off x="6527011" y="11363603"/>
            <a:ext cx="2699458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CN" sz="2800" dirty="0">
                <a:solidFill>
                  <a:schemeClr val="tx1"/>
                </a:solidFill>
              </a:rPr>
              <a:t>Cedit: Pei Wang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DA0D2BB-D029-AA9B-70FA-5A07FEB55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23" y="2207229"/>
            <a:ext cx="9163087" cy="870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FCAC46-CC86-C4FE-51B5-157ECCB03C7D}"/>
              </a:ext>
            </a:extLst>
          </p:cNvPr>
          <p:cNvSpPr txBox="1"/>
          <p:nvPr/>
        </p:nvSpPr>
        <p:spPr>
          <a:xfrm>
            <a:off x="1320499" y="1306459"/>
            <a:ext cx="9163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Galactic Plane Pulsar Snapshot (GPPS) survey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82464E-2800-D047-6689-FABE72C9FC96}"/>
              </a:ext>
            </a:extLst>
          </p:cNvPr>
          <p:cNvSpPr txBox="1"/>
          <p:nvPr/>
        </p:nvSpPr>
        <p:spPr>
          <a:xfrm>
            <a:off x="13524517" y="1537354"/>
            <a:ext cx="10179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Impact" panose="020B0806030902050204"/>
              </a:rPr>
              <a:t>Commensal Radio Astronomy FAST Survey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Garamond" panose="02020404030301010803"/>
                <a:cs typeface="Times New Roman" panose="02020603050405020304" pitchFamily="18" charset="0"/>
                <a:sym typeface="Garamond" panose="02020404030301010803"/>
              </a:rPr>
              <a:t>(CRAFTS)  </a:t>
            </a:r>
          </a:p>
        </p:txBody>
      </p:sp>
      <p:sp>
        <p:nvSpPr>
          <p:cNvPr id="13" name="文本框 4">
            <a:extLst>
              <a:ext uri="{FF2B5EF4-FFF2-40B4-BE49-F238E27FC236}">
                <a16:creationId xmlns:a16="http://schemas.microsoft.com/office/drawing/2014/main" id="{E90A59C3-C812-5F99-D27E-AAA8B5C80D71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14" name="文本框 4">
            <a:extLst>
              <a:ext uri="{FF2B5EF4-FFF2-40B4-BE49-F238E27FC236}">
                <a16:creationId xmlns:a16="http://schemas.microsoft.com/office/drawing/2014/main" id="{CA2CDD94-CED4-86AC-EDBB-239CD67555AA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 bldLvl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4D7267-A58A-1FE9-8138-E19FD8ED6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4068" y="7556716"/>
            <a:ext cx="6542768" cy="457007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</p:spPr>
      </p:pic>
      <p:pic>
        <p:nvPicPr>
          <p:cNvPr id="525" name="SciDB2.png" descr="SciDB2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419322" y="1811373"/>
            <a:ext cx="16264608" cy="339100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26" name="CRAFTS 脉冲星发现进展"/>
          <p:cNvSpPr txBox="1"/>
          <p:nvPr/>
        </p:nvSpPr>
        <p:spPr>
          <a:xfrm>
            <a:off x="7291632" y="477477"/>
            <a:ext cx="10272019" cy="853030"/>
          </a:xfrm>
          <a:prstGeom prst="rect">
            <a:avLst/>
          </a:prstGeom>
          <a:ln w="12700">
            <a:miter lim="400000"/>
          </a:ln>
        </p:spPr>
        <p:txBody>
          <a:bodyPr wrap="none" lIns="50788" tIns="50788" rIns="50788" bIns="50788" anchor="ctr">
            <a:spAutoFit/>
          </a:bodyPr>
          <a:lstStyle/>
          <a:p>
            <a:pPr defTabSz="821690">
              <a:lnSpc>
                <a:spcPct val="80000"/>
              </a:lnSpc>
              <a:defRPr sz="9200">
                <a:solidFill>
                  <a:srgbClr val="3AC2FE"/>
                </a:solidFill>
                <a:latin typeface="FZZJ-CJPXKJW" panose="02000500000000000000" charset="-122"/>
                <a:ea typeface="FZZJ-CJPXKJW" panose="02000500000000000000" charset="-122"/>
                <a:cs typeface="FZZJ-CJPXKJW" panose="02000500000000000000" charset="-122"/>
                <a:sym typeface="FZZJ-CJPXKJW" panose="02000500000000000000" charset="-122"/>
              </a:defRPr>
            </a:pPr>
            <a:r>
              <a:rPr lang="en-US" sz="6000" b="1" i="1" dirty="0">
                <a:solidFill>
                  <a:srgbClr val="3AC2FE"/>
                </a:solidFill>
                <a:latin typeface="Calisto MT" panose="02040603050505030304" pitchFamily="18" charset="77"/>
                <a:cs typeface="+mj-ea"/>
                <a:sym typeface="Garamond" panose="02020404030301010803"/>
              </a:rPr>
              <a:t>Pulsar </a:t>
            </a:r>
            <a:r>
              <a:rPr lang="en-US" sz="6000" b="1" i="1" dirty="0">
                <a:solidFill>
                  <a:srgbClr val="3AC2FE"/>
                </a:solidFill>
                <a:latin typeface="Calisto MT" panose="02040603050505030304" pitchFamily="18" charset="77"/>
                <a:cs typeface="Times New Roman" panose="02020603050405020304" pitchFamily="18" charset="0"/>
                <a:sym typeface="Garamond" panose="02020404030301010803"/>
              </a:rPr>
              <a:t>discoveries</a:t>
            </a:r>
            <a:r>
              <a:rPr lang="en-US" sz="6000" b="1" i="1" dirty="0">
                <a:solidFill>
                  <a:srgbClr val="3AC2FE"/>
                </a:solidFill>
                <a:latin typeface="Calisto MT" panose="02040603050505030304" pitchFamily="18" charset="77"/>
                <a:cs typeface="+mj-ea"/>
                <a:sym typeface="Garamond" panose="02020404030301010803"/>
              </a:rPr>
              <a:t> from CRAFTS</a:t>
            </a:r>
            <a:endParaRPr lang="en-US" sz="6000" b="1" i="1" dirty="0">
              <a:solidFill>
                <a:srgbClr val="3AC2FE"/>
              </a:solidFill>
              <a:latin typeface="Calisto MT" panose="02040603050505030304" pitchFamily="18" charset="77"/>
              <a:cs typeface="+mj-ea"/>
              <a:sym typeface="Impact" panose="020B0806030902050204"/>
            </a:endParaRPr>
          </a:p>
        </p:txBody>
      </p:sp>
      <p:sp>
        <p:nvSpPr>
          <p:cNvPr id="527" name="61    毫秒脉冲星…"/>
          <p:cNvSpPr txBox="1"/>
          <p:nvPr/>
        </p:nvSpPr>
        <p:spPr>
          <a:xfrm>
            <a:off x="18714" y="7056699"/>
            <a:ext cx="11691636" cy="1977825"/>
          </a:xfrm>
          <a:prstGeom prst="rect">
            <a:avLst/>
          </a:prstGeom>
          <a:ln w="12700">
            <a:miter lim="400000"/>
          </a:ln>
        </p:spPr>
        <p:txBody>
          <a:bodyPr wrap="square" lIns="50788" tIns="50788" rIns="50788" bIns="50788" anchor="ctr">
            <a:spAutoFit/>
          </a:bodyPr>
          <a:lstStyle/>
          <a:p>
            <a:pPr marL="488316" indent="-488316" defTabSz="457200">
              <a:lnSpc>
                <a:spcPct val="90000"/>
              </a:lnSpc>
              <a:buSzPct val="50000"/>
              <a:buBlip>
                <a:blip r:embed="rId4"/>
              </a:buBlip>
              <a:defRPr sz="4500"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defRPr>
            </a:pPr>
            <a:r>
              <a:rPr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6</a:t>
            </a:r>
            <a:r>
              <a:rPr lang="en-US"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5</a:t>
            </a:r>
            <a:r>
              <a:rPr sz="4500" dirty="0">
                <a:solidFill>
                  <a:srgbClr val="00A2FF"/>
                </a:solidFill>
              </a:rPr>
              <a:t>    </a:t>
            </a:r>
            <a:r>
              <a:rPr lang="en-US" altLang="zh-CN" sz="4500" dirty="0">
                <a:solidFill>
                  <a:srgbClr val="FFFFFF"/>
                </a:solidFill>
              </a:rPr>
              <a:t>MSPs (</a:t>
            </a:r>
            <a:r>
              <a:rPr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2</a:t>
            </a:r>
            <a:r>
              <a:rPr lang="en-US"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1</a:t>
            </a:r>
            <a:r>
              <a:rPr sz="4500" dirty="0">
                <a:solidFill>
                  <a:srgbClr val="4F81BD"/>
                </a:solidFill>
              </a:rPr>
              <a:t> </a:t>
            </a:r>
            <a:r>
              <a:rPr lang="en-US" altLang="zh-CN" sz="4500" dirty="0" err="1">
                <a:solidFill>
                  <a:srgbClr val="FFFFFF"/>
                </a:solidFill>
              </a:rPr>
              <a:t>Binary</a:t>
            </a:r>
            <a:r>
              <a:rPr sz="4500" dirty="0" err="1">
                <a:solidFill>
                  <a:srgbClr val="FFFFFF"/>
                </a:solidFill>
              </a:rPr>
              <a:t>（</a:t>
            </a:r>
            <a:r>
              <a:rPr lang="en-US" altLang="zh-CN" sz="4500" dirty="0" err="1">
                <a:solidFill>
                  <a:srgbClr val="FFFFFF"/>
                </a:solidFill>
              </a:rPr>
              <a:t>including</a:t>
            </a:r>
            <a:r>
              <a:rPr sz="4500" dirty="0">
                <a:solidFill>
                  <a:srgbClr val="FFFFFF"/>
                </a:solidFill>
              </a:rPr>
              <a:t> </a:t>
            </a:r>
            <a:r>
              <a:rPr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3</a:t>
            </a:r>
            <a:r>
              <a:rPr sz="4500" dirty="0">
                <a:solidFill>
                  <a:srgbClr val="FFFFFF"/>
                </a:solidFill>
              </a:rPr>
              <a:t> DNS</a:t>
            </a:r>
            <a:r>
              <a:rPr lang="en-US" sz="4500" dirty="0">
                <a:solidFill>
                  <a:srgbClr val="FFFFFF"/>
                </a:solidFill>
              </a:rPr>
              <a:t>)</a:t>
            </a:r>
            <a:r>
              <a:rPr sz="4500" dirty="0">
                <a:solidFill>
                  <a:srgbClr val="FFFFFF"/>
                </a:solidFill>
              </a:rPr>
              <a:t>）</a:t>
            </a:r>
          </a:p>
          <a:p>
            <a:pPr marL="488316" indent="-488316" defTabSz="457200">
              <a:lnSpc>
                <a:spcPct val="90000"/>
              </a:lnSpc>
              <a:buSzPct val="50000"/>
              <a:buBlip>
                <a:blip r:embed="rId4"/>
              </a:buBlip>
              <a:defRPr sz="4500"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defRPr>
            </a:pPr>
            <a:r>
              <a:rPr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~35</a:t>
            </a:r>
            <a:r>
              <a:rPr sz="4500" dirty="0">
                <a:solidFill>
                  <a:srgbClr val="4F81BD"/>
                </a:solidFill>
              </a:rPr>
              <a:t> </a:t>
            </a:r>
            <a:r>
              <a:rPr lang="zh-CN" altLang="en-US" sz="4500" dirty="0">
                <a:solidFill>
                  <a:srgbClr val="FFFFFF"/>
                </a:solidFill>
              </a:rPr>
              <a:t> </a:t>
            </a:r>
            <a:r>
              <a:rPr lang="en-US" altLang="zh-CN" sz="4500" dirty="0">
                <a:solidFill>
                  <a:srgbClr val="FFFFFF"/>
                </a:solidFill>
              </a:rPr>
              <a:t>RRATs</a:t>
            </a:r>
          </a:p>
          <a:p>
            <a:pPr marL="488316" indent="-488316" defTabSz="457200">
              <a:lnSpc>
                <a:spcPct val="90000"/>
              </a:lnSpc>
              <a:buSzPct val="50000"/>
              <a:buBlip>
                <a:blip r:embed="rId4"/>
              </a:buBlip>
              <a:defRPr sz="4500"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defRPr>
            </a:pPr>
            <a:r>
              <a:rPr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~</a:t>
            </a:r>
            <a:r>
              <a:rPr lang="en-US"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122</a:t>
            </a:r>
            <a:r>
              <a:rPr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 </a:t>
            </a:r>
            <a:r>
              <a:rPr lang="en-US" altLang="zh-CN" sz="4500" dirty="0">
                <a:solidFill>
                  <a:srgbClr val="FFFFFF"/>
                </a:solidFill>
              </a:rPr>
              <a:t>Pulsars</a:t>
            </a:r>
            <a:r>
              <a:rPr lang="zh-CN" altLang="en-US" sz="4500" dirty="0">
                <a:solidFill>
                  <a:srgbClr val="FFFFFF"/>
                </a:solidFill>
              </a:rPr>
              <a:t> </a:t>
            </a:r>
            <a:r>
              <a:rPr lang="en-US" altLang="zh-CN" sz="4500" dirty="0">
                <a:solidFill>
                  <a:srgbClr val="FFFFFF"/>
                </a:solidFill>
              </a:rPr>
              <a:t>were</a:t>
            </a:r>
            <a:r>
              <a:rPr lang="zh-CN" altLang="en-US" sz="4500" dirty="0">
                <a:solidFill>
                  <a:srgbClr val="FFFFFF"/>
                </a:solidFill>
              </a:rPr>
              <a:t> </a:t>
            </a:r>
            <a:r>
              <a:rPr lang="en-US" altLang="zh-CN" sz="4500" dirty="0">
                <a:solidFill>
                  <a:srgbClr val="FFFFFF"/>
                </a:solidFill>
              </a:rPr>
              <a:t>Published</a:t>
            </a:r>
            <a:endParaRPr sz="4500" dirty="0">
              <a:solidFill>
                <a:srgbClr val="FFFFFF"/>
              </a:solidFill>
            </a:endParaRPr>
          </a:p>
        </p:txBody>
      </p:sp>
      <p:sp>
        <p:nvSpPr>
          <p:cNvPr id="528" name="约80颗 获得计时解…"/>
          <p:cNvSpPr txBox="1"/>
          <p:nvPr/>
        </p:nvSpPr>
        <p:spPr>
          <a:xfrm>
            <a:off x="9533469" y="5835418"/>
            <a:ext cx="19343230" cy="1607456"/>
          </a:xfrm>
          <a:prstGeom prst="rect">
            <a:avLst/>
          </a:prstGeom>
          <a:ln w="12700">
            <a:miter lim="400000"/>
          </a:ln>
        </p:spPr>
        <p:txBody>
          <a:bodyPr lIns="50788" tIns="50788" rIns="50788" bIns="50788" anchor="ctr"/>
          <a:lstStyle/>
          <a:p>
            <a:pPr defTabSz="914400">
              <a:lnSpc>
                <a:spcPct val="90000"/>
              </a:lnSpc>
              <a:defRPr sz="4200"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Kaiti SC Regular" panose="02010600040101010101" charset="-122"/>
              </a:defRPr>
            </a:pPr>
            <a:r>
              <a:rPr lang="en-US" altLang="zh-CN"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~</a:t>
            </a:r>
            <a:r>
              <a:rPr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80</a:t>
            </a:r>
            <a:r>
              <a:rPr lang="zh-CN" altLang="en-US"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 </a:t>
            </a:r>
            <a:r>
              <a:rPr lang="en-US" altLang="zh-CN" sz="45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Pulsars</a:t>
            </a:r>
            <a:r>
              <a:rPr sz="40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Hei Regular"/>
                <a:ea typeface="Hei Regular"/>
                <a:cs typeface="Hei Regular"/>
                <a:sym typeface="Hei Regular"/>
              </a:rPr>
              <a:t> </a:t>
            </a:r>
            <a:r>
              <a:rPr lang="en-US" altLang="zh-CN" sz="4500" dirty="0">
                <a:solidFill>
                  <a:srgbClr val="FFFFFF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have</a:t>
            </a:r>
            <a:r>
              <a:rPr lang="zh-CN" altLang="en-US" sz="4500" dirty="0">
                <a:solidFill>
                  <a:srgbClr val="FFFFFF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 </a:t>
            </a:r>
            <a:r>
              <a:rPr lang="en-US" altLang="zh-CN" sz="4500" dirty="0">
                <a:solidFill>
                  <a:srgbClr val="FFFFFF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full</a:t>
            </a:r>
            <a:r>
              <a:rPr lang="zh-CN" altLang="en-US" sz="4500" dirty="0">
                <a:solidFill>
                  <a:srgbClr val="FFFFFF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 </a:t>
            </a:r>
            <a:r>
              <a:rPr lang="en-US" altLang="zh-CN" sz="4500" dirty="0">
                <a:solidFill>
                  <a:srgbClr val="FFFFFF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time</a:t>
            </a:r>
            <a:r>
              <a:rPr lang="zh-CN" altLang="en-US" sz="4500" dirty="0">
                <a:solidFill>
                  <a:srgbClr val="FFFFFF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 </a:t>
            </a:r>
            <a:r>
              <a:rPr lang="en-US" altLang="zh-CN" sz="4500" dirty="0">
                <a:solidFill>
                  <a:srgbClr val="FFFFFF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solution</a:t>
            </a:r>
            <a:endParaRPr sz="4500" dirty="0">
              <a:solidFill>
                <a:srgbClr val="FFFFFF"/>
              </a:solidFill>
              <a:latin typeface="Kaiti SC Bold" panose="02010600040101010101" charset="-122"/>
              <a:ea typeface="Kaiti SC Bold" panose="02010600040101010101" charset="-122"/>
              <a:cs typeface="Kaiti SC Bold" panose="02010600040101010101" charset="-122"/>
              <a:sym typeface="Kaiti SC Bold" panose="02010600040101010101" charset="-122"/>
            </a:endParaRPr>
          </a:p>
          <a:p>
            <a:pPr defTabSz="914400">
              <a:lnSpc>
                <a:spcPct val="90000"/>
              </a:lnSpc>
              <a:defRPr sz="4500">
                <a:solidFill>
                  <a:srgbClr val="FFFFFF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defRPr>
            </a:pPr>
            <a:r>
              <a:rPr lang="en-US" altLang="zh-CN" sz="4500" dirty="0"/>
              <a:t>International collaborative pulsar timing</a:t>
            </a:r>
          </a:p>
        </p:txBody>
      </p:sp>
      <p:pic>
        <p:nvPicPr>
          <p:cNvPr id="530" name="Beyond the death lines  Beyond the death lines " descr="Beyond the death lines  Beyond the death lines "/>
          <p:cNvPicPr/>
          <p:nvPr/>
        </p:nvPicPr>
        <p:blipFill>
          <a:blip r:embed="rId5"/>
          <a:stretch>
            <a:fillRect/>
          </a:stretch>
        </p:blipFill>
        <p:spPr>
          <a:xfrm rot="19365901">
            <a:off x="19865013" y="10049340"/>
            <a:ext cx="4427786" cy="652452"/>
          </a:xfrm>
          <a:prstGeom prst="rect">
            <a:avLst/>
          </a:prstGeom>
          <a:noFill/>
        </p:spPr>
      </p:pic>
      <p:sp>
        <p:nvSpPr>
          <p:cNvPr id="531" name="已经验证 208颗…"/>
          <p:cNvSpPr txBox="1"/>
          <p:nvPr/>
        </p:nvSpPr>
        <p:spPr>
          <a:xfrm>
            <a:off x="0" y="5947877"/>
            <a:ext cx="14156268" cy="906738"/>
          </a:xfrm>
          <a:prstGeom prst="rect">
            <a:avLst/>
          </a:prstGeom>
          <a:noFill/>
          <a:ln w="12700">
            <a:solidFill>
              <a:srgbClr val="FFFFFF"/>
            </a:solidFill>
            <a:custDash>
              <a:ds d="200000" sp="200000"/>
            </a:custDash>
            <a:miter lim="400000"/>
          </a:ln>
        </p:spPr>
        <p:txBody>
          <a:bodyPr wrap="square" lIns="50776" tIns="50776" rIns="50776" bIns="50776" anchor="ctr">
            <a:spAutoFit/>
          </a:bodyPr>
          <a:lstStyle/>
          <a:p>
            <a:pPr algn="just" defTabSz="914400">
              <a:lnSpc>
                <a:spcPct val="80000"/>
              </a:lnSpc>
              <a:defRPr sz="4800">
                <a:solidFill>
                  <a:srgbClr val="FFFFFF"/>
                </a:solidFill>
                <a:latin typeface="Kaiti SC Regular" panose="02010600040101010101" charset="-122"/>
                <a:ea typeface="Kaiti SC Regular" panose="02010600040101010101" charset="-122"/>
                <a:cs typeface="Kaiti SC Regular" panose="02010600040101010101" charset="-122"/>
                <a:sym typeface="Kaiti SC Regular" panose="02010600040101010101" charset="-122"/>
              </a:defRPr>
            </a:pPr>
            <a:r>
              <a:rPr lang="en-US" altLang="zh-CN" sz="5600" dirty="0"/>
              <a:t>Confirmed </a:t>
            </a:r>
            <a:r>
              <a:rPr sz="62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2</a:t>
            </a:r>
            <a:r>
              <a:rPr lang="en-US" sz="62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22</a:t>
            </a:r>
            <a:r>
              <a:rPr lang="zh-CN" altLang="en-US" sz="62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 </a:t>
            </a:r>
            <a:r>
              <a:rPr lang="en-US" altLang="zh-CN" sz="62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New</a:t>
            </a:r>
            <a:r>
              <a:rPr lang="zh-CN" altLang="en-US" sz="62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 </a:t>
            </a:r>
            <a:r>
              <a:rPr lang="en-US" altLang="zh-CN" sz="6200" dirty="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Pulsars</a:t>
            </a:r>
            <a:r>
              <a:rPr lang="en-US" altLang="zh-CN" sz="5600" dirty="0">
                <a:solidFill>
                  <a:srgbClr val="FF644E"/>
                </a:solidFill>
                <a:latin typeface="Kaiti SC Bold" panose="02010600040101010101" charset="-122"/>
                <a:ea typeface="Kaiti SC Bold" panose="02010600040101010101" charset="-122"/>
                <a:cs typeface="Kaiti SC Bold" panose="02010600040101010101" charset="-122"/>
                <a:sym typeface="Kaiti SC Bold" panose="02010600040101010101" charset="-122"/>
              </a:rPr>
              <a:t> </a:t>
            </a:r>
            <a:r>
              <a:rPr lang="en-US" altLang="zh-CN" sz="4800" dirty="0"/>
              <a:t>Discovery</a:t>
            </a:r>
            <a:endParaRPr sz="4800" dirty="0"/>
          </a:p>
        </p:txBody>
      </p:sp>
      <p:grpSp>
        <p:nvGrpSpPr>
          <p:cNvPr id="539" name="成组"/>
          <p:cNvGrpSpPr/>
          <p:nvPr/>
        </p:nvGrpSpPr>
        <p:grpSpPr>
          <a:xfrm>
            <a:off x="345088" y="9148366"/>
            <a:ext cx="11980268" cy="5899128"/>
            <a:chOff x="0" y="-1"/>
            <a:chExt cx="11980267" cy="6844475"/>
          </a:xfrm>
        </p:grpSpPr>
        <p:grpSp>
          <p:nvGrpSpPr>
            <p:cNvPr id="536" name="组合 21"/>
            <p:cNvGrpSpPr/>
            <p:nvPr/>
          </p:nvGrpSpPr>
          <p:grpSpPr>
            <a:xfrm>
              <a:off x="0" y="-1"/>
              <a:ext cx="11980267" cy="6844475"/>
              <a:chOff x="0" y="0"/>
              <a:chExt cx="11980266" cy="6844473"/>
            </a:xfrm>
          </p:grpSpPr>
          <p:sp>
            <p:nvSpPr>
              <p:cNvPr id="534" name="圆角矩形 22"/>
              <p:cNvSpPr/>
              <p:nvPr/>
            </p:nvSpPr>
            <p:spPr>
              <a:xfrm>
                <a:off x="0" y="0"/>
                <a:ext cx="8494870" cy="4277046"/>
              </a:xfrm>
              <a:prstGeom prst="roundRect">
                <a:avLst>
                  <a:gd name="adj" fmla="val 11440"/>
                </a:avLst>
              </a:prstGeom>
              <a:gradFill flip="none" rotWithShape="1">
                <a:gsLst>
                  <a:gs pos="0">
                    <a:schemeClr val="accent1">
                      <a:hueOff val="273561"/>
                      <a:satOff val="2937"/>
                      <a:lumOff val="-22230"/>
                    </a:schemeClr>
                  </a:gs>
                  <a:gs pos="100000">
                    <a:srgbClr val="BDD7EE">
                      <a:alpha val="0"/>
                    </a:srgbClr>
                  </a:gs>
                </a:gsLst>
                <a:lin ang="0" scaled="0"/>
              </a:gradFill>
              <a:ln w="25400" cap="flat">
                <a:solidFill>
                  <a:srgbClr val="7B9ACA">
                    <a:alpha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91440" tIns="91440" rIns="91440" bIns="91440" numCol="1" anchor="ctr">
                <a:noAutofit/>
              </a:bodyPr>
              <a:lstStyle/>
              <a:p>
                <a:pPr>
                  <a:defRPr sz="3600">
                    <a:solidFill>
                      <a:srgbClr val="FFFFFF"/>
                    </a:solidFill>
                    <a:latin typeface="等线"/>
                    <a:ea typeface="等线"/>
                    <a:cs typeface="等线"/>
                    <a:sym typeface="等线"/>
                  </a:defRPr>
                </a:pPr>
                <a:endParaRPr sz="7200"/>
              </a:p>
            </p:txBody>
          </p:sp>
          <p:sp>
            <p:nvSpPr>
              <p:cNvPr id="535" name="Rectangle 29"/>
              <p:cNvSpPr txBox="1"/>
              <p:nvPr/>
            </p:nvSpPr>
            <p:spPr>
              <a:xfrm>
                <a:off x="305920" y="2150882"/>
                <a:ext cx="11674346" cy="469359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91440" tIns="91440" rIns="91440" bIns="91440" numCol="1" anchor="t">
                <a:noAutofit/>
              </a:bodyPr>
              <a:lstStyle/>
              <a:p>
                <a:pPr algn="just">
                  <a:lnSpc>
                    <a:spcPct val="120000"/>
                  </a:lnSpc>
                  <a:defRPr sz="3800"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  <a:latin typeface="Kai Regular"/>
                    <a:ea typeface="Kai Regular"/>
                    <a:cs typeface="Kai Regular"/>
                    <a:sym typeface="Kai Regular"/>
                  </a:defRPr>
                </a:pPr>
                <a:r>
                  <a:rPr sz="3800" dirty="0"/>
                  <a:t>86GB+，7</a:t>
                </a:r>
                <a:r>
                  <a:rPr lang="zh-CN" altLang="en-US" sz="3800" dirty="0"/>
                  <a:t> </a:t>
                </a:r>
                <a:r>
                  <a:rPr sz="3800" dirty="0"/>
                  <a:t>datasets</a:t>
                </a:r>
              </a:p>
              <a:p>
                <a:pPr algn="just">
                  <a:lnSpc>
                    <a:spcPct val="120000"/>
                  </a:lnSpc>
                  <a:defRPr sz="3800"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  <a:latin typeface="Kai Regular"/>
                    <a:ea typeface="Kai Regular"/>
                    <a:cs typeface="Kai Regular"/>
                    <a:sym typeface="Kai Regular"/>
                  </a:defRPr>
                </a:pPr>
                <a:r>
                  <a:rPr sz="3800" dirty="0"/>
                  <a:t>10</a:t>
                </a:r>
                <a:r>
                  <a:rPr lang="en-US" altLang="zh-CN" sz="3800" dirty="0"/>
                  <a:t>0,000</a:t>
                </a:r>
                <a:r>
                  <a:rPr lang="zh-CN" altLang="en-US" sz="3800" dirty="0"/>
                  <a:t> </a:t>
                </a:r>
                <a:r>
                  <a:rPr lang="en-US" altLang="zh-CN" sz="3800" dirty="0"/>
                  <a:t>Views</a:t>
                </a:r>
                <a:r>
                  <a:rPr sz="3800" dirty="0"/>
                  <a:t>，5</a:t>
                </a:r>
                <a:r>
                  <a:rPr lang="en-US" altLang="zh-CN" sz="3800" dirty="0"/>
                  <a:t>200+</a:t>
                </a:r>
                <a:r>
                  <a:rPr lang="zh-CN" altLang="en-US" sz="3800" dirty="0"/>
                  <a:t> </a:t>
                </a:r>
                <a:r>
                  <a:rPr lang="en-US" altLang="zh-CN" sz="3800" dirty="0"/>
                  <a:t>Downloads</a:t>
                </a:r>
                <a:endParaRPr sz="3800" dirty="0"/>
              </a:p>
              <a:p>
                <a:pPr algn="just">
                  <a:lnSpc>
                    <a:spcPct val="120000"/>
                  </a:lnSpc>
                  <a:defRPr sz="3800">
                    <a:solidFill>
                      <a:schemeClr val="accent4">
                        <a:hueOff val="384618"/>
                        <a:satOff val="3869"/>
                        <a:lumOff val="5802"/>
                      </a:schemeClr>
                    </a:solidFill>
                    <a:latin typeface="Kai Regular"/>
                    <a:ea typeface="Kai Regular"/>
                    <a:cs typeface="Kai Regular"/>
                    <a:sym typeface="Kai Regular"/>
                  </a:defRPr>
                </a:pPr>
                <a:r>
                  <a:rPr sz="3800" dirty="0"/>
                  <a:t>&gt;200</a:t>
                </a:r>
                <a:r>
                  <a:rPr lang="zh-CN" altLang="en-US" sz="3800" dirty="0"/>
                  <a:t> </a:t>
                </a:r>
                <a:r>
                  <a:rPr lang="en-US" altLang="zh-CN" sz="3800" dirty="0"/>
                  <a:t>Citation</a:t>
                </a:r>
                <a:r>
                  <a:rPr lang="zh-CN" altLang="en-US" sz="3800" dirty="0"/>
                  <a:t>，</a:t>
                </a:r>
                <a:r>
                  <a:rPr lang="en-US" altLang="zh-CN" sz="3800" dirty="0"/>
                  <a:t>from</a:t>
                </a:r>
                <a:r>
                  <a:rPr lang="zh-CN" altLang="en-US" sz="3800" dirty="0"/>
                  <a:t> </a:t>
                </a:r>
                <a:r>
                  <a:rPr lang="en-US" altLang="zh-CN" sz="3800" dirty="0"/>
                  <a:t>20+</a:t>
                </a:r>
                <a:r>
                  <a:rPr lang="zh-CN" altLang="en-US" sz="3800" dirty="0"/>
                  <a:t> </a:t>
                </a:r>
                <a:r>
                  <a:rPr lang="en-US" altLang="zh-CN" sz="3800" dirty="0"/>
                  <a:t>Countries</a:t>
                </a:r>
                <a:endParaRPr sz="3800" dirty="0"/>
              </a:p>
            </p:txBody>
          </p:sp>
        </p:grpSp>
        <p:sp>
          <p:nvSpPr>
            <p:cNvPr id="537" name="CRAFTS 星表及数据释放…"/>
            <p:cNvSpPr txBox="1"/>
            <p:nvPr/>
          </p:nvSpPr>
          <p:spPr>
            <a:xfrm>
              <a:off x="404844" y="33896"/>
              <a:ext cx="8562115" cy="1642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08" tIns="45708" rIns="45708" bIns="45708" numCol="1" anchor="ctr">
              <a:spAutoFit/>
            </a:bodyPr>
            <a:lstStyle/>
            <a:p>
              <a:pPr defTabSz="457200">
                <a:defRPr sz="4800" b="1">
                  <a:solidFill>
                    <a:srgbClr val="FFFFFF"/>
                  </a:solidFill>
                  <a:latin typeface="Garamond" panose="02020404030301010803"/>
                  <a:ea typeface="Garamond" panose="02020404030301010803"/>
                  <a:cs typeface="Garamond" panose="02020404030301010803"/>
                  <a:sym typeface="Garamond" panose="02020404030301010803"/>
                </a:defRPr>
              </a:pPr>
              <a:r>
                <a:rPr sz="4400" dirty="0"/>
                <a:t>CRAFTS </a:t>
              </a:r>
              <a:r>
                <a:rPr lang="en-US" sz="4400" dirty="0">
                  <a:latin typeface="Kai Regular"/>
                  <a:ea typeface="Kai Regular"/>
                  <a:sym typeface="Kai Regular"/>
                </a:rPr>
                <a:t>C</a:t>
              </a:r>
              <a:r>
                <a:rPr lang="en-US" altLang="zh-CN" sz="4400" dirty="0">
                  <a:latin typeface="Kai Regular"/>
                  <a:ea typeface="Kai Regular"/>
                  <a:sym typeface="Kai Regular"/>
                </a:rPr>
                <a:t>atalog</a:t>
              </a:r>
              <a:r>
                <a:rPr lang="zh-CN" altLang="en-US" sz="4400" dirty="0">
                  <a:latin typeface="Kai Regular"/>
                  <a:ea typeface="Kai Regular"/>
                  <a:sym typeface="Kai Regular"/>
                </a:rPr>
                <a:t> </a:t>
              </a:r>
              <a:r>
                <a:rPr lang="en-US" altLang="zh-CN" sz="4400" dirty="0">
                  <a:latin typeface="Kai Regular"/>
                  <a:ea typeface="Kai Regular"/>
                  <a:sym typeface="Kai Regular"/>
                </a:rPr>
                <a:t>&amp;</a:t>
              </a:r>
              <a:r>
                <a:rPr lang="zh-CN" altLang="en-US" sz="4400" dirty="0">
                  <a:latin typeface="Kai Regular"/>
                  <a:ea typeface="Kai Regular"/>
                  <a:sym typeface="Kai Regular"/>
                </a:rPr>
                <a:t> </a:t>
              </a:r>
              <a:r>
                <a:rPr lang="en-US" altLang="zh-CN" sz="4400" dirty="0">
                  <a:latin typeface="Kai Regular"/>
                  <a:ea typeface="Kai Regular"/>
                  <a:sym typeface="Kai Regular"/>
                </a:rPr>
                <a:t>Data</a:t>
              </a:r>
              <a:r>
                <a:rPr lang="zh-CN" altLang="en-US" sz="4400" dirty="0">
                  <a:latin typeface="Kai Regular"/>
                  <a:ea typeface="Kai Regular"/>
                  <a:sym typeface="Kai Regular"/>
                </a:rPr>
                <a:t> </a:t>
              </a:r>
              <a:r>
                <a:rPr lang="en-US" altLang="zh-CN" sz="4400" dirty="0">
                  <a:latin typeface="Kai Regular"/>
                  <a:ea typeface="Kai Regular"/>
                  <a:sym typeface="Kai Regular"/>
                </a:rPr>
                <a:t>Release</a:t>
              </a:r>
              <a:endParaRPr sz="4400" dirty="0">
                <a:latin typeface="Kai Regular"/>
                <a:ea typeface="Kai Regular"/>
                <a:cs typeface="Kai Regular"/>
                <a:sym typeface="Kai Regular"/>
              </a:endParaRPr>
            </a:p>
            <a:p>
              <a:pPr defTabSz="457200">
                <a:defRPr sz="4200">
                  <a:solidFill>
                    <a:schemeClr val="accent1">
                      <a:satOff val="-3352"/>
                      <a:lumOff val="26614"/>
                    </a:schemeClr>
                  </a:solidFill>
                  <a:latin typeface="Garamond" panose="02020404030301010803"/>
                  <a:ea typeface="Garamond" panose="02020404030301010803"/>
                  <a:cs typeface="Garamond" panose="02020404030301010803"/>
                  <a:sym typeface="Garamond" panose="02020404030301010803"/>
                </a:defRPr>
              </a:pPr>
              <a:r>
                <a:rPr sz="4200" dirty="0">
                  <a:solidFill>
                    <a:srgbClr val="00B0F0"/>
                  </a:solidFill>
                  <a:uFill>
                    <a:solidFill>
                      <a:srgbClr val="0000FF"/>
                    </a:solidFill>
                  </a:uFill>
                  <a:hlinkClick r:id="rId6"/>
                </a:rPr>
                <a:t>http://crafts.bao.ac.cn/pulsar/</a:t>
              </a:r>
            </a:p>
          </p:txBody>
        </p:sp>
        <p:sp>
          <p:nvSpPr>
            <p:cNvPr id="538" name="https://fastro.scidb.cn/en"/>
            <p:cNvSpPr txBox="1"/>
            <p:nvPr/>
          </p:nvSpPr>
          <p:spPr>
            <a:xfrm>
              <a:off x="398418" y="1433118"/>
              <a:ext cx="5612090" cy="86891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788" tIns="50788" rIns="50788" bIns="50788" numCol="1" anchor="ctr">
              <a:spAutoFit/>
            </a:bodyPr>
            <a:lstStyle>
              <a:lvl1pPr algn="l" defTabSz="457200">
                <a:defRPr sz="4200">
                  <a:solidFill>
                    <a:schemeClr val="accent1">
                      <a:satOff val="-3352"/>
                      <a:lumOff val="26614"/>
                    </a:schemeClr>
                  </a:solidFill>
                  <a:uFill>
                    <a:solidFill>
                      <a:srgbClr val="0000FF"/>
                    </a:solidFill>
                  </a:uFill>
                  <a:latin typeface="Garamond" panose="02020404030301010803"/>
                  <a:ea typeface="Garamond" panose="02020404030301010803"/>
                  <a:cs typeface="Garamond" panose="02020404030301010803"/>
                  <a:sym typeface="Garamond" panose="02020404030301010803"/>
                </a:defRPr>
              </a:lvl1pPr>
            </a:lstStyle>
            <a:p>
              <a:r>
                <a:rPr dirty="0"/>
                <a:t>https://</a:t>
              </a:r>
              <a:r>
                <a:rPr dirty="0" err="1"/>
                <a:t>fastro.scidb.cn</a:t>
              </a:r>
              <a:r>
                <a:rPr dirty="0"/>
                <a:t>/</a:t>
              </a:r>
              <a:r>
                <a:rPr dirty="0" err="1"/>
                <a:t>en</a:t>
              </a:r>
              <a:endParaRPr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BAC431F-D2AB-89B2-EAAC-0902E6227C22}"/>
              </a:ext>
            </a:extLst>
          </p:cNvPr>
          <p:cNvSpPr txBox="1"/>
          <p:nvPr/>
        </p:nvSpPr>
        <p:spPr>
          <a:xfrm>
            <a:off x="8551627" y="2670264"/>
            <a:ext cx="3436838" cy="53347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CN" sz="2800" dirty="0">
                <a:solidFill>
                  <a:srgbClr val="FF0000"/>
                </a:solidFill>
              </a:rPr>
              <a:t>Cedit: Pei Wang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D0FF410-AB60-EC30-95E4-33FFEA000E77}"/>
              </a:ext>
            </a:extLst>
          </p:cNvPr>
          <p:cNvGrpSpPr/>
          <p:nvPr/>
        </p:nvGrpSpPr>
        <p:grpSpPr>
          <a:xfrm>
            <a:off x="16609024" y="1494639"/>
            <a:ext cx="7487812" cy="4013289"/>
            <a:chOff x="7747592" y="1194132"/>
            <a:chExt cx="7999644" cy="5383496"/>
          </a:xfrm>
        </p:grpSpPr>
        <p:pic>
          <p:nvPicPr>
            <p:cNvPr id="6" name="Picture 5" descr="A graph showing the time line&#10;&#10;Description automatically generated with medium confidence">
              <a:extLst>
                <a:ext uri="{FF2B5EF4-FFF2-40B4-BE49-F238E27FC236}">
                  <a16:creationId xmlns:a16="http://schemas.microsoft.com/office/drawing/2014/main" id="{03F680D1-3B5F-34B3-111B-B23BE28A4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47592" y="1194132"/>
              <a:ext cx="7999644" cy="531344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2AE970-A9E9-1196-A59B-7B8A04CD2570}"/>
                </a:ext>
              </a:extLst>
            </p:cNvPr>
            <p:cNvSpPr txBox="1"/>
            <p:nvPr/>
          </p:nvSpPr>
          <p:spPr>
            <a:xfrm>
              <a:off x="12736071" y="6027152"/>
              <a:ext cx="2267452" cy="55047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r>
                <a:rPr lang="en-CN" sz="20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Credit: Rahul Segal</a:t>
              </a:r>
            </a:p>
          </p:txBody>
        </p:sp>
      </p:grpSp>
      <p:pic>
        <p:nvPicPr>
          <p:cNvPr id="3074" name="Picture 2" descr="Large resolution">
            <a:extLst>
              <a:ext uri="{FF2B5EF4-FFF2-40B4-BE49-F238E27FC236}">
                <a16:creationId xmlns:a16="http://schemas.microsoft.com/office/drawing/2014/main" id="{BB4A2368-AD8A-9D1B-AF5F-CB9443F3D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338" y="7666504"/>
            <a:ext cx="7227724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07373A-CCD8-E2BB-DFFF-8B685300939D}"/>
              </a:ext>
            </a:extLst>
          </p:cNvPr>
          <p:cNvSpPr txBox="1"/>
          <p:nvPr/>
        </p:nvSpPr>
        <p:spPr>
          <a:xfrm>
            <a:off x="9145880" y="11752264"/>
            <a:ext cx="8144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>
                <a:solidFill>
                  <a:schemeClr val="bg1"/>
                </a:solidFill>
              </a:rPr>
              <a:t>Eclipse of Black Widow Pulsar PSR J1720−0533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2E01BC45-29C5-CAFE-1A61-4B95D4177E88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13" name="文本框 4">
            <a:extLst>
              <a:ext uri="{FF2B5EF4-FFF2-40B4-BE49-F238E27FC236}">
                <a16:creationId xmlns:a16="http://schemas.microsoft.com/office/drawing/2014/main" id="{94AF1586-8F45-F6D9-0CCD-03AC07034BC3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B8025F-F47D-7ED6-23E9-2D1E1568AF14}"/>
              </a:ext>
            </a:extLst>
          </p:cNvPr>
          <p:cNvSpPr txBox="1"/>
          <p:nvPr/>
        </p:nvSpPr>
        <p:spPr>
          <a:xfrm>
            <a:off x="3685667" y="6298872"/>
            <a:ext cx="15188453" cy="11182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CN" altLang="en-CN" sz="6600" b="1" dirty="0">
                <a:ln/>
                <a:solidFill>
                  <a:schemeClr val="accent3"/>
                </a:solidFill>
                <a:latin typeface="Calisto MT" panose="02040603050505030304" pitchFamily="18" charset="77"/>
              </a:rPr>
              <a:t>2. Scientific Background and Motivation</a:t>
            </a:r>
          </a:p>
        </p:txBody>
      </p:sp>
    </p:spTree>
    <p:extLst>
      <p:ext uri="{BB962C8B-B14F-4D97-AF65-F5344CB8AC3E}">
        <p14:creationId xmlns:p14="http://schemas.microsoft.com/office/powerpoint/2010/main" val="391121911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4714B5-19BB-FF0C-AB8C-BC4FD18FFA77}"/>
              </a:ext>
            </a:extLst>
          </p:cNvPr>
          <p:cNvSpPr txBox="1"/>
          <p:nvPr/>
        </p:nvSpPr>
        <p:spPr>
          <a:xfrm>
            <a:off x="262047" y="904644"/>
            <a:ext cx="16589698" cy="5048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Pulsar rotation slows with time</a:t>
            </a:r>
          </a:p>
          <a:p>
            <a:pPr marL="1485900" lvl="1" indent="-5715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rotation power pulsars this is the primary source of energy</a:t>
            </a:r>
          </a:p>
          <a:p>
            <a:pPr marL="1485900" lvl="1" indent="-57150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magnetars magnetic field decay powers high energy emission</a:t>
            </a:r>
          </a:p>
          <a:p>
            <a:pPr marL="571500" indent="-5715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assuming pulsars radiate like dipoles in a vacuum certain properties can be inferred</a:t>
            </a:r>
          </a:p>
        </p:txBody>
      </p:sp>
      <p:pic>
        <p:nvPicPr>
          <p:cNvPr id="3" name="Picture 2" descr="A math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1AE20C09-1899-C305-D504-924CC683AD2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992" y="6264555"/>
            <a:ext cx="10597168" cy="2574610"/>
          </a:xfrm>
          <a:prstGeom prst="rect">
            <a:avLst/>
          </a:prstGeom>
          <a:noFill/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81729B-2BF6-EC82-B8A4-CB085979E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7520" y="6031731"/>
            <a:ext cx="7415888" cy="61561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5754B-A488-FA5A-4ABA-02B6BD309567}"/>
              </a:ext>
            </a:extLst>
          </p:cNvPr>
          <p:cNvSpPr txBox="1"/>
          <p:nvPr/>
        </p:nvSpPr>
        <p:spPr>
          <a:xfrm>
            <a:off x="16972868" y="11633085"/>
            <a:ext cx="1583767" cy="410369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Harding, 2022</a:t>
            </a:r>
          </a:p>
        </p:txBody>
      </p:sp>
      <p:pic>
        <p:nvPicPr>
          <p:cNvPr id="6" name="Content Placeholder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F59681B5-760D-DB09-EE54-05737485B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1251" y="1337107"/>
            <a:ext cx="6891182" cy="4642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133743-0904-F89F-DC99-EF958A3E716C}"/>
              </a:ext>
            </a:extLst>
          </p:cNvPr>
          <p:cNvSpPr txBox="1"/>
          <p:nvPr/>
        </p:nvSpPr>
        <p:spPr>
          <a:xfrm>
            <a:off x="21912761" y="5242944"/>
            <a:ext cx="2039142" cy="318036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CN" sz="1400" dirty="0">
                <a:solidFill>
                  <a:schemeClr val="bg1"/>
                </a:solidFill>
              </a:rPr>
              <a:t>Credit: M. Kiramer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9B9727-AB51-0C43-0EDC-BFA2E1F05E2A}"/>
              </a:ext>
            </a:extLst>
          </p:cNvPr>
          <p:cNvSpPr txBox="1"/>
          <p:nvPr/>
        </p:nvSpPr>
        <p:spPr>
          <a:xfrm>
            <a:off x="8063753" y="132014"/>
            <a:ext cx="8256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Canonical Pulsar properties</a:t>
            </a:r>
          </a:p>
        </p:txBody>
      </p:sp>
      <p:sp>
        <p:nvSpPr>
          <p:cNvPr id="11" name="文本框 4">
            <a:extLst>
              <a:ext uri="{FF2B5EF4-FFF2-40B4-BE49-F238E27FC236}">
                <a16:creationId xmlns:a16="http://schemas.microsoft.com/office/drawing/2014/main" id="{DF8CE5BC-E860-B787-701B-A50AE2520DDD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AAB61A02-B967-1266-9565-E692AEB7C9E8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2200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9BB399-D122-3EAD-3915-E768EA09C8F9}"/>
              </a:ext>
            </a:extLst>
          </p:cNvPr>
          <p:cNvSpPr txBox="1"/>
          <p:nvPr/>
        </p:nvSpPr>
        <p:spPr>
          <a:xfrm>
            <a:off x="5443575" y="-226105"/>
            <a:ext cx="1271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Pulsar emission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F5E4B-C781-7E32-7205-D8EC0DCD7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0" y="5633766"/>
            <a:ext cx="8561652" cy="64983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1EFB1B-78DA-6CB2-8420-B07D15D5BE25}"/>
                  </a:ext>
                </a:extLst>
              </p:cNvPr>
              <p:cNvSpPr txBox="1"/>
              <p:nvPr/>
            </p:nvSpPr>
            <p:spPr>
              <a:xfrm>
                <a:off x="404893" y="1148817"/>
                <a:ext cx="22527438" cy="698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 algn="l">
                  <a:buFont typeface="Courier New" panose="02070309020205020404" pitchFamily="49" charset="0"/>
                  <a:buChar char="o"/>
                </a:pPr>
                <a:r>
                  <a:rPr lang="en-US" sz="5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Pulsars emit continuously over wide bandwidths</a:t>
                </a:r>
              </a:p>
              <a:p>
                <a:pPr marL="571500" indent="-571500" algn="l">
                  <a:buFont typeface="Courier New" panose="02070309020205020404" pitchFamily="49" charset="0"/>
                  <a:buChar char="o"/>
                </a:pPr>
                <a:r>
                  <a:rPr lang="en-US" sz="5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Spectra generally follow a power law</a:t>
                </a:r>
              </a:p>
              <a:p>
                <a:pPr algn="l"/>
                <a:r>
                  <a:rPr lang="en-US" sz="5600" dirty="0">
                    <a:solidFill>
                      <a:schemeClr val="bg1"/>
                    </a:solidFill>
                  </a:rPr>
                  <a:t>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5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5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sub>
                    </m:sSub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6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56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5600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α</m:t>
                        </m:r>
                      </m:sup>
                    </m:sSup>
                  </m:oMath>
                </a14:m>
                <a:r>
                  <a:rPr lang="en-US" sz="5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56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α</m:t>
                    </m:r>
                    <m:r>
                      <a:rPr lang="en-US" sz="5600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≈</m:t>
                    </m:r>
                  </m:oMath>
                </a14:m>
                <a:r>
                  <a:rPr lang="el-GR" sz="5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−1.6</a:t>
                </a:r>
                <a:endParaRPr lang="en-US" sz="5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71500" indent="-571500" algn="l">
                  <a:buFont typeface="Courier New" panose="02070309020205020404" pitchFamily="49" charset="0"/>
                  <a:buChar char="o"/>
                </a:pPr>
                <a:r>
                  <a:rPr lang="en-US" sz="5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Pulsars are fainter at higher frequencies</a:t>
                </a:r>
              </a:p>
              <a:p>
                <a:pPr marL="571500" indent="-571500" algn="l">
                  <a:buFont typeface="Courier New" panose="02070309020205020404" pitchFamily="49" charset="0"/>
                  <a:buChar char="o"/>
                </a:pPr>
                <a:r>
                  <a:rPr lang="en-US" sz="5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Most pulsar observations are performed from tens of MHz to few GHz</a:t>
                </a:r>
              </a:p>
              <a:p>
                <a:pPr marL="1600200" lvl="1" indent="-685800" algn="l">
                  <a:buFont typeface="Wingdings" pitchFamily="2" charset="2"/>
                  <a:buChar char="§"/>
                </a:pPr>
                <a:r>
                  <a:rPr lang="en-US" sz="5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Atmospheric opacity fairly low.</a:t>
                </a:r>
              </a:p>
              <a:p>
                <a:pPr marL="1600200" lvl="1" indent="-685800" algn="l">
                  <a:buFont typeface="Wingdings" pitchFamily="2" charset="2"/>
                  <a:buChar char="§"/>
                </a:pPr>
                <a:r>
                  <a:rPr lang="en-US" sz="5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tolerate larger surface, pointing, </a:t>
                </a:r>
              </a:p>
              <a:p>
                <a:pPr lvl="1" algn="l"/>
                <a:r>
                  <a:rPr lang="en-US" sz="5600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focusing errors than at higher frequencies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C1EFB1B-78DA-6CB2-8420-B07D15D5B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93" y="1148817"/>
                <a:ext cx="22527438" cy="6986528"/>
              </a:xfrm>
              <a:prstGeom prst="rect">
                <a:avLst/>
              </a:prstGeom>
              <a:blipFill>
                <a:blip r:embed="rId3"/>
                <a:stretch>
                  <a:fillRect l="-1352" t="-2359" b="-43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19DBD8D-938F-AA6B-90FA-F22A7CA5CCB7}"/>
              </a:ext>
            </a:extLst>
          </p:cNvPr>
          <p:cNvSpPr txBox="1"/>
          <p:nvPr/>
        </p:nvSpPr>
        <p:spPr>
          <a:xfrm>
            <a:off x="18160113" y="12132150"/>
            <a:ext cx="4081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C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NRAO</a:t>
            </a: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123A36F9-87A4-0B9C-C6A8-06113D495F46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9" name="文本框 4">
            <a:extLst>
              <a:ext uri="{FF2B5EF4-FFF2-40B4-BE49-F238E27FC236}">
                <a16:creationId xmlns:a16="http://schemas.microsoft.com/office/drawing/2014/main" id="{BDE1D315-EF7E-7C02-FC35-995FBE2F496B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486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78312B-23BD-ED59-2D69-EC2A3BD35534}"/>
              </a:ext>
            </a:extLst>
          </p:cNvPr>
          <p:cNvSpPr txBox="1"/>
          <p:nvPr/>
        </p:nvSpPr>
        <p:spPr>
          <a:xfrm>
            <a:off x="5440329" y="-144402"/>
            <a:ext cx="12716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Helvetica" pitchFamily="2" charset="0"/>
              </a:rPr>
              <a:t>Pulsar emission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CAE862-5794-DB33-7221-8BC3FA533CF3}"/>
              </a:ext>
            </a:extLst>
          </p:cNvPr>
          <p:cNvSpPr txBox="1"/>
          <p:nvPr/>
        </p:nvSpPr>
        <p:spPr>
          <a:xfrm>
            <a:off x="16647461" y="11806111"/>
            <a:ext cx="5542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Pranab Ghosh, 2006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513D70-8447-551B-BC87-D0CE42C3F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6518" y="2554118"/>
            <a:ext cx="7620000" cy="914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8787F7-E91C-A9DE-B152-9EAA6BCFC625}"/>
              </a:ext>
            </a:extLst>
          </p:cNvPr>
          <p:cNvSpPr txBox="1"/>
          <p:nvPr/>
        </p:nvSpPr>
        <p:spPr>
          <a:xfrm>
            <a:off x="754974" y="1120857"/>
            <a:ext cx="144950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﻿Wide variety of pulse shapes are observed</a:t>
            </a:r>
          </a:p>
          <a:p>
            <a:pPr marL="1600200" lvl="1" indent="-685800" algn="l">
              <a:buFont typeface="Wingdings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be explained in hallow-cone emission beams model (Lyne et al., 2012)</a:t>
            </a: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Individual pulse shapes vary</a:t>
            </a:r>
          </a:p>
          <a:p>
            <a:pPr marL="571500" indent="-571500" algn="l"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﻿Averaged pulse profiles: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over many single pulses.</a:t>
            </a:r>
          </a:p>
          <a:p>
            <a:pPr marL="1485900" lvl="1" indent="-571500" algn="l">
              <a:buFont typeface="Wingdings" pitchFamily="2" charset="2"/>
              <a:buChar char="§"/>
            </a:pP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stable over long time, and unique to the pulsar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11AC4-0B65-D426-E305-4E3360E45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15" y="6441752"/>
            <a:ext cx="6524210" cy="52542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09434F-8C30-E1C8-EAE6-94DF8635C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9098" y="6858001"/>
            <a:ext cx="6590880" cy="46545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65DB83-443C-45C5-911D-5BBD4F13E384}"/>
              </a:ext>
            </a:extLst>
          </p:cNvPr>
          <p:cNvSpPr txBox="1"/>
          <p:nvPr/>
        </p:nvSpPr>
        <p:spPr>
          <a:xfrm>
            <a:off x="1213091" y="11667095"/>
            <a:ext cx="638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Core-cone beam models, </a:t>
            </a:r>
            <a:r>
              <a:rPr lang="en-CN" sz="2800" i="1" dirty="0">
                <a:solidFill>
                  <a:schemeClr val="bg1"/>
                </a:solidFill>
              </a:rPr>
              <a:t>Rankin,1993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DF1213-9925-057E-9F9A-CC2BF1F28A6E}"/>
              </a:ext>
            </a:extLst>
          </p:cNvPr>
          <p:cNvSpPr txBox="1"/>
          <p:nvPr/>
        </p:nvSpPr>
        <p:spPr>
          <a:xfrm>
            <a:off x="10027630" y="11539591"/>
            <a:ext cx="4177426" cy="5950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Microstructure pulses </a:t>
            </a:r>
          </a:p>
        </p:txBody>
      </p:sp>
      <p:sp>
        <p:nvSpPr>
          <p:cNvPr id="12" name="文本框 4">
            <a:extLst>
              <a:ext uri="{FF2B5EF4-FFF2-40B4-BE49-F238E27FC236}">
                <a16:creationId xmlns:a16="http://schemas.microsoft.com/office/drawing/2014/main" id="{9842D483-11B2-A57A-CCE5-563D0C6AA1AB}"/>
              </a:ext>
            </a:extLst>
          </p:cNvPr>
          <p:cNvSpPr txBox="1"/>
          <p:nvPr/>
        </p:nvSpPr>
        <p:spPr>
          <a:xfrm>
            <a:off x="904402" y="12928911"/>
            <a:ext cx="11093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2026 -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AfAS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Conference </a:t>
            </a:r>
          </a:p>
        </p:txBody>
      </p:sp>
      <p:sp>
        <p:nvSpPr>
          <p:cNvPr id="13" name="文本框 4">
            <a:extLst>
              <a:ext uri="{FF2B5EF4-FFF2-40B4-BE49-F238E27FC236}">
                <a16:creationId xmlns:a16="http://schemas.microsoft.com/office/drawing/2014/main" id="{9C8A5F7E-21FC-FBBD-8C62-0DBFE0EBF450}"/>
              </a:ext>
            </a:extLst>
          </p:cNvPr>
          <p:cNvSpPr txBox="1"/>
          <p:nvPr/>
        </p:nvSpPr>
        <p:spPr>
          <a:xfrm>
            <a:off x="15174025" y="12928912"/>
            <a:ext cx="920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Kasane, Botswana</a:t>
            </a:r>
            <a:r>
              <a:rPr lang="en-US" altLang="zh-CN" sz="36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OPPOSans Regular" panose="00020600040101010101" charset="-122"/>
                <a:cs typeface="Times New Roman" panose="02020603050405020304" pitchFamily="18" charset="0"/>
              </a:rPr>
              <a:t>| March 25, 2026</a:t>
            </a:r>
            <a:endParaRPr lang="zh-CN" alt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OPPOSans Regular" panose="0002060004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79414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21996</TotalTime>
  <Words>1145</Words>
  <Application>Microsoft Macintosh PowerPoint</Application>
  <PresentationFormat>Custom</PresentationFormat>
  <Paragraphs>183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Hei Regular</vt:lpstr>
      <vt:lpstr>HYXiaoLiShuJ</vt:lpstr>
      <vt:lpstr>Kai Regular</vt:lpstr>
      <vt:lpstr>Kaiti SC Bold</vt:lpstr>
      <vt:lpstr>STLiti</vt:lpstr>
      <vt:lpstr>ヒラギノ明朝 Pro W6</vt:lpstr>
      <vt:lpstr>ACADEMY ENGRAVED LET PLAIN:1.0</vt:lpstr>
      <vt:lpstr>Arial</vt:lpstr>
      <vt:lpstr>Avenir</vt:lpstr>
      <vt:lpstr>Bodoni SvtyTwo ITC TT-Book</vt:lpstr>
      <vt:lpstr>Calibri</vt:lpstr>
      <vt:lpstr>Calisto MT</vt:lpstr>
      <vt:lpstr>Cambria Math</vt:lpstr>
      <vt:lpstr>Courier New</vt:lpstr>
      <vt:lpstr>Garamond</vt:lpstr>
      <vt:lpstr>Helvetica</vt:lpstr>
      <vt:lpstr>Helvetica Light</vt:lpstr>
      <vt:lpstr>Helvetica Neue</vt:lpstr>
      <vt:lpstr>Kailasa</vt:lpstr>
      <vt:lpstr>Times New Roman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Habtamu Menberu</cp:lastModifiedBy>
  <cp:revision>250</cp:revision>
  <dcterms:created xsi:type="dcterms:W3CDTF">2025-11-15T01:44:29Z</dcterms:created>
  <dcterms:modified xsi:type="dcterms:W3CDTF">2026-03-25T03:31:44Z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DA0F922D838E87078814C268F7BC9478_43</vt:lpwstr>
  </property>
  <property fmtid="{D5CDD505-2E9C-101B-9397-08002B2CF9AE}" pid="3" name="KSOProductBuildVer">
    <vt:lpwstr>2052-12.1.23141.23141</vt:lpwstr>
  </property>
</Properties>
</file>