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4"/>
  </p:normalViewPr>
  <p:slideViewPr>
    <p:cSldViewPr snapToGrid="0">
      <p:cViewPr varScale="1">
        <p:scale>
          <a:sx n="149" d="100"/>
          <a:sy n="149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lIns="34275" tIns="34275" rIns="34275" bIns="34275" anchor="b"/>
          <a:lstStyle>
            <a:lvl1pPr algn="ctr">
              <a:lnSpc>
                <a:spcPct val="90000"/>
              </a:lnSpc>
              <a:defRPr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701"/>
          </a:xfrm>
          <a:prstGeom prst="rect">
            <a:avLst/>
          </a:prstGeom>
        </p:spPr>
        <p:txBody>
          <a:bodyPr lIns="34275" tIns="34275" rIns="34275" bIns="34275"/>
          <a:lstStyle>
            <a:lvl1pPr marL="361950" indent="-2667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61950" indent="20955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1950" indent="6858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1950" indent="114935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1950" indent="160655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1"/>
          </a:xfrm>
          <a:prstGeom prst="rect">
            <a:avLst/>
          </a:prstGeom>
        </p:spPr>
        <p:txBody>
          <a:bodyPr lIns="34275" tIns="34275" rIns="34275" bIns="34275"/>
          <a:lstStyle>
            <a:lvl1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1139" indent="-453389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1" cy="2139602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6"/>
            <a:ext cx="7886701" cy="1125301"/>
          </a:xfrm>
          <a:prstGeom prst="rect">
            <a:avLst/>
          </a:prstGeom>
        </p:spPr>
        <p:txBody>
          <a:bodyPr lIns="34275" tIns="34275" rIns="34275" bIns="34275"/>
          <a:lstStyle>
            <a:lvl1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401"/>
          </a:xfrm>
          <a:prstGeom prst="rect">
            <a:avLst/>
          </a:prstGeom>
        </p:spPr>
        <p:txBody>
          <a:bodyPr lIns="34275" tIns="34275" rIns="34275" bIns="34275"/>
          <a:lstStyle>
            <a:lvl1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1139" indent="-453389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Google Shape;77;p17"/>
          <p:cNvSpPr txBox="1">
            <a:spLocks noGrp="1"/>
          </p:cNvSpPr>
          <p:nvPr>
            <p:ph type="body" sz="half" idx="13"/>
          </p:nvPr>
        </p:nvSpPr>
        <p:spPr>
          <a:xfrm>
            <a:off x="4629150" y="1369219"/>
            <a:ext cx="3886200" cy="3263401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2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500" cy="618001"/>
          </a:xfrm>
          <a:prstGeom prst="rect">
            <a:avLst/>
          </a:prstGeom>
        </p:spPr>
        <p:txBody>
          <a:bodyPr lIns="34275" tIns="34275" rIns="34275" bIns="34275" anchor="b"/>
          <a:lstStyle>
            <a:lvl1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Google Shape;84;p18"/>
          <p:cNvSpPr txBox="1">
            <a:spLocks noGrp="1"/>
          </p:cNvSpPr>
          <p:nvPr>
            <p:ph type="body" sz="half" idx="13"/>
          </p:nvPr>
        </p:nvSpPr>
        <p:spPr>
          <a:xfrm>
            <a:off x="629841" y="1878806"/>
            <a:ext cx="3868500" cy="2763301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" name="Google Shape;85;p18"/>
          <p:cNvSpPr txBox="1">
            <a:spLocks noGrp="1"/>
          </p:cNvSpPr>
          <p:nvPr>
            <p:ph type="body" sz="quarter" idx="14"/>
          </p:nvPr>
        </p:nvSpPr>
        <p:spPr>
          <a:xfrm>
            <a:off x="4629150" y="1260871"/>
            <a:ext cx="3887400" cy="618001"/>
          </a:xfrm>
          <a:prstGeom prst="rect">
            <a:avLst/>
          </a:prstGeom>
        </p:spPr>
        <p:txBody>
          <a:bodyPr lIns="34275" tIns="34275" rIns="34275" bIns="34275" anchor="b"/>
          <a:lstStyle/>
          <a:p>
            <a: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Google Shape;86;p18"/>
          <p:cNvSpPr txBox="1">
            <a:spLocks noGrp="1"/>
          </p:cNvSpPr>
          <p:nvPr>
            <p:ph type="body" sz="half" idx="15"/>
          </p:nvPr>
        </p:nvSpPr>
        <p:spPr>
          <a:xfrm>
            <a:off x="4629150" y="1878806"/>
            <a:ext cx="3887400" cy="2763301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1" cy="1200300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301" cy="3655202"/>
          </a:xfrm>
          <a:prstGeom prst="rect">
            <a:avLst/>
          </a:prstGeom>
        </p:spPr>
        <p:txBody>
          <a:bodyPr lIns="34275" tIns="34275" rIns="34275" bIns="34275"/>
          <a:lstStyle>
            <a:lvl1pPr indent="-3810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6107" indent="-413657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85900" indent="-4572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23110" indent="-51816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80310" indent="-51816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Google Shape;102;p21"/>
          <p:cNvSpPr txBox="1">
            <a:spLocks noGrp="1"/>
          </p:cNvSpPr>
          <p:nvPr>
            <p:ph type="body" sz="quarter" idx="13"/>
          </p:nvPr>
        </p:nvSpPr>
        <p:spPr>
          <a:xfrm>
            <a:off x="629841" y="1543049"/>
            <a:ext cx="2949001" cy="2858702"/>
          </a:xfrm>
          <a:prstGeom prst="rect">
            <a:avLst/>
          </a:prstGeom>
        </p:spPr>
        <p:txBody>
          <a:bodyPr lIns="34275" tIns="34275" rIns="34275" bIns="34275"/>
          <a:lstStyle/>
          <a:p>
            <a: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1" cy="1200300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Google Shape;108;p22"/>
          <p:cNvSpPr>
            <a:spLocks noGrp="1"/>
          </p:cNvSpPr>
          <p:nvPr>
            <p:ph type="pic" sz="half" idx="13"/>
          </p:nvPr>
        </p:nvSpPr>
        <p:spPr>
          <a:xfrm>
            <a:off x="3887391" y="740568"/>
            <a:ext cx="4629301" cy="36552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001" cy="2858700"/>
          </a:xfrm>
          <a:prstGeom prst="rect">
            <a:avLst/>
          </a:prstGeom>
        </p:spPr>
        <p:txBody>
          <a:bodyPr lIns="34275" tIns="34275" rIns="34275" bIns="34275"/>
          <a:lstStyle>
            <a:lvl1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2940299" y="-942432"/>
            <a:ext cx="3263402" cy="7886701"/>
          </a:xfrm>
          <a:prstGeom prst="rect">
            <a:avLst/>
          </a:prstGeom>
        </p:spPr>
        <p:txBody>
          <a:bodyPr lIns="34275" tIns="34275" rIns="34275" bIns="34275"/>
          <a:lstStyle>
            <a:lvl1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1139" indent="-453389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1" cy="19716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349474" y="-447056"/>
            <a:ext cx="4359001" cy="5800801"/>
          </a:xfrm>
          <a:prstGeom prst="rect">
            <a:avLst/>
          </a:prstGeom>
        </p:spPr>
        <p:txBody>
          <a:bodyPr lIns="34275" tIns="34275" rIns="34275" bIns="34275"/>
          <a:lstStyle>
            <a:lvl1pPr indent="-3619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1139" indent="-453389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2652117"/>
            <a:ext cx="5518548" cy="596057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algn="ctr" defTabSz="308074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308074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308074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308074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308074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4420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29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227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224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6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228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29" y="4507524"/>
            <a:ext cx="6824743" cy="38101"/>
          </a:xfrm>
          <a:prstGeom prst="rect">
            <a:avLst/>
          </a:prstGeom>
        </p:spPr>
      </p:pic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4420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47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245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242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3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4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246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1486653" y="669726"/>
            <a:ext cx="4869499" cy="525067"/>
          </a:xfrm>
          <a:prstGeom prst="rect">
            <a:avLst/>
          </a:prstGeom>
        </p:spPr>
        <p:txBody>
          <a:bodyPr lIns="16073" tIns="16073" rIns="16073" bIns="16073" anchor="ctr">
            <a:noAutofit/>
          </a:bodyPr>
          <a:lstStyle>
            <a:lvl1pPr algn="ctr" defTabSz="30718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14762" y="1368921"/>
            <a:ext cx="4914601" cy="2405658"/>
          </a:xfrm>
          <a:prstGeom prst="rect">
            <a:avLst/>
          </a:prstGeom>
        </p:spPr>
        <p:txBody>
          <a:bodyPr lIns="16073" tIns="16073" rIns="16073" bIns="16073" anchor="ctr">
            <a:noAutofit/>
          </a:bodyPr>
          <a:lstStyle>
            <a:lvl1pPr marL="482600" indent="-266700" defTabSz="307181">
              <a:lnSpc>
                <a:spcPct val="100000"/>
              </a:lnSpc>
              <a:spcBef>
                <a:spcPts val="1900"/>
              </a:spcBef>
              <a:buClrTx/>
              <a:buSzPct val="171000"/>
              <a:buFontTx/>
              <a:buChar char="•"/>
              <a:defRPr sz="1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74700" indent="-266700" defTabSz="307181">
              <a:lnSpc>
                <a:spcPct val="100000"/>
              </a:lnSpc>
              <a:spcBef>
                <a:spcPts val="1900"/>
              </a:spcBef>
              <a:buClrTx/>
              <a:buSzPct val="171000"/>
              <a:buFontTx/>
              <a:buChar char="•"/>
              <a:defRPr sz="1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066800" indent="-266700" defTabSz="307181">
              <a:lnSpc>
                <a:spcPct val="100000"/>
              </a:lnSpc>
              <a:spcBef>
                <a:spcPts val="1900"/>
              </a:spcBef>
              <a:buClrTx/>
              <a:buSzPct val="171000"/>
              <a:buFontTx/>
              <a:buChar char="•"/>
              <a:defRPr sz="1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indent="-266700" defTabSz="307181">
              <a:lnSpc>
                <a:spcPct val="100000"/>
              </a:lnSpc>
              <a:spcBef>
                <a:spcPts val="1900"/>
              </a:spcBef>
              <a:buClrTx/>
              <a:buSzPct val="171000"/>
              <a:buFontTx/>
              <a:buChar char="•"/>
              <a:defRPr sz="1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663700" indent="-266700" defTabSz="307181">
              <a:lnSpc>
                <a:spcPct val="100000"/>
              </a:lnSpc>
              <a:spcBef>
                <a:spcPts val="1900"/>
              </a:spcBef>
              <a:buClrTx/>
              <a:buSzPct val="171000"/>
              <a:buFontTx/>
              <a:buChar char="•"/>
              <a:defRPr sz="1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8854" y="4318396"/>
            <a:ext cx="159148" cy="159148"/>
          </a:xfrm>
          <a:prstGeom prst="rect">
            <a:avLst/>
          </a:prstGeom>
        </p:spPr>
        <p:txBody>
          <a:bodyPr lIns="16073" tIns="16073" rIns="16073" bIns="16073" anchor="t"/>
          <a:lstStyle>
            <a:lvl1pPr algn="ctr" defTabSz="307181"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1485899" y="69056"/>
            <a:ext cx="6172201" cy="1131094"/>
          </a:xfrm>
          <a:prstGeom prst="rect">
            <a:avLst/>
          </a:prstGeom>
        </p:spPr>
        <p:txBody>
          <a:bodyPr lIns="34289" tIns="34289" rIns="34289" bIns="34289" anchor="ctr"/>
          <a:lstStyle>
            <a:lvl1pPr algn="ctr" defTabSz="3429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899" y="1200150"/>
            <a:ext cx="6172201" cy="3943350"/>
          </a:xfrm>
          <a:prstGeom prst="rect">
            <a:avLst/>
          </a:prstGeom>
        </p:spPr>
        <p:txBody>
          <a:bodyPr lIns="34289" tIns="34289" rIns="34289" bIns="34289"/>
          <a:lstStyle>
            <a:lvl1pPr marL="235743" indent="-235743" defTabSz="342900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1717" indent="-224517" defTabSz="342900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–"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23950" indent="-209550" defTabSz="342900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23060" indent="-251460" defTabSz="342900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–"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80260" indent="-251460" defTabSz="342900">
              <a:lnSpc>
                <a:spcPct val="100000"/>
              </a:lnSpc>
              <a:spcBef>
                <a:spcPts val="500"/>
              </a:spcBef>
              <a:buClrTx/>
              <a:buSzPct val="100000"/>
              <a:buChar char="»"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57900" y="4806394"/>
            <a:ext cx="1600200" cy="195581"/>
          </a:xfrm>
          <a:prstGeom prst="rect">
            <a:avLst/>
          </a:prstGeom>
        </p:spPr>
        <p:txBody>
          <a:bodyPr wrap="square" lIns="34289" tIns="34289" rIns="34289" bIns="34289"/>
          <a:lstStyle>
            <a:lvl1pPr defTabSz="3429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29" y="4507524"/>
            <a:ext cx="6824743" cy="38101"/>
          </a:xfrm>
          <a:prstGeom prst="rect">
            <a:avLst/>
          </a:prstGeom>
        </p:spPr>
      </p:pic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4420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83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281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278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0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282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grpSp>
        <p:nvGrpSpPr>
          <p:cNvPr id="300" name="Group"/>
          <p:cNvGrpSpPr/>
          <p:nvPr/>
        </p:nvGrpSpPr>
        <p:grpSpPr>
          <a:xfrm>
            <a:off x="1392273" y="4548519"/>
            <a:ext cx="5233919" cy="589275"/>
            <a:chOff x="0" y="0"/>
            <a:chExt cx="5233918" cy="589273"/>
          </a:xfrm>
        </p:grpSpPr>
        <p:grpSp>
          <p:nvGrpSpPr>
            <p:cNvPr id="298" name="Group"/>
            <p:cNvGrpSpPr/>
            <p:nvPr/>
          </p:nvGrpSpPr>
          <p:grpSpPr>
            <a:xfrm>
              <a:off x="0" y="23231"/>
              <a:ext cx="5233919" cy="542943"/>
              <a:chOff x="0" y="22040"/>
              <a:chExt cx="5233918" cy="542942"/>
            </a:xfrm>
          </p:grpSpPr>
          <p:pic>
            <p:nvPicPr>
              <p:cNvPr id="295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6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4570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7" name="HIRAX Cosmology…"/>
              <p:cNvSpPr/>
              <p:nvPr/>
            </p:nvSpPr>
            <p:spPr>
              <a:xfrm>
                <a:off x="21897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NBI DARK Seminar</a:t>
                </a:r>
              </a:p>
            </p:txBody>
          </p:sp>
        </p:grpSp>
        <p:pic>
          <p:nvPicPr>
            <p:cNvPr id="299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518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grpSp>
        <p:nvGrpSpPr>
          <p:cNvPr id="318" name="Group"/>
          <p:cNvGrpSpPr/>
          <p:nvPr/>
        </p:nvGrpSpPr>
        <p:grpSpPr>
          <a:xfrm>
            <a:off x="1392273" y="4548519"/>
            <a:ext cx="5233919" cy="589275"/>
            <a:chOff x="0" y="0"/>
            <a:chExt cx="5233918" cy="589273"/>
          </a:xfrm>
        </p:grpSpPr>
        <p:grpSp>
          <p:nvGrpSpPr>
            <p:cNvPr id="316" name="Group"/>
            <p:cNvGrpSpPr/>
            <p:nvPr/>
          </p:nvGrpSpPr>
          <p:grpSpPr>
            <a:xfrm>
              <a:off x="0" y="23231"/>
              <a:ext cx="5233919" cy="542943"/>
              <a:chOff x="0" y="22040"/>
              <a:chExt cx="5233918" cy="542942"/>
            </a:xfrm>
          </p:grpSpPr>
          <p:pic>
            <p:nvPicPr>
              <p:cNvPr id="31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4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4570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5" name="HIRAX 21cm cosmology…"/>
              <p:cNvSpPr/>
              <p:nvPr/>
            </p:nvSpPr>
            <p:spPr>
              <a:xfrm>
                <a:off x="21897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21cm cosmology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21cm Cosmo Workshop</a:t>
                </a:r>
              </a:p>
            </p:txBody>
          </p:sp>
        </p:grpSp>
        <p:pic>
          <p:nvPicPr>
            <p:cNvPr id="317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518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29" y="4507524"/>
            <a:ext cx="6824743" cy="38101"/>
          </a:xfrm>
          <a:prstGeom prst="rect">
            <a:avLst/>
          </a:prstGeom>
        </p:spPr>
      </p:pic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4420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37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335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332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3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4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336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5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4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55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353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350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2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354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3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grpSp>
        <p:nvGrpSpPr>
          <p:cNvPr id="372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370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367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9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371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8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grpSp>
        <p:nvGrpSpPr>
          <p:cNvPr id="390" name="Group"/>
          <p:cNvGrpSpPr/>
          <p:nvPr/>
        </p:nvGrpSpPr>
        <p:grpSpPr>
          <a:xfrm>
            <a:off x="1392273" y="4548519"/>
            <a:ext cx="5233919" cy="589275"/>
            <a:chOff x="0" y="0"/>
            <a:chExt cx="5233918" cy="589273"/>
          </a:xfrm>
        </p:grpSpPr>
        <p:grpSp>
          <p:nvGrpSpPr>
            <p:cNvPr id="388" name="Group"/>
            <p:cNvGrpSpPr/>
            <p:nvPr/>
          </p:nvGrpSpPr>
          <p:grpSpPr>
            <a:xfrm>
              <a:off x="0" y="23231"/>
              <a:ext cx="5233919" cy="542943"/>
              <a:chOff x="0" y="22040"/>
              <a:chExt cx="5233918" cy="542942"/>
            </a:xfrm>
          </p:grpSpPr>
          <p:pic>
            <p:nvPicPr>
              <p:cNvPr id="385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4570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7" name="HIRAX 21cm cosmology…"/>
              <p:cNvSpPr/>
              <p:nvPr/>
            </p:nvSpPr>
            <p:spPr>
              <a:xfrm>
                <a:off x="21897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21cm cosmology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21cm Cosmo Workshop</a:t>
                </a:r>
              </a:p>
            </p:txBody>
          </p:sp>
        </p:grpSp>
        <p:pic>
          <p:nvPicPr>
            <p:cNvPr id="389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518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9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29" y="4507524"/>
            <a:ext cx="6824743" cy="38101"/>
          </a:xfrm>
          <a:prstGeom prst="rect">
            <a:avLst/>
          </a:prstGeom>
        </p:spPr>
      </p:pic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4420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09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407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404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5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6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408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7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7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425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422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4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426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5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grpSp>
        <p:nvGrpSpPr>
          <p:cNvPr id="444" name="Group"/>
          <p:cNvGrpSpPr/>
          <p:nvPr/>
        </p:nvGrpSpPr>
        <p:grpSpPr>
          <a:xfrm>
            <a:off x="1392273" y="4548519"/>
            <a:ext cx="5233919" cy="589275"/>
            <a:chOff x="0" y="0"/>
            <a:chExt cx="5233918" cy="589273"/>
          </a:xfrm>
        </p:grpSpPr>
        <p:grpSp>
          <p:nvGrpSpPr>
            <p:cNvPr id="442" name="Group"/>
            <p:cNvGrpSpPr/>
            <p:nvPr/>
          </p:nvGrpSpPr>
          <p:grpSpPr>
            <a:xfrm>
              <a:off x="0" y="23231"/>
              <a:ext cx="5233919" cy="542943"/>
              <a:chOff x="0" y="22040"/>
              <a:chExt cx="5233918" cy="542942"/>
            </a:xfrm>
          </p:grpSpPr>
          <p:pic>
            <p:nvPicPr>
              <p:cNvPr id="439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0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4570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1" name="HIRAX Cosmology…"/>
              <p:cNvSpPr/>
              <p:nvPr/>
            </p:nvSpPr>
            <p:spPr>
              <a:xfrm>
                <a:off x="21897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NBI DARK Seminar</a:t>
                </a:r>
              </a:p>
            </p:txBody>
          </p:sp>
        </p:grpSp>
        <p:pic>
          <p:nvPicPr>
            <p:cNvPr id="443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518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3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5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3354" y="4823826"/>
            <a:ext cx="235795" cy="2313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63" name="Group"/>
          <p:cNvGrpSpPr/>
          <p:nvPr/>
        </p:nvGrpSpPr>
        <p:grpSpPr>
          <a:xfrm>
            <a:off x="1303373" y="4548519"/>
            <a:ext cx="5322819" cy="589275"/>
            <a:chOff x="0" y="0"/>
            <a:chExt cx="5322818" cy="589273"/>
          </a:xfrm>
        </p:grpSpPr>
        <p:grpSp>
          <p:nvGrpSpPr>
            <p:cNvPr id="461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458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9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0" name="HIRAX Cosmology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EPFL Seminar</a:t>
                </a:r>
              </a:p>
            </p:txBody>
          </p:sp>
        </p:grpSp>
        <p:pic>
          <p:nvPicPr>
            <p:cNvPr id="462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1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7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" y="4507524"/>
            <a:ext cx="9119418" cy="38101"/>
          </a:xfrm>
          <a:prstGeom prst="rect">
            <a:avLst/>
          </a:prstGeom>
        </p:spPr>
      </p:pic>
      <p:grpSp>
        <p:nvGrpSpPr>
          <p:cNvPr id="480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478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475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6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7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479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1" y="4882306"/>
            <a:ext cx="193381" cy="1932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Image"/>
          <p:cNvSpPr>
            <a:spLocks noGrp="1"/>
          </p:cNvSpPr>
          <p:nvPr>
            <p:ph type="pic" idx="13"/>
          </p:nvPr>
        </p:nvSpPr>
        <p:spPr>
          <a:xfrm>
            <a:off x="3636057" y="776882"/>
            <a:ext cx="5424786" cy="3616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9" name="Title Text"/>
          <p:cNvSpPr txBox="1">
            <a:spLocks noGrp="1"/>
          </p:cNvSpPr>
          <p:nvPr>
            <p:ph type="title"/>
          </p:nvPr>
        </p:nvSpPr>
        <p:spPr>
          <a:xfrm>
            <a:off x="1538138" y="-186747"/>
            <a:ext cx="5853411" cy="1138536"/>
          </a:xfrm>
          <a:prstGeom prst="rect">
            <a:avLst/>
          </a:prstGeom>
        </p:spPr>
        <p:txBody>
          <a:bodyPr lIns="26789" tIns="26789" rIns="26789" bIns="26789" anchor="ctr"/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8597" y="914176"/>
            <a:ext cx="2812853" cy="3315148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171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143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0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49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49450" indent="-171450" defTabSz="308074">
              <a:lnSpc>
                <a:spcPct val="100000"/>
              </a:lnSpc>
              <a:spcBef>
                <a:spcPts val="1600"/>
              </a:spcBef>
              <a:buClrTx/>
              <a:buSzPct val="75000"/>
              <a:buFontTx/>
              <a:buChar char="•"/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9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29" y="4507524"/>
            <a:ext cx="6824743" cy="38101"/>
          </a:xfrm>
          <a:prstGeom prst="rect">
            <a:avLst/>
          </a:prstGeom>
        </p:spPr>
      </p:pic>
      <p:grpSp>
        <p:nvGrpSpPr>
          <p:cNvPr id="498" name="Group"/>
          <p:cNvGrpSpPr/>
          <p:nvPr/>
        </p:nvGrpSpPr>
        <p:grpSpPr>
          <a:xfrm>
            <a:off x="2192373" y="4548519"/>
            <a:ext cx="5322819" cy="589275"/>
            <a:chOff x="0" y="0"/>
            <a:chExt cx="5322818" cy="589273"/>
          </a:xfrm>
        </p:grpSpPr>
        <p:grpSp>
          <p:nvGrpSpPr>
            <p:cNvPr id="496" name="Group"/>
            <p:cNvGrpSpPr/>
            <p:nvPr/>
          </p:nvGrpSpPr>
          <p:grpSpPr>
            <a:xfrm>
              <a:off x="0" y="23231"/>
              <a:ext cx="5322819" cy="542943"/>
              <a:chOff x="0" y="22040"/>
              <a:chExt cx="5322818" cy="542942"/>
            </a:xfrm>
          </p:grpSpPr>
          <p:pic>
            <p:nvPicPr>
              <p:cNvPr id="49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295"/>
                <a:ext cx="1424692" cy="522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4" name="Image" descr="Image"/>
              <p:cNvPicPr>
                <a:picLocks noChangeAspect="1"/>
              </p:cNvPicPr>
              <p:nvPr/>
            </p:nvPicPr>
            <p:blipFill>
              <a:blip r:embed="rId4"/>
              <a:srcRect l="32986" r="32991" b="74264"/>
              <a:stretch>
                <a:fillRect/>
              </a:stretch>
            </p:blipFill>
            <p:spPr>
              <a:xfrm>
                <a:off x="4545909" y="22040"/>
                <a:ext cx="776910" cy="54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5" name="HIRAX Cosmology FRBs…"/>
              <p:cNvSpPr/>
              <p:nvPr/>
            </p:nvSpPr>
            <p:spPr>
              <a:xfrm>
                <a:off x="2278685" y="293489"/>
                <a:ext cx="23827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HIRAX Cosmology FRBs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Kavilan Moodley, UKZN</a:t>
                </a:r>
              </a:p>
              <a:p>
                <a:pPr algn="ctr" defTabSz="308074">
                  <a:defRPr sz="1200">
                    <a:solidFill>
                      <a:srgbClr val="A6AAA8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AfAS Conference</a:t>
                </a:r>
              </a:p>
            </p:txBody>
          </p:sp>
        </p:grpSp>
        <p:pic>
          <p:nvPicPr>
            <p:cNvPr id="497" name="S-Reversed.jpg" descr="S-Reversed.jpg"/>
            <p:cNvPicPr>
              <a:picLocks noChangeAspect="1"/>
            </p:cNvPicPr>
            <p:nvPr/>
          </p:nvPicPr>
          <p:blipFill>
            <a:blip r:embed="rId5"/>
            <a:srcRect l="8851" t="13134" r="8851" b="13134"/>
            <a:stretch>
              <a:fillRect/>
            </a:stretch>
          </p:blipFill>
          <p:spPr>
            <a:xfrm>
              <a:off x="1477216" y="0"/>
              <a:ext cx="1096205" cy="589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1" y="4882306"/>
            <a:ext cx="193381" cy="1932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G-20260217-WA0022.jpg" descr="IMG-20260217-WA0022.jpg"/>
          <p:cNvPicPr>
            <a:picLocks noChangeAspect="1"/>
          </p:cNvPicPr>
          <p:nvPr/>
        </p:nvPicPr>
        <p:blipFill>
          <a:blip r:embed="rId2">
            <a:alphaModFix amt="77108"/>
          </a:blip>
          <a:stretch>
            <a:fillRect/>
          </a:stretch>
        </p:blipFill>
        <p:spPr>
          <a:xfrm>
            <a:off x="-12392" y="-10161"/>
            <a:ext cx="9168784" cy="558597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Dark Energy (and FRBs) with HIRAX 21cm Intensity Mapping"/>
          <p:cNvSpPr txBox="1">
            <a:spLocks noGrp="1"/>
          </p:cNvSpPr>
          <p:nvPr>
            <p:ph type="title"/>
          </p:nvPr>
        </p:nvSpPr>
        <p:spPr>
          <a:xfrm>
            <a:off x="1224903" y="520823"/>
            <a:ext cx="6908506" cy="2087110"/>
          </a:xfrm>
          <a:prstGeom prst="rect">
            <a:avLst/>
          </a:prstGeom>
        </p:spPr>
        <p:txBody>
          <a:bodyPr/>
          <a:lstStyle/>
          <a:p>
            <a:pPr defTabSz="204936">
              <a:defRPr sz="3400">
                <a:effectLst>
                  <a:outerShdw blurRad="10795" dist="32385" dir="18900000" rotWithShape="0">
                    <a:srgbClr val="FF26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Dark Energy (and FRBs) with HIRAX 21cm Intensity Mapping</a:t>
            </a:r>
          </a:p>
          <a:p>
            <a:pPr defTabSz="204936">
              <a:defRPr sz="3400">
                <a:effectLst>
                  <a:outerShdw blurRad="10795" dist="32385" dir="18900000" rotWithShape="0">
                    <a:srgbClr val="FF26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10" name="Kavilan Moodley…"/>
          <p:cNvSpPr txBox="1">
            <a:spLocks noGrp="1"/>
          </p:cNvSpPr>
          <p:nvPr>
            <p:ph type="body" sz="half" idx="1"/>
          </p:nvPr>
        </p:nvSpPr>
        <p:spPr>
          <a:xfrm>
            <a:off x="1591225" y="2462932"/>
            <a:ext cx="6175862" cy="1937819"/>
          </a:xfrm>
          <a:prstGeom prst="rect">
            <a:avLst/>
          </a:prstGeom>
        </p:spPr>
        <p:txBody>
          <a:bodyPr/>
          <a:lstStyle/>
          <a:p>
            <a:pPr>
              <a:defRPr sz="2000" b="1">
                <a:effectLst>
                  <a:outerShdw blurRad="25400" dist="63500" dir="189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Kavilan Moodley</a:t>
            </a:r>
          </a:p>
          <a:p>
            <a:pPr>
              <a:defRPr sz="2000" b="1">
                <a:effectLst>
                  <a:outerShdw blurRad="25400" dist="63500" dir="189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Astrophysics Research Centre, UKZN</a:t>
            </a:r>
          </a:p>
          <a:p>
            <a:pPr>
              <a:defRPr sz="2000" b="1">
                <a:effectLst>
                  <a:outerShdw blurRad="25400" dist="63500" dir="189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>
              <a:defRPr sz="2000" b="1">
                <a:effectLst>
                  <a:outerShdw blurRad="25400" dist="63500" dir="189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African Astronomical Society 2026 Conference Kasane, Botswana</a:t>
            </a:r>
          </a:p>
          <a:p>
            <a:pPr>
              <a:defRPr sz="2000" b="1">
                <a:effectLst>
                  <a:outerShdw blurRad="25400" dist="63500" dir="189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23 March 2026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1" y="4412294"/>
            <a:ext cx="1957317" cy="71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4"/>
          <a:srcRect l="32986" r="32991" b="74264"/>
          <a:stretch>
            <a:fillRect/>
          </a:stretch>
        </p:blipFill>
        <p:spPr>
          <a:xfrm>
            <a:off x="6252215" y="4366909"/>
            <a:ext cx="1067359" cy="7459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13" name="S-Reversed.jpg" descr="S-Reversed.jpg"/>
          <p:cNvPicPr>
            <a:picLocks noChangeAspect="1"/>
          </p:cNvPicPr>
          <p:nvPr/>
        </p:nvPicPr>
        <p:blipFill>
          <a:blip r:embed="rId5"/>
          <a:srcRect l="8851" t="13134" r="8851" b="13134"/>
          <a:stretch>
            <a:fillRect/>
          </a:stretch>
        </p:blipFill>
        <p:spPr>
          <a:xfrm>
            <a:off x="4533190" y="4379609"/>
            <a:ext cx="1410624" cy="758293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161;p30" descr="Google Shape;161;p30"/>
          <p:cNvPicPr>
            <a:picLocks noChangeAspect="1"/>
          </p:cNvPicPr>
          <p:nvPr/>
        </p:nvPicPr>
        <p:blipFill>
          <a:blip r:embed="rId2"/>
          <a:srcRect b="12712"/>
          <a:stretch>
            <a:fillRect/>
          </a:stretch>
        </p:blipFill>
        <p:spPr>
          <a:xfrm>
            <a:off x="0" y="0"/>
            <a:ext cx="9144001" cy="4489650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Galaxies trace Matter Distribution"/>
          <p:cNvSpPr txBox="1"/>
          <p:nvPr/>
        </p:nvSpPr>
        <p:spPr>
          <a:xfrm>
            <a:off x="-97110" y="-255628"/>
            <a:ext cx="9338220" cy="120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Galaxies trace Matter Distribution</a:t>
            </a:r>
          </a:p>
        </p:txBody>
      </p:sp>
      <p:grpSp>
        <p:nvGrpSpPr>
          <p:cNvPr id="564" name="Group"/>
          <p:cNvGrpSpPr/>
          <p:nvPr/>
        </p:nvGrpSpPr>
        <p:grpSpPr>
          <a:xfrm>
            <a:off x="2548062" y="711804"/>
            <a:ext cx="3739418" cy="3770692"/>
            <a:chOff x="0" y="0"/>
            <a:chExt cx="3739417" cy="3770691"/>
          </a:xfrm>
        </p:grpSpPr>
        <p:pic>
          <p:nvPicPr>
            <p:cNvPr id="562" name="The-galaxy-distribution-obtained-from-spectroscopic-redshift-surveys-and-from-mock.png" descr="The-galaxy-distribution-obtained-from-spectroscopic-redshift-surveys-and-from-mo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579078" cy="3642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3" name="Google Shape;162;p30"/>
            <p:cNvSpPr txBox="1"/>
            <p:nvPr/>
          </p:nvSpPr>
          <p:spPr>
            <a:xfrm>
              <a:off x="1726226" y="3402867"/>
              <a:ext cx="2013192" cy="367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>
                <a:defRPr sz="1100" b="1"/>
              </a:lvl1pPr>
            </a:lstStyle>
            <a:p>
              <a:r>
                <a:t>Credit: Springel et al 2006</a:t>
              </a:r>
            </a:p>
          </p:txBody>
        </p:sp>
      </p:grpSp>
      <p:sp>
        <p:nvSpPr>
          <p:cNvPr id="565" name="Google Shape;162;p30"/>
          <p:cNvSpPr txBox="1"/>
          <p:nvPr/>
        </p:nvSpPr>
        <p:spPr>
          <a:xfrm>
            <a:off x="7848524" y="4108525"/>
            <a:ext cx="1613101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Credit: NASA</a:t>
            </a:r>
          </a:p>
        </p:txBody>
      </p:sp>
      <p:sp>
        <p:nvSpPr>
          <p:cNvPr id="5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193;p36" descr="Google Shape;193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46900"/>
            <a:ext cx="5723356" cy="2363165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Hydrogen in Galaxies Traces Matter Distribution"/>
          <p:cNvSpPr txBox="1"/>
          <p:nvPr/>
        </p:nvSpPr>
        <p:spPr>
          <a:xfrm>
            <a:off x="80590" y="-218272"/>
            <a:ext cx="8982820" cy="109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240297">
              <a:defRPr sz="327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Hydrogen in Galaxies Traces Matter Distribution</a:t>
            </a:r>
          </a:p>
        </p:txBody>
      </p:sp>
      <p:sp>
        <p:nvSpPr>
          <p:cNvPr id="570" name="NEUTRAL HYDROGEN"/>
          <p:cNvSpPr txBox="1"/>
          <p:nvPr/>
        </p:nvSpPr>
        <p:spPr>
          <a:xfrm>
            <a:off x="390610" y="1683215"/>
            <a:ext cx="2027124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NEUTRAL HYDROGEN</a:t>
            </a:r>
          </a:p>
        </p:txBody>
      </p:sp>
      <p:sp>
        <p:nvSpPr>
          <p:cNvPr id="571" name="TOTAL GAS"/>
          <p:cNvSpPr txBox="1"/>
          <p:nvPr/>
        </p:nvSpPr>
        <p:spPr>
          <a:xfrm>
            <a:off x="3709500" y="1339621"/>
            <a:ext cx="111173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TOTAL GAS</a:t>
            </a:r>
          </a:p>
        </p:txBody>
      </p:sp>
      <p:sp>
        <p:nvSpPr>
          <p:cNvPr id="572" name="Villaescusa Navarro…"/>
          <p:cNvSpPr txBox="1"/>
          <p:nvPr/>
        </p:nvSpPr>
        <p:spPr>
          <a:xfrm>
            <a:off x="391895" y="2427338"/>
            <a:ext cx="1731428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Villaescusa Navarro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et al 2018</a:t>
            </a:r>
          </a:p>
        </p:txBody>
      </p:sp>
      <p:sp>
        <p:nvSpPr>
          <p:cNvPr id="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7521" y="4823826"/>
            <a:ext cx="227460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574" name="Google Shape;201;p37" descr="Google Shape;201;p37"/>
          <p:cNvPicPr>
            <a:picLocks noChangeAspect="1"/>
          </p:cNvPicPr>
          <p:nvPr/>
        </p:nvPicPr>
        <p:blipFill>
          <a:blip r:embed="rId3"/>
          <a:srcRect l="2735" t="2749" r="1248" b="30836"/>
          <a:stretch>
            <a:fillRect/>
          </a:stretch>
        </p:blipFill>
        <p:spPr>
          <a:xfrm>
            <a:off x="5812181" y="2632842"/>
            <a:ext cx="3292635" cy="1847742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rack Hydrogen…"/>
          <p:cNvSpPr txBox="1"/>
          <p:nvPr/>
        </p:nvSpPr>
        <p:spPr>
          <a:xfrm>
            <a:off x="1139395" y="3318967"/>
            <a:ext cx="5351288" cy="97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ctr" defTabSz="221813">
              <a:defRPr sz="302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Track Hydrogen </a:t>
            </a:r>
          </a:p>
          <a:p>
            <a:pPr algn="ctr" defTabSz="221813">
              <a:defRPr sz="302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via the 21cm Line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Arrow"/>
          <p:cNvSpPr/>
          <p:nvPr/>
        </p:nvSpPr>
        <p:spPr>
          <a:xfrm>
            <a:off x="3853371" y="2037394"/>
            <a:ext cx="854579" cy="216555"/>
          </a:xfrm>
          <a:prstGeom prst="rightArrow">
            <a:avLst>
              <a:gd name="adj1" fmla="val 32000"/>
              <a:gd name="adj2" fmla="val 140007"/>
            </a:avLst>
          </a:prstGeom>
          <a:blipFill>
            <a:blip r:embed="rId2"/>
          </a:blip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C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8" name="Sound wave imprint from recombination has a characteristic 150 Mpc scale (1 degree) - large…"/>
          <p:cNvSpPr txBox="1"/>
          <p:nvPr/>
        </p:nvSpPr>
        <p:spPr>
          <a:xfrm>
            <a:off x="108133" y="3124172"/>
            <a:ext cx="3927476" cy="135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defTabSz="203328">
              <a:spcBef>
                <a:spcPts val="1100"/>
              </a:spcBef>
              <a:defRPr sz="132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Sound wave imprint from recombination has a characteristic 150 Mpc scale (1 degree) - large </a:t>
            </a:r>
          </a:p>
          <a:p>
            <a:pPr defTabSz="203328">
              <a:spcBef>
                <a:spcPts val="1100"/>
              </a:spcBef>
              <a:defRPr sz="132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Require large volumes (large sky area and z range)</a:t>
            </a:r>
          </a:p>
          <a:p>
            <a:pPr defTabSz="203328">
              <a:spcBef>
                <a:spcPts val="1100"/>
              </a:spcBef>
              <a:defRPr sz="132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Counting individual galaxies &amp; getting to high redshift is challenging</a:t>
            </a:r>
          </a:p>
        </p:txBody>
      </p:sp>
      <p:sp>
        <p:nvSpPr>
          <p:cNvPr id="579" name="Throw away spatial resolution: use HI intensity mapping to measure matter distribution AND obtain redshift information.…"/>
          <p:cNvSpPr txBox="1"/>
          <p:nvPr/>
        </p:nvSpPr>
        <p:spPr>
          <a:xfrm>
            <a:off x="4243832" y="3231554"/>
            <a:ext cx="4722962" cy="1265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defTabSz="209490">
              <a:spcBef>
                <a:spcPts val="1100"/>
              </a:spcBef>
              <a:defRPr sz="136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Throw away spatial resolution: use HI intensity mapping to measure matter distribution AND obtain redshift information.</a:t>
            </a:r>
          </a:p>
          <a:p>
            <a:pPr defTabSz="209490">
              <a:spcBef>
                <a:spcPts val="1100"/>
              </a:spcBef>
              <a:defRPr sz="136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Use the BAO peak as a standard ruler for charting the expansion history. </a:t>
            </a:r>
          </a:p>
        </p:txBody>
      </p:sp>
      <p:grpSp>
        <p:nvGrpSpPr>
          <p:cNvPr id="583" name="Group"/>
          <p:cNvGrpSpPr/>
          <p:nvPr/>
        </p:nvGrpSpPr>
        <p:grpSpPr>
          <a:xfrm>
            <a:off x="4900544" y="407183"/>
            <a:ext cx="2517994" cy="2848898"/>
            <a:chOff x="0" y="0"/>
            <a:chExt cx="2517993" cy="2848897"/>
          </a:xfrm>
        </p:grpSpPr>
        <p:pic>
          <p:nvPicPr>
            <p:cNvPr id="580" name="Image" descr="Image"/>
            <p:cNvPicPr>
              <a:picLocks noChangeAspect="1"/>
            </p:cNvPicPr>
            <p:nvPr/>
          </p:nvPicPr>
          <p:blipFill>
            <a:blip r:embed="rId3"/>
            <a:srcRect b="26099"/>
            <a:stretch>
              <a:fillRect/>
            </a:stretch>
          </p:blipFill>
          <p:spPr>
            <a:xfrm>
              <a:off x="20350" y="138225"/>
              <a:ext cx="2477989" cy="2687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Rectangle"/>
            <p:cNvSpPr/>
            <p:nvPr/>
          </p:nvSpPr>
          <p:spPr>
            <a:xfrm>
              <a:off x="2501900" y="0"/>
              <a:ext cx="16094" cy="27726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82" name="Rectangle"/>
            <p:cNvSpPr/>
            <p:nvPr/>
          </p:nvSpPr>
          <p:spPr>
            <a:xfrm>
              <a:off x="0" y="76200"/>
              <a:ext cx="16094" cy="27726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86" name="Group"/>
          <p:cNvGrpSpPr/>
          <p:nvPr/>
        </p:nvGrpSpPr>
        <p:grpSpPr>
          <a:xfrm>
            <a:off x="1298540" y="534183"/>
            <a:ext cx="2487798" cy="2772698"/>
            <a:chOff x="0" y="0"/>
            <a:chExt cx="2487796" cy="2772697"/>
          </a:xfrm>
        </p:grpSpPr>
        <p:pic>
          <p:nvPicPr>
            <p:cNvPr id="584" name="Image" descr="Image"/>
            <p:cNvPicPr>
              <a:picLocks noChangeAspect="1"/>
            </p:cNvPicPr>
            <p:nvPr/>
          </p:nvPicPr>
          <p:blipFill>
            <a:blip r:embed="rId4"/>
            <a:srcRect b="19919"/>
            <a:stretch>
              <a:fillRect/>
            </a:stretch>
          </p:blipFill>
          <p:spPr>
            <a:xfrm>
              <a:off x="0" y="51722"/>
              <a:ext cx="2464594" cy="260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5" name="Rectangle"/>
            <p:cNvSpPr/>
            <p:nvPr/>
          </p:nvSpPr>
          <p:spPr>
            <a:xfrm>
              <a:off x="2471703" y="0"/>
              <a:ext cx="16094" cy="27726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87" name="BAOs with 21cm Intensity Mapping"/>
          <p:cNvSpPr txBox="1"/>
          <p:nvPr/>
        </p:nvSpPr>
        <p:spPr>
          <a:xfrm>
            <a:off x="1206514" y="-140257"/>
            <a:ext cx="6730972" cy="91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243378">
              <a:defRPr sz="3318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BAOs with 21cm Intensity Mapping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Designing a 21cm Intensity Mapping…"/>
          <p:cNvSpPr txBox="1">
            <a:spLocks noGrp="1"/>
          </p:cNvSpPr>
          <p:nvPr>
            <p:ph type="title"/>
          </p:nvPr>
        </p:nvSpPr>
        <p:spPr>
          <a:xfrm>
            <a:off x="48230" y="-112362"/>
            <a:ext cx="9047540" cy="1138536"/>
          </a:xfrm>
          <a:prstGeom prst="rect">
            <a:avLst/>
          </a:prstGeom>
        </p:spPr>
        <p:txBody>
          <a:bodyPr/>
          <a:lstStyle/>
          <a:p>
            <a:pPr defTabSz="261863">
              <a:defRPr sz="3570"/>
            </a:pPr>
            <a:r>
              <a:t>Designing a 21cm Intensity Mapping </a:t>
            </a:r>
          </a:p>
          <a:p>
            <a:pPr defTabSz="261863">
              <a:defRPr sz="3570"/>
            </a:pPr>
            <a:r>
              <a:t>Dark Energy Telescope</a:t>
            </a:r>
          </a:p>
        </p:txBody>
      </p:sp>
      <p:sp>
        <p:nvSpPr>
          <p:cNvPr id="591" name="Maximise sensitivity on scales of interest -&gt; Use compact array geometry…"/>
          <p:cNvSpPr txBox="1"/>
          <p:nvPr/>
        </p:nvSpPr>
        <p:spPr>
          <a:xfrm>
            <a:off x="192357" y="2399750"/>
            <a:ext cx="8939170" cy="221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>
            <a:normAutofit/>
          </a:bodyPr>
          <a:lstStyle/>
          <a:p>
            <a:pPr marL="171450" indent="-171450" defTabSz="308074">
              <a:lnSpc>
                <a:spcPct val="90000"/>
              </a:lnSpc>
              <a:spcBef>
                <a:spcPts val="500"/>
              </a:spcBef>
              <a:buSzPct val="75000"/>
              <a:buChar char="•"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Maximise sensitivity on scales of interest	</a:t>
            </a:r>
            <a:r>
              <a:rPr>
                <a:solidFill>
                  <a:srgbClr val="FFFB00"/>
                </a:solidFill>
              </a:rPr>
              <a:t>-&gt; Use compact array geometry</a:t>
            </a:r>
          </a:p>
          <a:p>
            <a:pPr marL="163763" indent="-163763" defTabSz="308074">
              <a:lnSpc>
                <a:spcPct val="90000"/>
              </a:lnSpc>
              <a:spcBef>
                <a:spcPts val="500"/>
              </a:spcBef>
              <a:buSzPct val="75000"/>
              <a:buChar char="•"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Redshift range: 0.8 &lt; z &lt; 2.5 to capture dark energy domination at z ~ 1 and sufficient volume   </a:t>
            </a:r>
            <a:r>
              <a:rPr>
                <a:solidFill>
                  <a:srgbClr val="FFFB00"/>
                </a:solidFill>
              </a:rPr>
              <a:t>-&gt; Required frequencies: 400 - 800 MHz</a:t>
            </a:r>
          </a:p>
          <a:p>
            <a:pPr marL="163763" indent="-163763" defTabSz="308074">
              <a:lnSpc>
                <a:spcPct val="90000"/>
              </a:lnSpc>
              <a:spcBef>
                <a:spcPts val="500"/>
              </a:spcBef>
              <a:buSzPct val="75000"/>
              <a:buChar char="•"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BAO 150 Mpc angular scale: 3 - 1.3 degrees at 0.8 &lt; z &lt; 2.5 </a:t>
            </a:r>
            <a:r>
              <a:rPr>
                <a:solidFill>
                  <a:srgbClr val="FFFB00"/>
                </a:solidFill>
              </a:rPr>
              <a:t>-&gt; Required interferometer baseline lengths: 15 - 60 metres</a:t>
            </a:r>
          </a:p>
          <a:p>
            <a:pPr marL="163763" indent="-163763" defTabSz="308074">
              <a:lnSpc>
                <a:spcPct val="90000"/>
              </a:lnSpc>
              <a:spcBef>
                <a:spcPts val="500"/>
              </a:spcBef>
              <a:buSzPct val="75000"/>
              <a:buChar char="•"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BAO scale along line of sight: 20 - 12 MHz at 0.8 &lt; z &lt; 2.5 </a:t>
            </a:r>
            <a:r>
              <a:rPr>
                <a:solidFill>
                  <a:srgbClr val="FFFB00"/>
                </a:solidFill>
              </a:rPr>
              <a:t>-&gt; Required frequency resolution: 100 channels, more for foregrounds and higher order peaks</a:t>
            </a:r>
          </a:p>
          <a:p>
            <a:pPr marL="163763" indent="-163763" defTabSz="308074">
              <a:lnSpc>
                <a:spcPct val="90000"/>
              </a:lnSpc>
              <a:spcBef>
                <a:spcPts val="500"/>
              </a:spcBef>
              <a:buSzPct val="75000"/>
              <a:buChar char="•"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BAO signal level: ~ 0.1 mK </a:t>
            </a:r>
            <a:r>
              <a:rPr>
                <a:solidFill>
                  <a:srgbClr val="FFFB00"/>
                </a:solidFill>
              </a:rPr>
              <a:t>-&gt; Low system temperature, large collecting area (lots of elements)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5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189" y="1039203"/>
            <a:ext cx="2375505" cy="1336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he Hydrogen Intensity mapping and Real time Analysis eXperiment (HIRAX)"/>
          <p:cNvSpPr txBox="1">
            <a:spLocks noGrp="1"/>
          </p:cNvSpPr>
          <p:nvPr>
            <p:ph type="title"/>
          </p:nvPr>
        </p:nvSpPr>
        <p:spPr>
          <a:xfrm>
            <a:off x="251370" y="-112362"/>
            <a:ext cx="8536138" cy="1138536"/>
          </a:xfrm>
          <a:prstGeom prst="rect">
            <a:avLst/>
          </a:prstGeom>
        </p:spPr>
        <p:txBody>
          <a:bodyPr/>
          <a:lstStyle/>
          <a:p>
            <a:pPr defTabSz="261863">
              <a:defRPr sz="3570"/>
            </a:pPr>
            <a:r>
              <a:t>The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H</a:t>
            </a:r>
            <a:r>
              <a:t>ydrogen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I</a:t>
            </a:r>
            <a:r>
              <a:t>ntensity mapping and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R</a:t>
            </a:r>
            <a:r>
              <a:t>eal time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A</a:t>
            </a:r>
            <a:r>
              <a:t>nalysis e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X</a:t>
            </a:r>
            <a:r>
              <a:t>periment (HIRAX)</a:t>
            </a:r>
          </a:p>
        </p:txBody>
      </p:sp>
      <p:sp>
        <p:nvSpPr>
          <p:cNvPr id="596" name="A compact array of 1024 six metre dishes operating at 400-800 MHz…"/>
          <p:cNvSpPr txBox="1">
            <a:spLocks noGrp="1"/>
          </p:cNvSpPr>
          <p:nvPr>
            <p:ph type="body" sz="half" idx="1"/>
          </p:nvPr>
        </p:nvSpPr>
        <p:spPr>
          <a:xfrm>
            <a:off x="67540" y="2985362"/>
            <a:ext cx="9008920" cy="1504486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spcBef>
                <a:spcPts val="500"/>
              </a:spcBef>
              <a:defRPr sz="1600"/>
            </a:pPr>
            <a:r>
              <a:t>A compact array of 1024 six metre dishes operating at 400-800 MHz</a:t>
            </a:r>
          </a:p>
          <a:p>
            <a:pPr marL="171450" indent="-171450">
              <a:lnSpc>
                <a:spcPct val="90000"/>
              </a:lnSpc>
              <a:spcBef>
                <a:spcPts val="500"/>
              </a:spcBef>
              <a:defRPr sz="1600"/>
            </a:pPr>
            <a:r>
              <a:t>Scalable array built in stages: 2, 8, 128 (funded), 256 to retire key risks at each stage, then expand to 1024 dishes and operate full array for 4 years</a:t>
            </a:r>
          </a:p>
          <a:p>
            <a:pPr marL="171450" indent="-171450">
              <a:lnSpc>
                <a:spcPct val="90000"/>
              </a:lnSpc>
              <a:spcBef>
                <a:spcPts val="500"/>
              </a:spcBef>
              <a:defRPr sz="1600"/>
            </a:pPr>
            <a:r>
              <a:t>Dishes stationary but can tilt for more sky area, fabrication in South Africa</a:t>
            </a:r>
          </a:p>
          <a:p>
            <a:pPr marL="171450" indent="-171450">
              <a:lnSpc>
                <a:spcPct val="90000"/>
              </a:lnSpc>
              <a:spcBef>
                <a:spcPts val="500"/>
              </a:spcBef>
              <a:defRPr sz="1600"/>
            </a:pPr>
            <a:r>
              <a:t>Back-end: overlap with CHIME - channelize with FPGA ICE boards, correlation with GPUs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604" name="Group"/>
          <p:cNvGrpSpPr/>
          <p:nvPr/>
        </p:nvGrpSpPr>
        <p:grpSpPr>
          <a:xfrm>
            <a:off x="4705440" y="994695"/>
            <a:ext cx="3655134" cy="2184125"/>
            <a:chOff x="0" y="0"/>
            <a:chExt cx="3655133" cy="2184124"/>
          </a:xfrm>
        </p:grpSpPr>
        <p:grpSp>
          <p:nvGrpSpPr>
            <p:cNvPr id="602" name="Group"/>
            <p:cNvGrpSpPr/>
            <p:nvPr/>
          </p:nvGrpSpPr>
          <p:grpSpPr>
            <a:xfrm>
              <a:off x="0" y="0"/>
              <a:ext cx="3655134" cy="2184125"/>
              <a:chOff x="0" y="0"/>
              <a:chExt cx="3655133" cy="2184124"/>
            </a:xfrm>
          </p:grpSpPr>
          <p:sp>
            <p:nvSpPr>
              <p:cNvPr id="598" name="Rectangle"/>
              <p:cNvSpPr/>
              <p:nvPr/>
            </p:nvSpPr>
            <p:spPr>
              <a:xfrm>
                <a:off x="0" y="0"/>
                <a:ext cx="3655134" cy="2012323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pSp>
            <p:nvGrpSpPr>
              <p:cNvPr id="601" name="Group"/>
              <p:cNvGrpSpPr/>
              <p:nvPr/>
            </p:nvGrpSpPr>
            <p:grpSpPr>
              <a:xfrm>
                <a:off x="72652" y="26973"/>
                <a:ext cx="3509830" cy="2157152"/>
                <a:chOff x="0" y="0"/>
                <a:chExt cx="3509828" cy="2157150"/>
              </a:xfrm>
            </p:grpSpPr>
            <p:pic>
              <p:nvPicPr>
                <p:cNvPr id="599" name="droppedImage.pdf" descr="droppedImage.pdf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3509829" cy="17485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00" name="Newburgh et al (1607.02059)"/>
                <p:cNvSpPr txBox="1"/>
                <p:nvPr/>
              </p:nvSpPr>
              <p:spPr>
                <a:xfrm>
                  <a:off x="1569" y="1499057"/>
                  <a:ext cx="3342456" cy="6580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6789" tIns="26789" rIns="26789" bIns="26789" numCol="1" anchor="ctr">
                  <a:noAutofit/>
                </a:bodyPr>
                <a:lstStyle>
                  <a:lvl1pPr algn="ctr" defTabSz="308074">
                    <a:defRPr b="1">
                      <a:solidFill>
                        <a:srgbClr val="FF26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Newburgh et al (1607.02059)</a:t>
                  </a:r>
                </a:p>
              </p:txBody>
            </p:sp>
          </p:grpSp>
        </p:grpSp>
        <p:sp>
          <p:nvSpPr>
            <p:cNvPr id="603" name="→0.21"/>
            <p:cNvSpPr txBox="1"/>
            <p:nvPr/>
          </p:nvSpPr>
          <p:spPr>
            <a:xfrm>
              <a:off x="2946660" y="457151"/>
              <a:ext cx="571015" cy="285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→0.21</a:t>
              </a:r>
            </a:p>
          </p:txBody>
        </p:sp>
      </p:grpSp>
      <p:pic>
        <p:nvPicPr>
          <p:cNvPr id="6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4" y="988060"/>
            <a:ext cx="3555264" cy="1999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ollaboration and Funding"/>
          <p:cNvSpPr txBox="1">
            <a:spLocks noGrp="1"/>
          </p:cNvSpPr>
          <p:nvPr>
            <p:ph type="title"/>
          </p:nvPr>
        </p:nvSpPr>
        <p:spPr>
          <a:xfrm>
            <a:off x="4712" y="-279794"/>
            <a:ext cx="9134576" cy="1138536"/>
          </a:xfrm>
          <a:prstGeom prst="rect">
            <a:avLst/>
          </a:prstGeom>
        </p:spPr>
        <p:txBody>
          <a:bodyPr/>
          <a:lstStyle/>
          <a:p>
            <a:r>
              <a:t>Collaboration and Funding</a:t>
            </a:r>
          </a:p>
        </p:txBody>
      </p:sp>
      <p:sp>
        <p:nvSpPr>
          <p:cNvPr id="608" name="UKZN and South African NRF flagship funding secured for site infrastructure and pathfinder array. SARAO providing site, power and data.…"/>
          <p:cNvSpPr txBox="1">
            <a:spLocks noGrp="1"/>
          </p:cNvSpPr>
          <p:nvPr>
            <p:ph type="body" sz="half" idx="1"/>
          </p:nvPr>
        </p:nvSpPr>
        <p:spPr>
          <a:xfrm>
            <a:off x="228078" y="2729091"/>
            <a:ext cx="8687844" cy="1835945"/>
          </a:xfrm>
          <a:prstGeom prst="rect">
            <a:avLst/>
          </a:prstGeom>
        </p:spPr>
        <p:txBody>
          <a:bodyPr/>
          <a:lstStyle/>
          <a:p>
            <a:pPr marL="138874" indent="-138874" defTabSz="249540">
              <a:spcBef>
                <a:spcPts val="700"/>
              </a:spcBef>
              <a:defRPr sz="1620"/>
            </a:pPr>
            <a:r>
              <a:t>UKZN and South African NRF flagship funding secured for site infrastructure and pathfinder array. SARAO providing site, power and data.</a:t>
            </a:r>
          </a:p>
          <a:p>
            <a:pPr marL="138874" indent="-138874" defTabSz="249540">
              <a:spcBef>
                <a:spcPts val="700"/>
              </a:spcBef>
              <a:defRPr sz="1620"/>
            </a:pPr>
            <a:r>
              <a:t>Swiss SNF funding secured for 512 channel X-engine (GPU correlator) and Science Data Processing system. McGill funding for F-engine up to 512 channels (ICE boards).</a:t>
            </a:r>
          </a:p>
          <a:p>
            <a:pPr marL="138874" indent="-138874" defTabSz="249540">
              <a:spcBef>
                <a:spcPts val="700"/>
              </a:spcBef>
              <a:defRPr sz="1620"/>
            </a:pPr>
            <a:r>
              <a:t>NRF strategic research equipment (SRE) funding secured to expand pathfinder array.</a:t>
            </a:r>
          </a:p>
          <a:p>
            <a:pPr marL="138874" indent="-138874" defTabSz="249540">
              <a:spcBef>
                <a:spcPts val="700"/>
              </a:spcBef>
              <a:defRPr sz="1620"/>
            </a:pPr>
            <a:r>
              <a:t>First phase with additional funding from the Simons Foundation to build up to 128 dishes.</a:t>
            </a:r>
          </a:p>
        </p:txBody>
      </p:sp>
      <p:sp>
        <p:nvSpPr>
          <p:cNvPr id="609" name="https://hirax.ukzn.ac.za/"/>
          <p:cNvSpPr txBox="1"/>
          <p:nvPr/>
        </p:nvSpPr>
        <p:spPr>
          <a:xfrm>
            <a:off x="2713589" y="2449019"/>
            <a:ext cx="3716822" cy="33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308074">
              <a:defRPr sz="1800">
                <a:solidFill>
                  <a:srgbClr val="FFFB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https://hirax.ukzn.ac.za/</a:t>
            </a:r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611" name="HIRAX Partner Logos.png" descr="HIRAX Partner Log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3751"/>
            <a:ext cx="9144001" cy="1694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614" name="HIRAX Science Goals"/>
          <p:cNvSpPr txBox="1">
            <a:spLocks noGrp="1"/>
          </p:cNvSpPr>
          <p:nvPr>
            <p:ph type="title"/>
          </p:nvPr>
        </p:nvSpPr>
        <p:spPr>
          <a:xfrm>
            <a:off x="1645295" y="-148081"/>
            <a:ext cx="5853411" cy="1138536"/>
          </a:xfrm>
          <a:prstGeom prst="rect">
            <a:avLst/>
          </a:prstGeom>
        </p:spPr>
        <p:txBody>
          <a:bodyPr/>
          <a:lstStyle/>
          <a:p>
            <a:r>
              <a:t>HIRAX Science Goals</a:t>
            </a:r>
          </a:p>
        </p:txBody>
      </p:sp>
      <p:sp>
        <p:nvSpPr>
          <p:cNvPr id="615" name="Measure BAOs with 21cm intensity mapping: characterise dark energy…"/>
          <p:cNvSpPr txBox="1">
            <a:spLocks noGrp="1"/>
          </p:cNvSpPr>
          <p:nvPr>
            <p:ph type="body" sz="half" idx="1"/>
          </p:nvPr>
        </p:nvSpPr>
        <p:spPr>
          <a:xfrm>
            <a:off x="88630" y="914176"/>
            <a:ext cx="4256206" cy="3475783"/>
          </a:xfrm>
          <a:prstGeom prst="rect">
            <a:avLst/>
          </a:prstGeom>
        </p:spPr>
        <p:txBody>
          <a:bodyPr/>
          <a:lstStyle/>
          <a:p>
            <a:pPr marL="168021" indent="-168021" defTabSz="301912">
              <a:defRPr sz="1372"/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Measure BAOs with 21cm intensity mapping: characterise dark energy</a:t>
            </a:r>
            <a:r>
              <a:t> </a:t>
            </a:r>
          </a:p>
          <a:p>
            <a:pPr marL="168021" indent="-168021" defTabSz="301912">
              <a:defRPr sz="1372"/>
            </a:pPr>
            <a:r>
              <a:t>Cross-correlation with other cosmological surveys </a:t>
            </a:r>
          </a:p>
          <a:p>
            <a:pPr marL="168021" indent="-168021" defTabSz="301912">
              <a:defRPr sz="1372"/>
            </a:pPr>
            <a:r>
              <a:t>Radio transient searches, slow and fast </a:t>
            </a:r>
          </a:p>
          <a:p>
            <a:pPr marL="504063" lvl="1" indent="-168021" defTabSz="301912">
              <a:defRPr sz="1372"/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Fast radio bursts (FRBs)</a:t>
            </a:r>
            <a:r>
              <a:t> </a:t>
            </a:r>
          </a:p>
          <a:p>
            <a:pPr marL="168021" indent="-168021" defTabSz="301912">
              <a:defRPr sz="1372"/>
            </a:pPr>
            <a:r>
              <a:t>Pulsar searches: 15 uJy/scan - search in each of 10-20 beams, galactic centre searches</a:t>
            </a:r>
          </a:p>
          <a:p>
            <a:pPr marL="168021" indent="-168021" defTabSz="301912">
              <a:defRPr sz="1372"/>
            </a:pPr>
            <a:r>
              <a:t>Neutral hydrogen absorbers: upres frequency in beam-formed data (FFTs on GPUs)</a:t>
            </a:r>
          </a:p>
          <a:p>
            <a:pPr marL="168021" indent="-168021" defTabSz="301912">
              <a:defRPr sz="1372"/>
            </a:pPr>
            <a:r>
              <a:t>Diffuse galactic polarization </a:t>
            </a:r>
          </a:p>
        </p:txBody>
      </p:sp>
      <p:pic>
        <p:nvPicPr>
          <p:cNvPr id="6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062" y="783252"/>
            <a:ext cx="2032474" cy="145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External-datasets-used-to-simulated-the-unpolarized-and-polarized-synchrotron-1.png" descr="External-datasets-used-to-simulated-the-unpolarized-and-polarized-synchrotron-1.png"/>
          <p:cNvPicPr>
            <a:picLocks noChangeAspect="1"/>
          </p:cNvPicPr>
          <p:nvPr/>
        </p:nvPicPr>
        <p:blipFill>
          <a:blip r:embed="rId3"/>
          <a:srcRect l="11494" t="6831" r="51456" b="51243"/>
          <a:stretch>
            <a:fillRect/>
          </a:stretch>
        </p:blipFill>
        <p:spPr>
          <a:xfrm>
            <a:off x="7398700" y="3295742"/>
            <a:ext cx="1676885" cy="11385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0" name="Group"/>
          <p:cNvGrpSpPr/>
          <p:nvPr/>
        </p:nvGrpSpPr>
        <p:grpSpPr>
          <a:xfrm>
            <a:off x="6975786" y="750449"/>
            <a:ext cx="2032474" cy="1516687"/>
            <a:chOff x="0" y="0"/>
            <a:chExt cx="2032473" cy="1516686"/>
          </a:xfrm>
        </p:grpSpPr>
        <p:pic>
          <p:nvPicPr>
            <p:cNvPr id="618" name="Image" descr="Image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" y="0"/>
              <a:ext cx="2032475" cy="14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9" name="Credit: Jingchuan Yu"/>
            <p:cNvSpPr txBox="1"/>
            <p:nvPr/>
          </p:nvSpPr>
          <p:spPr>
            <a:xfrm>
              <a:off x="761610" y="1299700"/>
              <a:ext cx="1243957" cy="216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7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Credit: Jingchuan Yu</a:t>
              </a:r>
            </a:p>
          </p:txBody>
        </p:sp>
      </p:grpSp>
      <p:grpSp>
        <p:nvGrpSpPr>
          <p:cNvPr id="623" name="Group"/>
          <p:cNvGrpSpPr/>
          <p:nvPr/>
        </p:nvGrpSpPr>
        <p:grpSpPr>
          <a:xfrm>
            <a:off x="4410165" y="2481835"/>
            <a:ext cx="2799183" cy="1267849"/>
            <a:chOff x="0" y="0"/>
            <a:chExt cx="2799182" cy="1267847"/>
          </a:xfrm>
        </p:grpSpPr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799183" cy="12213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Credit: NRAO"/>
            <p:cNvSpPr txBox="1"/>
            <p:nvPr/>
          </p:nvSpPr>
          <p:spPr>
            <a:xfrm>
              <a:off x="692814" y="1056245"/>
              <a:ext cx="1390955" cy="211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600">
                  <a:solidFill>
                    <a:srgbClr val="971817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Credit: NRAO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73" y="1166469"/>
            <a:ext cx="5456106" cy="3074389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HIRAX Design Plan"/>
          <p:cNvSpPr txBox="1"/>
          <p:nvPr/>
        </p:nvSpPr>
        <p:spPr>
          <a:xfrm>
            <a:off x="1645294" y="-279728"/>
            <a:ext cx="5853412" cy="1138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HIRAX Design Plan</a:t>
            </a:r>
          </a:p>
        </p:txBody>
      </p:sp>
      <p:sp>
        <p:nvSpPr>
          <p:cNvPr id="627" name="Goal of 1024 close-packed 6m dishes. Fibre-glass fabrication in South Africa by AFF, design from NRC (Canada).…"/>
          <p:cNvSpPr txBox="1"/>
          <p:nvPr/>
        </p:nvSpPr>
        <p:spPr>
          <a:xfrm>
            <a:off x="84155" y="376303"/>
            <a:ext cx="3693871" cy="4390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marL="171450" indent="-171450" defTabSz="308074">
              <a:spcBef>
                <a:spcPts val="1600"/>
              </a:spcBef>
              <a:buSzPct val="75000"/>
              <a:buChar char="•"/>
              <a:defRPr sz="17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Goal of 1024 close-packed 6m dishes. Fibre-glass fabrication in South Africa by AFF, design from NRC (Canada).</a:t>
            </a:r>
          </a:p>
          <a:p>
            <a:pPr marL="171450" indent="-171450" defTabSz="308074">
              <a:spcBef>
                <a:spcPts val="1600"/>
              </a:spcBef>
              <a:buSzPct val="75000"/>
              <a:buChar char="•"/>
              <a:defRPr sz="17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Cloverleaf dual-pol feed, RF over fibre</a:t>
            </a:r>
          </a:p>
          <a:p>
            <a:pPr marL="171450" indent="-171450" defTabSz="308074">
              <a:spcBef>
                <a:spcPts val="1600"/>
              </a:spcBef>
              <a:buSzPct val="75000"/>
              <a:buChar char="•"/>
              <a:defRPr sz="17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Operate between 400-800 MHz, 1000 channels</a:t>
            </a:r>
          </a:p>
          <a:p>
            <a:pPr marL="171450" indent="-171450" defTabSz="308074">
              <a:spcBef>
                <a:spcPts val="1600"/>
              </a:spcBef>
              <a:buSzPct val="75000"/>
              <a:buChar char="•"/>
              <a:defRPr sz="17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Channelizing on FPGA ICE boards</a:t>
            </a:r>
          </a:p>
          <a:p>
            <a:pPr marL="171450" indent="-171450" defTabSz="308074">
              <a:spcBef>
                <a:spcPts val="1600"/>
              </a:spcBef>
              <a:buSzPct val="75000"/>
              <a:buChar char="•"/>
              <a:defRPr sz="17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Correlation on GPUs</a:t>
            </a:r>
          </a:p>
        </p:txBody>
      </p:sp>
      <p:sp>
        <p:nvSpPr>
          <p:cNvPr id="6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Location, Location, Location …"/>
          <p:cNvSpPr txBox="1">
            <a:spLocks noGrp="1"/>
          </p:cNvSpPr>
          <p:nvPr>
            <p:ph type="title"/>
          </p:nvPr>
        </p:nvSpPr>
        <p:spPr>
          <a:xfrm>
            <a:off x="-9479" y="-288347"/>
            <a:ext cx="9144001" cy="1138536"/>
          </a:xfrm>
          <a:prstGeom prst="rect">
            <a:avLst/>
          </a:prstGeom>
        </p:spPr>
        <p:txBody>
          <a:bodyPr/>
          <a:lstStyle/>
          <a:p>
            <a:r>
              <a:t>Location, Location, Location …</a:t>
            </a:r>
          </a:p>
        </p:txBody>
      </p:sp>
      <p:sp>
        <p:nvSpPr>
          <p:cNvPr id="631" name="SKA South Africa Karoo site, MoA in place…"/>
          <p:cNvSpPr txBox="1">
            <a:spLocks noGrp="1"/>
          </p:cNvSpPr>
          <p:nvPr>
            <p:ph type="body" sz="quarter" idx="1"/>
          </p:nvPr>
        </p:nvSpPr>
        <p:spPr>
          <a:xfrm>
            <a:off x="158573" y="2463836"/>
            <a:ext cx="3545678" cy="2277573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80000"/>
              </a:lnSpc>
              <a:spcBef>
                <a:spcPts val="1500"/>
              </a:spcBef>
              <a:defRPr sz="1600"/>
            </a:pPr>
            <a:r>
              <a:t>SKA South Africa Karoo site, MoA in place </a:t>
            </a:r>
          </a:p>
          <a:p>
            <a:pPr marL="171450" indent="-171450">
              <a:lnSpc>
                <a:spcPct val="80000"/>
              </a:lnSpc>
              <a:spcBef>
                <a:spcPts val="1500"/>
              </a:spcBef>
              <a:defRPr sz="1600"/>
            </a:pPr>
            <a:r>
              <a:t>Existing infrastructure (roads, power, data)</a:t>
            </a:r>
          </a:p>
          <a:p>
            <a:pPr marL="171450" indent="-171450">
              <a:lnSpc>
                <a:spcPct val="80000"/>
              </a:lnSpc>
              <a:spcBef>
                <a:spcPts val="1500"/>
              </a:spcBef>
              <a:defRPr sz="1600"/>
            </a:pPr>
            <a:r>
              <a:t>Low levels of RFI - site protected</a:t>
            </a:r>
          </a:p>
          <a:p>
            <a:pPr marL="171450" indent="-171450">
              <a:lnSpc>
                <a:spcPct val="80000"/>
              </a:lnSpc>
              <a:spcBef>
                <a:spcPts val="1500"/>
              </a:spcBef>
              <a:defRPr sz="1600"/>
            </a:pPr>
            <a:r>
              <a:t>Access to southern skies</a:t>
            </a:r>
          </a:p>
        </p:txBody>
      </p:sp>
      <p:pic>
        <p:nvPicPr>
          <p:cNvPr id="6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18" y="610501"/>
            <a:ext cx="3086005" cy="2062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5" name="Group"/>
          <p:cNvGrpSpPr/>
          <p:nvPr/>
        </p:nvGrpSpPr>
        <p:grpSpPr>
          <a:xfrm>
            <a:off x="6579765" y="837952"/>
            <a:ext cx="2394413" cy="1607723"/>
            <a:chOff x="0" y="0"/>
            <a:chExt cx="2394411" cy="1607722"/>
          </a:xfrm>
        </p:grpSpPr>
        <p:pic>
          <p:nvPicPr>
            <p:cNvPr id="63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94412" cy="1607723"/>
            </a:xfrm>
            <a:prstGeom prst="rect">
              <a:avLst/>
            </a:prstGeom>
            <a:ln w="12700" cap="flat">
              <a:solidFill>
                <a:srgbClr val="FFFB00"/>
              </a:solidFill>
              <a:prstDash val="solid"/>
              <a:miter lim="400000"/>
            </a:ln>
            <a:effectLst/>
          </p:spPr>
        </p:pic>
        <p:sp>
          <p:nvSpPr>
            <p:cNvPr id="634" name="HIRAX"/>
            <p:cNvSpPr txBox="1"/>
            <p:nvPr/>
          </p:nvSpPr>
          <p:spPr>
            <a:xfrm>
              <a:off x="1252068" y="203562"/>
              <a:ext cx="969209" cy="462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b="1">
                  <a:solidFill>
                    <a:srgbClr val="FFFFFF"/>
                  </a:solidFill>
                  <a:effectLst>
                    <a:outerShdw blurRad="12700" dist="38100" dir="189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HIRAX</a:t>
              </a:r>
            </a:p>
          </p:txBody>
        </p:sp>
      </p:grpSp>
      <p:grpSp>
        <p:nvGrpSpPr>
          <p:cNvPr id="638" name="Group"/>
          <p:cNvGrpSpPr/>
          <p:nvPr/>
        </p:nvGrpSpPr>
        <p:grpSpPr>
          <a:xfrm>
            <a:off x="4119988" y="634941"/>
            <a:ext cx="2394413" cy="2013744"/>
            <a:chOff x="0" y="0"/>
            <a:chExt cx="2394411" cy="2013742"/>
          </a:xfrm>
        </p:grpSpPr>
        <p:pic>
          <p:nvPicPr>
            <p:cNvPr id="63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394412" cy="2013743"/>
            </a:xfrm>
            <a:prstGeom prst="rect">
              <a:avLst/>
            </a:prstGeom>
            <a:ln w="12700" cap="flat">
              <a:solidFill>
                <a:srgbClr val="FFFB00"/>
              </a:solidFill>
              <a:prstDash val="solid"/>
              <a:miter lim="400000"/>
            </a:ln>
            <a:effectLst/>
          </p:spPr>
        </p:pic>
        <p:sp>
          <p:nvSpPr>
            <p:cNvPr id="637" name="HIRAX"/>
            <p:cNvSpPr txBox="1"/>
            <p:nvPr/>
          </p:nvSpPr>
          <p:spPr>
            <a:xfrm>
              <a:off x="54607" y="178690"/>
              <a:ext cx="1010187" cy="397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 b="1">
                  <a:solidFill>
                    <a:srgbClr val="FFFFFF"/>
                  </a:solidFill>
                  <a:effectLst>
                    <a:outerShdw blurRad="12700" dist="50800" dir="189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HIRAX</a:t>
              </a:r>
            </a:p>
          </p:txBody>
        </p:sp>
      </p:grpSp>
      <p:sp>
        <p:nvSpPr>
          <p:cNvPr id="639" name="Line"/>
          <p:cNvSpPr/>
          <p:nvPr/>
        </p:nvSpPr>
        <p:spPr>
          <a:xfrm flipV="1">
            <a:off x="2183440" y="632159"/>
            <a:ext cx="1954238" cy="1219154"/>
          </a:xfrm>
          <a:prstGeom prst="line">
            <a:avLst/>
          </a:prstGeom>
          <a:ln w="12700">
            <a:solidFill>
              <a:srgbClr val="FFFB00"/>
            </a:solidFill>
            <a:custDash>
              <a:ds d="600000" sp="600000"/>
            </a:custDash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0" name="Line"/>
          <p:cNvSpPr/>
          <p:nvPr/>
        </p:nvSpPr>
        <p:spPr>
          <a:xfrm>
            <a:off x="2127804" y="1878107"/>
            <a:ext cx="1998566" cy="770490"/>
          </a:xfrm>
          <a:prstGeom prst="line">
            <a:avLst/>
          </a:prstGeom>
          <a:ln w="12700">
            <a:solidFill>
              <a:srgbClr val="FFFB00"/>
            </a:solidFill>
            <a:custDash>
              <a:ds d="600000" sp="600000"/>
            </a:custDash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1" name="Line"/>
          <p:cNvSpPr/>
          <p:nvPr/>
        </p:nvSpPr>
        <p:spPr>
          <a:xfrm flipV="1">
            <a:off x="4567613" y="838209"/>
            <a:ext cx="1998054" cy="382486"/>
          </a:xfrm>
          <a:prstGeom prst="line">
            <a:avLst/>
          </a:prstGeom>
          <a:ln w="12700">
            <a:solidFill>
              <a:srgbClr val="FFFB00"/>
            </a:solidFill>
            <a:custDash>
              <a:ds d="600000" sp="600000"/>
            </a:custDash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2" name="Line"/>
          <p:cNvSpPr/>
          <p:nvPr/>
        </p:nvSpPr>
        <p:spPr>
          <a:xfrm>
            <a:off x="4592526" y="1220577"/>
            <a:ext cx="2016700" cy="1239167"/>
          </a:xfrm>
          <a:prstGeom prst="line">
            <a:avLst/>
          </a:prstGeom>
          <a:ln w="12700">
            <a:solidFill>
              <a:srgbClr val="FFFB00"/>
            </a:solidFill>
            <a:custDash>
              <a:ds d="600000" sp="600000"/>
            </a:custDash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306" y="2522909"/>
            <a:ext cx="2121062" cy="121740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</p:pic>
      <p:sp>
        <p:nvSpPr>
          <p:cNvPr id="644" name="Line"/>
          <p:cNvSpPr/>
          <p:nvPr/>
        </p:nvSpPr>
        <p:spPr>
          <a:xfrm flipV="1">
            <a:off x="6860792" y="1489403"/>
            <a:ext cx="1580341" cy="1013879"/>
          </a:xfrm>
          <a:prstGeom prst="line">
            <a:avLst/>
          </a:prstGeom>
          <a:ln w="12700">
            <a:solidFill>
              <a:srgbClr val="FFFB00"/>
            </a:solidFill>
            <a:custDash>
              <a:ds d="600000" sp="600000"/>
            </a:custDash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5" name="Line"/>
          <p:cNvSpPr/>
          <p:nvPr/>
        </p:nvSpPr>
        <p:spPr>
          <a:xfrm flipH="1" flipV="1">
            <a:off x="8491033" y="1528161"/>
            <a:ext cx="478885" cy="944297"/>
          </a:xfrm>
          <a:prstGeom prst="line">
            <a:avLst/>
          </a:prstGeom>
          <a:ln w="12700">
            <a:solidFill>
              <a:srgbClr val="FFFB00"/>
            </a:solidFill>
            <a:custDash>
              <a:ds d="600000" sp="600000"/>
            </a:custDash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648" name="Group"/>
          <p:cNvGrpSpPr/>
          <p:nvPr/>
        </p:nvGrpSpPr>
        <p:grpSpPr>
          <a:xfrm>
            <a:off x="6238545" y="3303599"/>
            <a:ext cx="1202063" cy="1138536"/>
            <a:chOff x="0" y="0"/>
            <a:chExt cx="1202061" cy="1138535"/>
          </a:xfrm>
        </p:grpSpPr>
        <p:sp>
          <p:nvSpPr>
            <p:cNvPr id="646" name="Rectangle"/>
            <p:cNvSpPr/>
            <p:nvPr/>
          </p:nvSpPr>
          <p:spPr>
            <a:xfrm>
              <a:off x="6789" y="0"/>
              <a:ext cx="1195273" cy="113853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647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8348"/>
              <a:ext cx="1163134" cy="1101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5" name="Group"/>
          <p:cNvGrpSpPr/>
          <p:nvPr/>
        </p:nvGrpSpPr>
        <p:grpSpPr>
          <a:xfrm>
            <a:off x="3763388" y="2549865"/>
            <a:ext cx="2416020" cy="1902314"/>
            <a:chOff x="0" y="0"/>
            <a:chExt cx="2416018" cy="1902313"/>
          </a:xfrm>
        </p:grpSpPr>
        <p:grpSp>
          <p:nvGrpSpPr>
            <p:cNvPr id="653" name="Group"/>
            <p:cNvGrpSpPr/>
            <p:nvPr/>
          </p:nvGrpSpPr>
          <p:grpSpPr>
            <a:xfrm>
              <a:off x="0" y="0"/>
              <a:ext cx="2416019" cy="1902314"/>
              <a:chOff x="0" y="0"/>
              <a:chExt cx="2416018" cy="1902313"/>
            </a:xfrm>
          </p:grpSpPr>
          <p:pic>
            <p:nvPicPr>
              <p:cNvPr id="649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2416019" cy="19023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50" name="Rectangle"/>
              <p:cNvSpPr/>
              <p:nvPr/>
            </p:nvSpPr>
            <p:spPr>
              <a:xfrm>
                <a:off x="1409442" y="487803"/>
                <a:ext cx="934201" cy="1241729"/>
              </a:xfrm>
              <a:prstGeom prst="rect">
                <a:avLst/>
              </a:prstGeom>
              <a:blipFill rotWithShape="1">
                <a:blip r:embed="rId8">
                  <a:alphaModFix amt="26161"/>
                </a:blip>
                <a:srcRect/>
                <a:tile tx="0" ty="0" sx="100000" sy="100000" flip="none" algn="tl"/>
              </a:blip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51" name="Rectangle"/>
              <p:cNvSpPr/>
              <p:nvPr/>
            </p:nvSpPr>
            <p:spPr>
              <a:xfrm>
                <a:off x="244566" y="487803"/>
                <a:ext cx="593840" cy="1241729"/>
              </a:xfrm>
              <a:prstGeom prst="rect">
                <a:avLst/>
              </a:prstGeom>
              <a:blipFill rotWithShape="1">
                <a:blip r:embed="rId8">
                  <a:alphaModFix amt="26161"/>
                </a:blip>
                <a:srcRect/>
                <a:tile tx="0" ty="0" sx="100000" sy="100000" flip="none" algn="tl"/>
              </a:blip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52" name="Rectangle"/>
              <p:cNvSpPr/>
              <p:nvPr/>
            </p:nvSpPr>
            <p:spPr>
              <a:xfrm>
                <a:off x="838486" y="487803"/>
                <a:ext cx="570876" cy="1241729"/>
              </a:xfrm>
              <a:prstGeom prst="rect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54" name="RFI at HIRAX site"/>
            <p:cNvSpPr txBox="1"/>
            <p:nvPr/>
          </p:nvSpPr>
          <p:spPr>
            <a:xfrm>
              <a:off x="318486" y="132792"/>
              <a:ext cx="1427853" cy="254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RFI at HIRAX site</a:t>
              </a:r>
            </a:p>
          </p:txBody>
        </p:sp>
      </p:grpSp>
      <p:sp>
        <p:nvSpPr>
          <p:cNvPr id="6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HIRAX Progress"/>
          <p:cNvSpPr txBox="1">
            <a:spLocks noGrp="1"/>
          </p:cNvSpPr>
          <p:nvPr>
            <p:ph type="title"/>
          </p:nvPr>
        </p:nvSpPr>
        <p:spPr>
          <a:xfrm>
            <a:off x="11062" y="-275647"/>
            <a:ext cx="9121876" cy="1138536"/>
          </a:xfrm>
          <a:prstGeom prst="rect">
            <a:avLst/>
          </a:prstGeom>
        </p:spPr>
        <p:txBody>
          <a:bodyPr/>
          <a:lstStyle/>
          <a:p>
            <a:r>
              <a:t>HIRAX Progress</a:t>
            </a:r>
          </a:p>
        </p:txBody>
      </p:sp>
      <p:sp>
        <p:nvSpPr>
          <p:cNvPr id="659" name="Site: Civil, foundations, and electrical work completed. Fibre to be installed by May. Containers installed and RFI shielding verified; Cooling system by April.…"/>
          <p:cNvSpPr txBox="1">
            <a:spLocks noGrp="1"/>
          </p:cNvSpPr>
          <p:nvPr>
            <p:ph type="body" sz="half" idx="1"/>
          </p:nvPr>
        </p:nvSpPr>
        <p:spPr>
          <a:xfrm>
            <a:off x="128389" y="634744"/>
            <a:ext cx="8678307" cy="1781756"/>
          </a:xfrm>
          <a:prstGeom prst="rect">
            <a:avLst/>
          </a:prstGeom>
        </p:spPr>
        <p:txBody>
          <a:bodyPr/>
          <a:lstStyle/>
          <a:p>
            <a:pPr marL="154305" indent="-154305" defTabSz="277266">
              <a:spcBef>
                <a:spcPts val="500"/>
              </a:spcBef>
              <a:defRPr sz="1619"/>
            </a:pPr>
            <a:r>
              <a:t>Site: Civil, foundations, and electrical work completed. Fibre to be installed by May. Containers installed and RFI shielding verified; Cooling system by April. </a:t>
            </a:r>
          </a:p>
          <a:p>
            <a:pPr marL="154305" indent="-154305" defTabSz="277266">
              <a:spcBef>
                <a:spcPts val="500"/>
              </a:spcBef>
              <a:defRPr sz="1619"/>
            </a:pPr>
            <a:r>
              <a:t>Dishes: 19 TMAs installed at the main site, producing 8 per month.</a:t>
            </a:r>
          </a:p>
          <a:p>
            <a:pPr marL="154305" indent="-154305" defTabSz="277266">
              <a:spcBef>
                <a:spcPts val="500"/>
              </a:spcBef>
              <a:defRPr sz="1619"/>
            </a:pPr>
            <a:r>
              <a:t>Signal Chain: Developed and qualified new feed. Deploying two element array at main site.</a:t>
            </a:r>
          </a:p>
          <a:p>
            <a:pPr marL="154305" indent="-154305" defTabSz="277266">
              <a:spcBef>
                <a:spcPts val="500"/>
              </a:spcBef>
              <a:defRPr sz="1619"/>
            </a:pPr>
            <a:r>
              <a:t>Back-end Hardware: X-engine (correlator) installed in container. F-engine (digitiser, channeliser) currently being shipped. Commissioning back-ends by June.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661" name="IMG-20260217-WA0021.jpg" descr="IMG-20260217-WA0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6" y="2944023"/>
            <a:ext cx="2848255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unknown.jpg" descr="unknow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17" y="2920004"/>
            <a:ext cx="3456324" cy="159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unknown.jpg" descr="unknown.jpg"/>
          <p:cNvPicPr>
            <a:picLocks noChangeAspect="1"/>
          </p:cNvPicPr>
          <p:nvPr/>
        </p:nvPicPr>
        <p:blipFill>
          <a:blip r:embed="rId4"/>
          <a:srcRect t="24137" b="12391"/>
          <a:stretch>
            <a:fillRect/>
          </a:stretch>
        </p:blipFill>
        <p:spPr>
          <a:xfrm>
            <a:off x="6451318" y="2944023"/>
            <a:ext cx="1830377" cy="1547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2382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517" name="Overview"/>
          <p:cNvSpPr txBox="1">
            <a:spLocks noGrp="1"/>
          </p:cNvSpPr>
          <p:nvPr>
            <p:ph type="title"/>
          </p:nvPr>
        </p:nvSpPr>
        <p:spPr>
          <a:xfrm>
            <a:off x="1645295" y="-148081"/>
            <a:ext cx="5853411" cy="1138536"/>
          </a:xfrm>
          <a:prstGeom prst="rect">
            <a:avLst/>
          </a:prstGeom>
        </p:spPr>
        <p:txBody>
          <a:bodyPr/>
          <a:lstStyle/>
          <a:p>
            <a:r>
              <a:t>Overview</a:t>
            </a:r>
          </a:p>
        </p:txBody>
      </p:sp>
      <p:sp>
        <p:nvSpPr>
          <p:cNvPr id="518" name="Dark energy with baryon acoustic oscillations (BAOs)…"/>
          <p:cNvSpPr txBox="1">
            <a:spLocks noGrp="1"/>
          </p:cNvSpPr>
          <p:nvPr>
            <p:ph type="body" idx="1"/>
          </p:nvPr>
        </p:nvSpPr>
        <p:spPr>
          <a:xfrm>
            <a:off x="546756" y="612230"/>
            <a:ext cx="7749832" cy="3617094"/>
          </a:xfrm>
          <a:prstGeom prst="rect">
            <a:avLst/>
          </a:prstGeom>
        </p:spPr>
        <p:txBody>
          <a:bodyPr/>
          <a:lstStyle/>
          <a:p>
            <a:pPr marL="171450" indent="-171450">
              <a:defRPr sz="1700"/>
            </a:pPr>
            <a:r>
              <a:t>Dark energy with baryon acoustic oscillations (BAOs)</a:t>
            </a:r>
          </a:p>
          <a:p>
            <a:pPr marL="171450" indent="-171450">
              <a:defRPr sz="1700"/>
            </a:pPr>
            <a:r>
              <a:t>Measuring BAOs via 21cm intensity mapping </a:t>
            </a:r>
          </a:p>
          <a:p>
            <a:pPr marL="171450" indent="-171450">
              <a:defRPr sz="1700"/>
            </a:pPr>
            <a:r>
              <a:t>The HIRAX telescope </a:t>
            </a:r>
          </a:p>
          <a:p>
            <a:pPr marL="171450" indent="-171450">
              <a:defRPr sz="1700"/>
            </a:pPr>
            <a:r>
              <a:t>HIRAX BAO cosmology forecasts </a:t>
            </a:r>
          </a:p>
          <a:p>
            <a:pPr marL="171450" indent="-171450">
              <a:defRPr sz="1700"/>
            </a:pPr>
            <a:r>
              <a:t>Fast radio burst detection and localisation with HIRAX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Upcoming HIRAX Schedule"/>
          <p:cNvSpPr txBox="1">
            <a:spLocks noGrp="1"/>
          </p:cNvSpPr>
          <p:nvPr>
            <p:ph type="title"/>
          </p:nvPr>
        </p:nvSpPr>
        <p:spPr>
          <a:xfrm>
            <a:off x="11062" y="-275647"/>
            <a:ext cx="9121876" cy="1138536"/>
          </a:xfrm>
          <a:prstGeom prst="rect">
            <a:avLst/>
          </a:prstGeom>
        </p:spPr>
        <p:txBody>
          <a:bodyPr/>
          <a:lstStyle/>
          <a:p>
            <a:r>
              <a:t>Upcoming HIRAX Schedule</a:t>
            </a:r>
          </a:p>
        </p:txBody>
      </p:sp>
      <p:sp>
        <p:nvSpPr>
          <p:cNvPr id="666" name="Site:…"/>
          <p:cNvSpPr txBox="1">
            <a:spLocks noGrp="1"/>
          </p:cNvSpPr>
          <p:nvPr>
            <p:ph type="body" idx="1"/>
          </p:nvPr>
        </p:nvSpPr>
        <p:spPr>
          <a:xfrm>
            <a:off x="351909" y="615236"/>
            <a:ext cx="8678307" cy="3913028"/>
          </a:xfrm>
          <a:prstGeom prst="rect">
            <a:avLst/>
          </a:prstGeom>
        </p:spPr>
        <p:txBody>
          <a:bodyPr/>
          <a:lstStyle/>
          <a:p>
            <a:pPr marL="171450" indent="-171450">
              <a:spcBef>
                <a:spcPts val="600"/>
              </a:spcBef>
              <a:defRPr sz="1800"/>
            </a:pPr>
            <a:r>
              <a:t>Site:</a:t>
            </a:r>
          </a:p>
          <a:p>
            <a:pPr lvl="1">
              <a:spcBef>
                <a:spcPts val="600"/>
              </a:spcBef>
              <a:defRPr sz="1800"/>
            </a:pPr>
            <a:r>
              <a:t>Develop HIRAX Karoo Swartfontein main site (Q2 2026)</a:t>
            </a:r>
          </a:p>
          <a:p>
            <a:pPr marL="171450" indent="-171450">
              <a:spcBef>
                <a:spcPts val="600"/>
              </a:spcBef>
              <a:defRPr sz="1800"/>
            </a:pPr>
            <a:r>
              <a:t>Instrument (staged to mitigate risks):</a:t>
            </a:r>
          </a:p>
          <a:p>
            <a:pPr lvl="1">
              <a:spcBef>
                <a:spcPts val="600"/>
              </a:spcBef>
              <a:defRPr sz="1800"/>
            </a:pPr>
            <a:r>
              <a:t>Prototyping on 2-element array at Swartfontein site (Q2 2026):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qualify signal chain, verify dish precision, measure telescope beams</a:t>
            </a:r>
          </a:p>
          <a:p>
            <a:pPr lvl="1">
              <a:spcBef>
                <a:spcPts val="600"/>
              </a:spcBef>
              <a:defRPr sz="1800"/>
            </a:pPr>
            <a:r>
              <a:t>Commission 8-element prototype at Swartfontein site (Q3 2026):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verify RF performance and stability, preliminary study of redundancy &amp; chromaticity</a:t>
            </a:r>
            <a:r>
              <a:t> </a:t>
            </a:r>
          </a:p>
          <a:p>
            <a:pPr lvl="1">
              <a:spcBef>
                <a:spcPts val="600"/>
              </a:spcBef>
              <a:defRPr sz="1800"/>
            </a:pPr>
            <a:r>
              <a:t>Commission 32-element prototype at Swartfontein site (Q4 2026-Q1 2027):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verify RF performance and stability, detailed study of redundancy &amp; chromaticity</a:t>
            </a:r>
            <a:r>
              <a:t> </a:t>
            </a:r>
          </a:p>
          <a:p>
            <a:pPr lvl="1">
              <a:spcBef>
                <a:spcPts val="600"/>
              </a:spcBef>
              <a:defRPr sz="1800"/>
            </a:pPr>
            <a:r>
              <a:t>Commission 128-element pathfinder array at Swartfontein site (Q2-3 2027):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verify redundant calibration approach, constrain chromaticity </a:t>
            </a:r>
          </a:p>
        </p:txBody>
      </p:sp>
      <p:sp>
        <p:nvSpPr>
          <p:cNvPr id="6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roup"/>
          <p:cNvGrpSpPr/>
          <p:nvPr/>
        </p:nvGrpSpPr>
        <p:grpSpPr>
          <a:xfrm>
            <a:off x="4660108" y="1066021"/>
            <a:ext cx="4396355" cy="3235998"/>
            <a:chOff x="0" y="0"/>
            <a:chExt cx="4396353" cy="3235997"/>
          </a:xfrm>
        </p:grpSpPr>
        <p:grpSp>
          <p:nvGrpSpPr>
            <p:cNvPr id="671" name="Group"/>
            <p:cNvGrpSpPr/>
            <p:nvPr/>
          </p:nvGrpSpPr>
          <p:grpSpPr>
            <a:xfrm>
              <a:off x="0" y="38165"/>
              <a:ext cx="4340247" cy="3197833"/>
              <a:chOff x="0" y="0"/>
              <a:chExt cx="4340246" cy="3197832"/>
            </a:xfrm>
          </p:grpSpPr>
          <p:sp>
            <p:nvSpPr>
              <p:cNvPr id="669" name="Rectangle"/>
              <p:cNvSpPr/>
              <p:nvPr/>
            </p:nvSpPr>
            <p:spPr>
              <a:xfrm>
                <a:off x="8044" y="0"/>
                <a:ext cx="4324159" cy="3126029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670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71803"/>
                <a:ext cx="4340247" cy="3126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2" name="Bull et al (1405.1452)"/>
            <p:cNvSpPr txBox="1"/>
            <p:nvPr/>
          </p:nvSpPr>
          <p:spPr>
            <a:xfrm>
              <a:off x="2478044" y="0"/>
              <a:ext cx="1918310" cy="299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1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Bull et al (1405.1452)</a:t>
              </a:r>
            </a:p>
          </p:txBody>
        </p:sp>
      </p:grpSp>
      <p:sp>
        <p:nvSpPr>
          <p:cNvPr id="674" name="Wide redshift coverage:  z ~ 0.8 - 2.5…"/>
          <p:cNvSpPr txBox="1"/>
          <p:nvPr/>
        </p:nvSpPr>
        <p:spPr>
          <a:xfrm>
            <a:off x="41977" y="959759"/>
            <a:ext cx="4515351" cy="3571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marL="162877" indent="-162877" defTabSz="292670">
              <a:lnSpc>
                <a:spcPct val="130000"/>
              </a:lnSpc>
              <a:spcBef>
                <a:spcPts val="400"/>
              </a:spcBef>
              <a:buSzPct val="75000"/>
              <a:buChar char="•"/>
              <a:defRPr sz="161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Wide redshift coverage:  z ~ 0.8 - 2.5</a:t>
            </a:r>
          </a:p>
          <a:p>
            <a:pPr marL="162877" indent="-162877" defTabSz="292670">
              <a:lnSpc>
                <a:spcPct val="130000"/>
              </a:lnSpc>
              <a:spcBef>
                <a:spcPts val="400"/>
              </a:spcBef>
              <a:buSzPct val="75000"/>
              <a:buChar char="•"/>
              <a:defRPr sz="161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Survey area: ~15,000 deg</a:t>
            </a:r>
            <a:r>
              <a:rPr baseline="31999"/>
              <a:t>2</a:t>
            </a:r>
          </a:p>
          <a:p>
            <a:pPr marL="162877" indent="-162877" defTabSz="292670">
              <a:lnSpc>
                <a:spcPct val="130000"/>
              </a:lnSpc>
              <a:spcBef>
                <a:spcPts val="400"/>
              </a:spcBef>
              <a:buSzPct val="75000"/>
              <a:buChar char="•"/>
              <a:defRPr sz="161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Angular coverage:  </a:t>
            </a:r>
            <a:r>
              <a:rPr sz="2185">
                <a:latin typeface="Brush Script MT"/>
                <a:ea typeface="Brush Script MT"/>
                <a:cs typeface="Brush Script MT"/>
                <a:sym typeface="Brush Script MT"/>
              </a:rPr>
              <a:t>l</a:t>
            </a:r>
            <a:r>
              <a:rPr>
                <a:latin typeface="Brush Script MT"/>
                <a:ea typeface="Brush Script MT"/>
                <a:cs typeface="Brush Script MT"/>
                <a:sym typeface="Brush Script MT"/>
              </a:rPr>
              <a:t> </a:t>
            </a:r>
            <a:r>
              <a:t>~ 40 - 2000 gives k</a:t>
            </a:r>
            <a:r>
              <a:rPr baseline="-5999"/>
              <a:t>perp </a:t>
            </a:r>
            <a:r>
              <a:t>~ [10</a:t>
            </a:r>
            <a:r>
              <a:rPr baseline="31999"/>
              <a:t>-2</a:t>
            </a:r>
            <a:r>
              <a:t>, 1] h Mpc</a:t>
            </a:r>
            <a:r>
              <a:rPr baseline="31999"/>
              <a:t>-1  </a:t>
            </a:r>
            <a:r>
              <a:t>at z~1 ; limited by primary beam and maximum baseline.</a:t>
            </a:r>
          </a:p>
          <a:p>
            <a:pPr marL="162877" indent="-162877" defTabSz="292670">
              <a:lnSpc>
                <a:spcPct val="130000"/>
              </a:lnSpc>
              <a:spcBef>
                <a:spcPts val="400"/>
              </a:spcBef>
              <a:buSzPct val="75000"/>
              <a:buChar char="•"/>
              <a:defRPr sz="161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Frequency coverage: y ~ 20 - 20000  gives k</a:t>
            </a:r>
            <a:r>
              <a:rPr baseline="-5999"/>
              <a:t>par</a:t>
            </a:r>
            <a:r>
              <a:t>  ~ [10</a:t>
            </a:r>
            <a:r>
              <a:rPr baseline="31999"/>
              <a:t>-3</a:t>
            </a:r>
            <a:r>
              <a:t>, 1] h Mpc</a:t>
            </a:r>
            <a:r>
              <a:rPr baseline="31999"/>
              <a:t>-1</a:t>
            </a:r>
            <a:r>
              <a:t> ; limited by foregrounds and nonlinearities.</a:t>
            </a:r>
          </a:p>
          <a:p>
            <a:pPr marL="162877" indent="-162877" defTabSz="292670">
              <a:lnSpc>
                <a:spcPct val="130000"/>
              </a:lnSpc>
              <a:spcBef>
                <a:spcPts val="400"/>
              </a:spcBef>
              <a:buSzPct val="75000"/>
              <a:buChar char="•"/>
              <a:defRPr sz="161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Sensitivity: 15 uJy/beam daily,1 uJy/beam full survey</a:t>
            </a:r>
          </a:p>
        </p:txBody>
      </p:sp>
      <p:sp>
        <p:nvSpPr>
          <p:cNvPr id="675" name="Cosmology with HIRAX"/>
          <p:cNvSpPr txBox="1"/>
          <p:nvPr/>
        </p:nvSpPr>
        <p:spPr>
          <a:xfrm>
            <a:off x="122712" y="-785"/>
            <a:ext cx="8898576" cy="1006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Cosmology with HIRAX</a:t>
            </a:r>
          </a:p>
        </p:txBody>
      </p:sp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677" name="MEASURE HI…"/>
          <p:cNvSpPr txBox="1"/>
          <p:nvPr/>
        </p:nvSpPr>
        <p:spPr>
          <a:xfrm>
            <a:off x="4664133" y="1112472"/>
            <a:ext cx="1907640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 b="1">
                <a:solidFill>
                  <a:srgbClr val="FF2600"/>
                </a:solidFill>
              </a:defRPr>
            </a:pPr>
            <a:r>
              <a:t>MEASURE HI </a:t>
            </a:r>
          </a:p>
          <a:p>
            <a:pPr>
              <a:defRPr sz="1200" b="1">
                <a:solidFill>
                  <a:srgbClr val="FF2600"/>
                </a:solidFill>
              </a:defRPr>
            </a:pPr>
            <a:r>
              <a:t>POWER SPECTRUM P(k)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HIRAX BAO &amp; Distance Scale Forecasts"/>
          <p:cNvSpPr txBox="1">
            <a:spLocks noGrp="1"/>
          </p:cNvSpPr>
          <p:nvPr>
            <p:ph type="title"/>
          </p:nvPr>
        </p:nvSpPr>
        <p:spPr>
          <a:xfrm>
            <a:off x="-28911" y="-241310"/>
            <a:ext cx="9201822" cy="1138536"/>
          </a:xfrm>
          <a:prstGeom prst="rect">
            <a:avLst/>
          </a:prstGeom>
        </p:spPr>
        <p:txBody>
          <a:bodyPr/>
          <a:lstStyle>
            <a:lvl1pPr defTabSz="292670">
              <a:defRPr sz="3989"/>
            </a:lvl1pPr>
          </a:lstStyle>
          <a:p>
            <a:r>
              <a:t>HIRAX BAO &amp; Distance Scale Forecasts</a:t>
            </a:r>
          </a:p>
        </p:txBody>
      </p:sp>
      <p:sp>
        <p:nvSpPr>
          <p:cNvPr id="680" name="HIRAX will make a precise measurement of the matter power spectrum in the BAO regime in a number of redshift bins from z = 0.775 to 2.55…"/>
          <p:cNvSpPr txBox="1">
            <a:spLocks noGrp="1"/>
          </p:cNvSpPr>
          <p:nvPr>
            <p:ph type="body" sz="half" idx="1"/>
          </p:nvPr>
        </p:nvSpPr>
        <p:spPr>
          <a:xfrm>
            <a:off x="281002" y="3018020"/>
            <a:ext cx="8581996" cy="1777146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spcBef>
                <a:spcPts val="700"/>
              </a:spcBef>
              <a:defRPr sz="1600"/>
            </a:pPr>
            <a:r>
              <a:t>HIRAX will make a precise measurement of the matter power spectrum in the BAO regime in a number of redshift bins from z = 0.775 to 2.55</a:t>
            </a:r>
          </a:p>
          <a:p>
            <a:pPr marL="171450" indent="-171450">
              <a:defRPr sz="1600"/>
            </a:pPr>
            <a:r>
              <a:t>Convert power spectrum BAO constraints into constraints on D</a:t>
            </a:r>
            <a:r>
              <a:rPr baseline="-5999"/>
              <a:t>V </a:t>
            </a:r>
            <a:r>
              <a:t>in each redshift bin =&gt; constrain the BAO scale at the percent level out to high redshift with HIRAX-1024</a:t>
            </a:r>
          </a:p>
        </p:txBody>
      </p:sp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6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" y="642148"/>
            <a:ext cx="6892998" cy="2532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5" name="Group"/>
          <p:cNvGrpSpPr/>
          <p:nvPr/>
        </p:nvGrpSpPr>
        <p:grpSpPr>
          <a:xfrm>
            <a:off x="6959845" y="1220985"/>
            <a:ext cx="2412506" cy="1473275"/>
            <a:chOff x="0" y="0"/>
            <a:chExt cx="2412505" cy="1473274"/>
          </a:xfrm>
        </p:grpSpPr>
        <p:pic>
          <p:nvPicPr>
            <p:cNvPr id="683" name="LBNL_Side1_Hubble-Diagram_890x665px.jpeg" descr="LBNL_Side1_Hubble-Diagram_890x665px.jpeg"/>
            <p:cNvPicPr>
              <a:picLocks noChangeAspect="1"/>
            </p:cNvPicPr>
            <p:nvPr/>
          </p:nvPicPr>
          <p:blipFill>
            <a:blip r:embed="rId3"/>
            <a:srcRect l="4000" t="13608" r="4000" b="3490"/>
            <a:stretch>
              <a:fillRect/>
            </a:stretch>
          </p:blipFill>
          <p:spPr>
            <a:xfrm>
              <a:off x="0" y="0"/>
              <a:ext cx="2188147" cy="1473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4" name="DESI…"/>
            <p:cNvSpPr txBox="1"/>
            <p:nvPr/>
          </p:nvSpPr>
          <p:spPr>
            <a:xfrm>
              <a:off x="1812106" y="859699"/>
              <a:ext cx="600400" cy="362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000" b="1">
                  <a:solidFill>
                    <a:srgbClr val="FF2600"/>
                  </a:solidFill>
                </a:defRPr>
              </a:pPr>
              <a:r>
                <a:t>DESI </a:t>
              </a:r>
            </a:p>
            <a:p>
              <a:pPr>
                <a:defRPr sz="1000" b="1">
                  <a:solidFill>
                    <a:srgbClr val="FF2600"/>
                  </a:solidFill>
                </a:defRPr>
              </a:pPr>
              <a:r>
                <a:t> YR 1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DESI Year 1"/>
          <p:cNvSpPr txBox="1"/>
          <p:nvPr/>
        </p:nvSpPr>
        <p:spPr>
          <a:xfrm>
            <a:off x="9874465" y="3458368"/>
            <a:ext cx="900436" cy="242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r>
              <a:t>DESI Year 1</a:t>
            </a:r>
          </a:p>
        </p:txBody>
      </p:sp>
      <p:pic>
        <p:nvPicPr>
          <p:cNvPr id="6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03" y="3120445"/>
            <a:ext cx="4648215" cy="3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HIRAX Cosmology Forecasts"/>
          <p:cNvSpPr txBox="1">
            <a:spLocks noGrp="1"/>
          </p:cNvSpPr>
          <p:nvPr>
            <p:ph type="title"/>
          </p:nvPr>
        </p:nvSpPr>
        <p:spPr>
          <a:xfrm>
            <a:off x="160408" y="-278142"/>
            <a:ext cx="8823184" cy="1138537"/>
          </a:xfrm>
          <a:prstGeom prst="rect">
            <a:avLst/>
          </a:prstGeom>
        </p:spPr>
        <p:txBody>
          <a:bodyPr/>
          <a:lstStyle/>
          <a:p>
            <a:r>
              <a:t>HIRAX Cosmology Forecasts </a:t>
            </a:r>
          </a:p>
        </p:txBody>
      </p:sp>
      <p:sp>
        <p:nvSpPr>
          <p:cNvPr id="690" name="HIRAX measurements of DV will provide tight constraints on cosmological parameters in combination with CMB data"/>
          <p:cNvSpPr txBox="1">
            <a:spLocks noGrp="1"/>
          </p:cNvSpPr>
          <p:nvPr>
            <p:ph type="body" sz="quarter" idx="1"/>
          </p:nvPr>
        </p:nvSpPr>
        <p:spPr>
          <a:xfrm>
            <a:off x="152514" y="3882531"/>
            <a:ext cx="8550415" cy="762602"/>
          </a:xfrm>
          <a:prstGeom prst="rect">
            <a:avLst/>
          </a:prstGeom>
        </p:spPr>
        <p:txBody>
          <a:bodyPr/>
          <a:lstStyle/>
          <a:p>
            <a:pPr marL="171450" indent="-171450">
              <a:defRPr sz="1600"/>
            </a:pPr>
            <a:r>
              <a:t>HIRAX measurements of D</a:t>
            </a:r>
            <a:r>
              <a:rPr baseline="-5999"/>
              <a:t>V </a:t>
            </a:r>
            <a:r>
              <a:t>will provide tight constraints on cosmological parameters in combination with CMB data</a:t>
            </a:r>
          </a:p>
        </p:txBody>
      </p:sp>
      <p:sp>
        <p:nvSpPr>
          <p:cNvPr id="691" name="FoM ~ 30         FoM ~ 300"/>
          <p:cNvSpPr txBox="1"/>
          <p:nvPr/>
        </p:nvSpPr>
        <p:spPr>
          <a:xfrm>
            <a:off x="5814979" y="1495407"/>
            <a:ext cx="1735381" cy="21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FoM ~ 30         FoM ~ 300 </a:t>
            </a:r>
          </a:p>
        </p:txBody>
      </p:sp>
      <p:grpSp>
        <p:nvGrpSpPr>
          <p:cNvPr id="696" name="Group"/>
          <p:cNvGrpSpPr/>
          <p:nvPr/>
        </p:nvGrpSpPr>
        <p:grpSpPr>
          <a:xfrm>
            <a:off x="524815" y="768925"/>
            <a:ext cx="3428987" cy="3133131"/>
            <a:chOff x="0" y="0"/>
            <a:chExt cx="3428986" cy="3133130"/>
          </a:xfrm>
        </p:grpSpPr>
        <p:grpSp>
          <p:nvGrpSpPr>
            <p:cNvPr id="694" name="Group"/>
            <p:cNvGrpSpPr/>
            <p:nvPr/>
          </p:nvGrpSpPr>
          <p:grpSpPr>
            <a:xfrm>
              <a:off x="0" y="0"/>
              <a:ext cx="3393203" cy="3133131"/>
              <a:chOff x="0" y="0"/>
              <a:chExt cx="3393202" cy="3133130"/>
            </a:xfrm>
          </p:grpSpPr>
          <p:pic>
            <p:nvPicPr>
              <p:cNvPr id="692" name="full_fisher_triangle_planck_2015_prior.pdf" descr="full_fisher_triangle_planck_2015_prior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393203" cy="3133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3" name="Rectangle"/>
              <p:cNvSpPr/>
              <p:nvPr/>
            </p:nvSpPr>
            <p:spPr>
              <a:xfrm>
                <a:off x="1371" y="2954303"/>
                <a:ext cx="913565" cy="169322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95" name="Credit: D Crichton"/>
            <p:cNvSpPr txBox="1"/>
            <p:nvPr/>
          </p:nvSpPr>
          <p:spPr>
            <a:xfrm>
              <a:off x="2080805" y="1364430"/>
              <a:ext cx="1348182" cy="404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defTabSz="308074">
                <a:spcBef>
                  <a:spcPts val="1600"/>
                </a:spcBef>
                <a:defRPr sz="10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Credit: D Crichton</a:t>
              </a:r>
            </a:p>
          </p:txBody>
        </p:sp>
      </p:grpSp>
      <p:sp>
        <p:nvSpPr>
          <p:cNvPr id="6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pSp>
        <p:nvGrpSpPr>
          <p:cNvPr id="703" name="Group"/>
          <p:cNvGrpSpPr/>
          <p:nvPr/>
        </p:nvGrpSpPr>
        <p:grpSpPr>
          <a:xfrm>
            <a:off x="4316981" y="739593"/>
            <a:ext cx="4731377" cy="2331176"/>
            <a:chOff x="0" y="0"/>
            <a:chExt cx="4731375" cy="2331174"/>
          </a:xfrm>
        </p:grpSpPr>
        <p:grpSp>
          <p:nvGrpSpPr>
            <p:cNvPr id="700" name="Group"/>
            <p:cNvGrpSpPr/>
            <p:nvPr/>
          </p:nvGrpSpPr>
          <p:grpSpPr>
            <a:xfrm>
              <a:off x="0" y="0"/>
              <a:ext cx="4731376" cy="2330075"/>
              <a:chOff x="0" y="0"/>
              <a:chExt cx="4731375" cy="2330074"/>
            </a:xfrm>
          </p:grpSpPr>
          <p:sp>
            <p:nvSpPr>
              <p:cNvPr id="698" name="Rectangle"/>
              <p:cNvSpPr/>
              <p:nvPr/>
            </p:nvSpPr>
            <p:spPr>
              <a:xfrm>
                <a:off x="73132" y="14188"/>
                <a:ext cx="4585112" cy="230169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699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731376" cy="23300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1" name="Rectangle"/>
            <p:cNvSpPr/>
            <p:nvPr/>
          </p:nvSpPr>
          <p:spPr>
            <a:xfrm>
              <a:off x="121219" y="1363196"/>
              <a:ext cx="4488938" cy="205979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02" name="Rectangle"/>
            <p:cNvSpPr/>
            <p:nvPr/>
          </p:nvSpPr>
          <p:spPr>
            <a:xfrm>
              <a:off x="121219" y="2125196"/>
              <a:ext cx="4488938" cy="205979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707" name="Group"/>
          <p:cNvGrpSpPr/>
          <p:nvPr/>
        </p:nvGrpSpPr>
        <p:grpSpPr>
          <a:xfrm>
            <a:off x="4731475" y="3074977"/>
            <a:ext cx="3902388" cy="983793"/>
            <a:chOff x="0" y="0"/>
            <a:chExt cx="3902386" cy="983792"/>
          </a:xfrm>
        </p:grpSpPr>
        <p:sp>
          <p:nvSpPr>
            <p:cNvPr id="704" name="Rectangle"/>
            <p:cNvSpPr/>
            <p:nvPr/>
          </p:nvSpPr>
          <p:spPr>
            <a:xfrm>
              <a:off x="45899" y="38354"/>
              <a:ext cx="3798360" cy="91810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0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80" y="0"/>
              <a:ext cx="3833797" cy="315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Image" descr="Image"/>
            <p:cNvPicPr>
              <a:picLocks noChangeAspect="1"/>
            </p:cNvPicPr>
            <p:nvPr/>
          </p:nvPicPr>
          <p:blipFill>
            <a:blip r:embed="rId5"/>
            <a:srcRect t="43278"/>
            <a:stretch>
              <a:fillRect/>
            </a:stretch>
          </p:blipFill>
          <p:spPr>
            <a:xfrm>
              <a:off x="0" y="361646"/>
              <a:ext cx="3902387" cy="622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8" name="Crichton et al 2109.13755"/>
          <p:cNvSpPr txBox="1"/>
          <p:nvPr/>
        </p:nvSpPr>
        <p:spPr>
          <a:xfrm>
            <a:off x="6948674" y="550508"/>
            <a:ext cx="2127658" cy="242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/>
          <a:p>
            <a:pPr algn="ctr" defTabSz="308074">
              <a:defRPr sz="1200" b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Crichton et al 2109.13755</a:t>
            </a:r>
            <a:r>
              <a:rPr>
                <a:solidFill>
                  <a:srgbClr val="333333"/>
                </a:solidFill>
              </a:rPr>
              <a:t> 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Fast Radio Bur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Fast Radio Bursts</a:t>
            </a:r>
          </a:p>
        </p:txBody>
      </p:sp>
      <p:pic>
        <p:nvPicPr>
          <p:cNvPr id="711" name="lorimer burst.pdf" descr="lorimer bur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41" y="849472"/>
            <a:ext cx="4712844" cy="3444556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FRBs are mysterious short duration (millisecond), bright (~Jy) radio bursts discovered a decade ago, and remain unexplained."/>
          <p:cNvSpPr txBox="1"/>
          <p:nvPr/>
        </p:nvSpPr>
        <p:spPr>
          <a:xfrm>
            <a:off x="396460" y="1331233"/>
            <a:ext cx="2737030" cy="2212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algn="ctr" defTabSz="307181">
              <a:defRPr sz="2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n-lt"/>
              </a:rPr>
              <a:t>FRBs are mysterious short duration (millisecond), bright (~Jy) radio bursts discovered a decade ago, and remain unexplained.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FRB Models"/>
          <p:cNvSpPr txBox="1">
            <a:spLocks noGrp="1"/>
          </p:cNvSpPr>
          <p:nvPr>
            <p:ph type="title"/>
          </p:nvPr>
        </p:nvSpPr>
        <p:spPr>
          <a:xfrm>
            <a:off x="1538138" y="-224847"/>
            <a:ext cx="5853411" cy="1138536"/>
          </a:xfrm>
          <a:prstGeom prst="rect">
            <a:avLst/>
          </a:prstGeom>
        </p:spPr>
        <p:txBody>
          <a:bodyPr/>
          <a:lstStyle/>
          <a:p>
            <a:r>
              <a:t>FRB Models</a:t>
            </a:r>
          </a:p>
        </p:txBody>
      </p:sp>
      <p:pic>
        <p:nvPicPr>
          <p:cNvPr id="715" name="FRB sources.pdf" descr="FRB sourc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04" y="745529"/>
            <a:ext cx="5283114" cy="3652350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J Hessels"/>
          <p:cNvSpPr txBox="1"/>
          <p:nvPr/>
        </p:nvSpPr>
        <p:spPr>
          <a:xfrm>
            <a:off x="6718300" y="4179500"/>
            <a:ext cx="729576" cy="24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342900">
              <a:defRPr sz="1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J Hessels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Localising FRBs with Outrigger Arrays"/>
          <p:cNvSpPr txBox="1">
            <a:spLocks noGrp="1"/>
          </p:cNvSpPr>
          <p:nvPr>
            <p:ph type="title"/>
          </p:nvPr>
        </p:nvSpPr>
        <p:spPr>
          <a:xfrm>
            <a:off x="1398986" y="-93766"/>
            <a:ext cx="6346028" cy="866675"/>
          </a:xfrm>
          <a:prstGeom prst="rect">
            <a:avLst/>
          </a:prstGeom>
        </p:spPr>
        <p:txBody>
          <a:bodyPr/>
          <a:lstStyle>
            <a:lvl1pPr defTabSz="212571">
              <a:defRPr sz="2898"/>
            </a:lvl1pPr>
          </a:lstStyle>
          <a:p>
            <a:r>
              <a:t>Localising FRBs with Outrigger Arrays</a:t>
            </a:r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05" y="1010785"/>
            <a:ext cx="5483598" cy="3121930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Localising FRBS will allow us to determine where they originate and shed insight into their nature…"/>
          <p:cNvSpPr txBox="1">
            <a:spLocks noGrp="1"/>
          </p:cNvSpPr>
          <p:nvPr>
            <p:ph type="body" sz="half" idx="1"/>
          </p:nvPr>
        </p:nvSpPr>
        <p:spPr>
          <a:xfrm>
            <a:off x="113897" y="978725"/>
            <a:ext cx="3227565" cy="33574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3763" indent="-163763" defTabSz="241101">
              <a:lnSpc>
                <a:spcPct val="120000"/>
              </a:lnSpc>
              <a:spcBef>
                <a:spcPts val="2500"/>
              </a:spcBef>
              <a:defRPr sz="2000"/>
            </a:pPr>
            <a:r>
              <a:rPr dirty="0" err="1"/>
              <a:t>Localising</a:t>
            </a:r>
            <a:r>
              <a:rPr dirty="0"/>
              <a:t> FRBS will allow us to determine where they originate and shed insight into their nature</a:t>
            </a:r>
          </a:p>
          <a:p>
            <a:pPr marL="163763" indent="-163763" defTabSz="241101">
              <a:lnSpc>
                <a:spcPct val="120000"/>
              </a:lnSpc>
              <a:spcBef>
                <a:spcPts val="2500"/>
              </a:spcBef>
              <a:defRPr sz="2000"/>
            </a:pPr>
            <a:r>
              <a:rPr dirty="0"/>
              <a:t>If standard objects then very useful for cosmology!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Localising FRBs with HIRAX Outriggers"/>
          <p:cNvSpPr txBox="1">
            <a:spLocks noGrp="1"/>
          </p:cNvSpPr>
          <p:nvPr>
            <p:ph type="title"/>
          </p:nvPr>
        </p:nvSpPr>
        <p:spPr>
          <a:xfrm>
            <a:off x="1398986" y="-93766"/>
            <a:ext cx="6346028" cy="866675"/>
          </a:xfrm>
          <a:prstGeom prst="rect">
            <a:avLst/>
          </a:prstGeom>
        </p:spPr>
        <p:txBody>
          <a:bodyPr/>
          <a:lstStyle>
            <a:lvl1pPr defTabSz="206409">
              <a:defRPr sz="2814"/>
            </a:lvl1pPr>
          </a:lstStyle>
          <a:p>
            <a:r>
              <a:t>Localising FRBs with HIRAX Outriggers</a:t>
            </a:r>
          </a:p>
        </p:txBody>
      </p:sp>
      <p:sp>
        <p:nvSpPr>
          <p:cNvPr id="723" name="Main site hosting the full array on the Swartfontein farm at the SKA Karoo site.…"/>
          <p:cNvSpPr txBox="1">
            <a:spLocks noGrp="1"/>
          </p:cNvSpPr>
          <p:nvPr>
            <p:ph type="body" sz="half" idx="1"/>
          </p:nvPr>
        </p:nvSpPr>
        <p:spPr>
          <a:xfrm>
            <a:off x="54020" y="428319"/>
            <a:ext cx="3723221" cy="42868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3763" indent="-163763" defTabSz="241101">
              <a:spcBef>
                <a:spcPts val="2500"/>
              </a:spcBef>
              <a:defRPr sz="2000"/>
            </a:pPr>
            <a:r>
              <a:rPr dirty="0"/>
              <a:t>Main site hosting the full array on the </a:t>
            </a:r>
            <a:r>
              <a:rPr dirty="0" err="1"/>
              <a:t>Swartfontein</a:t>
            </a:r>
            <a:r>
              <a:rPr dirty="0"/>
              <a:t> farm at the SKA Karoo site. </a:t>
            </a:r>
          </a:p>
          <a:p>
            <a:pPr marL="163763" indent="-163763" defTabSz="241101">
              <a:lnSpc>
                <a:spcPct val="120000"/>
              </a:lnSpc>
              <a:spcBef>
                <a:spcPts val="2500"/>
              </a:spcBef>
              <a:defRPr sz="2000"/>
            </a:pPr>
            <a:r>
              <a:rPr dirty="0"/>
              <a:t>Outrigger arrays in African partner countries provide very long baselines for FRB sub-arcsec </a:t>
            </a:r>
            <a:r>
              <a:rPr dirty="0" err="1"/>
              <a:t>localisation</a:t>
            </a:r>
            <a:endParaRPr dirty="0"/>
          </a:p>
        </p:txBody>
      </p:sp>
      <p:pic>
        <p:nvPicPr>
          <p:cNvPr id="7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01" y="606756"/>
            <a:ext cx="4735578" cy="3635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age" descr="Image"/>
          <p:cNvPicPr>
            <a:picLocks noChangeAspect="1"/>
          </p:cNvPicPr>
          <p:nvPr/>
        </p:nvPicPr>
        <p:blipFill>
          <a:blip r:embed="rId3"/>
          <a:srcRect t="52166"/>
          <a:stretch>
            <a:fillRect/>
          </a:stretch>
        </p:blipFill>
        <p:spPr>
          <a:xfrm>
            <a:off x="3611353" y="3167812"/>
            <a:ext cx="1755408" cy="1291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BIUST HIRAX Outrigger Array"/>
          <p:cNvSpPr txBox="1">
            <a:spLocks noGrp="1"/>
          </p:cNvSpPr>
          <p:nvPr>
            <p:ph type="title"/>
          </p:nvPr>
        </p:nvSpPr>
        <p:spPr>
          <a:xfrm>
            <a:off x="1398986" y="-93766"/>
            <a:ext cx="6346028" cy="866675"/>
          </a:xfrm>
          <a:prstGeom prst="rect">
            <a:avLst/>
          </a:prstGeom>
        </p:spPr>
        <p:txBody>
          <a:bodyPr/>
          <a:lstStyle>
            <a:lvl1pPr defTabSz="271105">
              <a:defRPr sz="3696"/>
            </a:lvl1pPr>
          </a:lstStyle>
          <a:p>
            <a:r>
              <a:t>BIUST HIRAX Outrigger Array</a:t>
            </a:r>
          </a:p>
        </p:txBody>
      </p:sp>
      <p:sp>
        <p:nvSpPr>
          <p:cNvPr id="728" name="Formal MoA being signed between UKZN, BIUST, AFF and McGill…"/>
          <p:cNvSpPr txBox="1">
            <a:spLocks noGrp="1"/>
          </p:cNvSpPr>
          <p:nvPr>
            <p:ph type="body" sz="half" idx="1"/>
          </p:nvPr>
        </p:nvSpPr>
        <p:spPr>
          <a:xfrm>
            <a:off x="51581" y="564883"/>
            <a:ext cx="8820830" cy="1841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34285" indent="-134285" defTabSz="197703">
              <a:spcBef>
                <a:spcPts val="2000"/>
              </a:spcBef>
              <a:defRPr sz="1640"/>
            </a:pPr>
            <a:r>
              <a:rPr dirty="0"/>
              <a:t>Formal </a:t>
            </a:r>
            <a:r>
              <a:rPr dirty="0" err="1"/>
              <a:t>MoA</a:t>
            </a:r>
            <a:r>
              <a:rPr dirty="0"/>
              <a:t> being signed between UKZN, BIUST, AFF and McGill</a:t>
            </a:r>
            <a:endParaRPr lang="en-US" dirty="0"/>
          </a:p>
          <a:p>
            <a:pPr marL="134285" indent="-134285" defTabSz="197703">
              <a:spcBef>
                <a:spcPts val="2000"/>
              </a:spcBef>
              <a:defRPr sz="1640"/>
            </a:pPr>
            <a:r>
              <a:rPr dirty="0"/>
              <a:t>Hardware funding from DSTI/SARAO; Site infrastructure funding from Botswana government </a:t>
            </a:r>
          </a:p>
          <a:p>
            <a:pPr marL="134285" indent="-134285" defTabSz="197703">
              <a:spcBef>
                <a:spcPts val="2000"/>
              </a:spcBef>
              <a:defRPr sz="1640"/>
            </a:pPr>
            <a:r>
              <a:rPr dirty="0"/>
              <a:t>Site infrastructure: Requirements are set and at design stage; Expect site construction to be completed in 2026</a:t>
            </a:r>
          </a:p>
        </p:txBody>
      </p:sp>
      <p:pic>
        <p:nvPicPr>
          <p:cNvPr id="729" name="BIUST_RFI_HIRAX_Band.png" descr="BIUST_RFI_HIRAX_Ba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0" y="2296604"/>
            <a:ext cx="3657962" cy="2186496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Site on BIUST Campus"/>
          <p:cNvSpPr txBox="1"/>
          <p:nvPr/>
        </p:nvSpPr>
        <p:spPr>
          <a:xfrm>
            <a:off x="1979448" y="4195178"/>
            <a:ext cx="2079909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Site on BIUST Campus </a:t>
            </a:r>
          </a:p>
        </p:txBody>
      </p:sp>
      <p:sp>
        <p:nvSpPr>
          <p:cNvPr id="731" name="RFI Site Scan"/>
          <p:cNvSpPr txBox="1"/>
          <p:nvPr/>
        </p:nvSpPr>
        <p:spPr>
          <a:xfrm>
            <a:off x="5617246" y="2427338"/>
            <a:ext cx="128979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RFI Site Scan </a:t>
            </a:r>
          </a:p>
        </p:txBody>
      </p:sp>
      <p:grpSp>
        <p:nvGrpSpPr>
          <p:cNvPr id="734" name="Group"/>
          <p:cNvGrpSpPr/>
          <p:nvPr/>
        </p:nvGrpSpPr>
        <p:grpSpPr>
          <a:xfrm>
            <a:off x="729285" y="2296604"/>
            <a:ext cx="3331758" cy="2186496"/>
            <a:chOff x="0" y="0"/>
            <a:chExt cx="3331757" cy="2186495"/>
          </a:xfrm>
        </p:grpSpPr>
        <p:pic>
          <p:nvPicPr>
            <p:cNvPr id="732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331758" cy="2186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Rounded Rectangle"/>
            <p:cNvSpPr/>
            <p:nvPr/>
          </p:nvSpPr>
          <p:spPr>
            <a:xfrm>
              <a:off x="2047155" y="1247439"/>
              <a:ext cx="395575" cy="379210"/>
            </a:xfrm>
            <a:prstGeom prst="roundRect">
              <a:avLst>
                <a:gd name="adj" fmla="val 22097"/>
              </a:avLst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BIUST HIRAX Outrigger Array"/>
          <p:cNvSpPr txBox="1">
            <a:spLocks noGrp="1"/>
          </p:cNvSpPr>
          <p:nvPr>
            <p:ph type="title"/>
          </p:nvPr>
        </p:nvSpPr>
        <p:spPr>
          <a:xfrm>
            <a:off x="1398986" y="-93766"/>
            <a:ext cx="6346028" cy="866675"/>
          </a:xfrm>
          <a:prstGeom prst="rect">
            <a:avLst/>
          </a:prstGeom>
        </p:spPr>
        <p:txBody>
          <a:bodyPr/>
          <a:lstStyle>
            <a:lvl1pPr defTabSz="271105">
              <a:defRPr sz="3696"/>
            </a:lvl1pPr>
          </a:lstStyle>
          <a:p>
            <a:r>
              <a:t>BIUST HIRAX Outrigger Array</a:t>
            </a:r>
          </a:p>
        </p:txBody>
      </p:sp>
      <p:sp>
        <p:nvSpPr>
          <p:cNvPr id="737" name="Already built 16 split dishes (32 halves) for HIRAX BIUST outrigger with dish partners AFF and NRC…"/>
          <p:cNvSpPr txBox="1">
            <a:spLocks noGrp="1"/>
          </p:cNvSpPr>
          <p:nvPr>
            <p:ph type="body" sz="half" idx="1"/>
          </p:nvPr>
        </p:nvSpPr>
        <p:spPr>
          <a:xfrm>
            <a:off x="181312" y="546931"/>
            <a:ext cx="8637968" cy="17619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1358" indent="-111358" defTabSz="163949">
              <a:spcBef>
                <a:spcPts val="1700"/>
              </a:spcBef>
              <a:defRPr sz="1360"/>
            </a:pPr>
            <a:r>
              <a:rPr dirty="0"/>
              <a:t>Already built 16 split dishes (32 halves) for HIRAX BIUST outrigger with dish partners AFF and NRC</a:t>
            </a:r>
          </a:p>
          <a:p>
            <a:pPr marL="111358" indent="-111358" defTabSz="163949">
              <a:spcBef>
                <a:spcPts val="1700"/>
              </a:spcBef>
              <a:defRPr sz="1360"/>
            </a:pPr>
            <a:r>
              <a:rPr dirty="0"/>
              <a:t>Assembled 1 split dish in Cape Town and 2 at </a:t>
            </a:r>
            <a:r>
              <a:rPr dirty="0" err="1"/>
              <a:t>Klerefontein</a:t>
            </a:r>
            <a:r>
              <a:rPr dirty="0"/>
              <a:t> site - well within spec (of 10mm)</a:t>
            </a:r>
          </a:p>
          <a:p>
            <a:pPr marL="111358" indent="-111358" defTabSz="163949">
              <a:spcBef>
                <a:spcPts val="1700"/>
              </a:spcBef>
              <a:defRPr sz="1360"/>
            </a:pPr>
            <a:r>
              <a:rPr dirty="0"/>
              <a:t>Continuing with design and build of (manual) 16 </a:t>
            </a:r>
            <a:r>
              <a:rPr dirty="0" err="1"/>
              <a:t>az-el</a:t>
            </a:r>
            <a:r>
              <a:rPr dirty="0"/>
              <a:t> mounts and assembly heights</a:t>
            </a:r>
          </a:p>
          <a:p>
            <a:pPr marL="111358" indent="-111358" defTabSz="163949">
              <a:spcBef>
                <a:spcPts val="1700"/>
              </a:spcBef>
              <a:defRPr sz="1360"/>
            </a:pPr>
            <a:r>
              <a:rPr dirty="0"/>
              <a:t>Same feeds and receiver as main array and similar but smaller back-end</a:t>
            </a:r>
          </a:p>
        </p:txBody>
      </p:sp>
      <p:pic>
        <p:nvPicPr>
          <p:cNvPr id="738" name="unknown.jpg" descr="unkn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1" y="2377628"/>
            <a:ext cx="2748237" cy="2061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unknown.jpg" descr="unknow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79" y="2365742"/>
            <a:ext cx="2748237" cy="2061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151" y="2351113"/>
            <a:ext cx="2746417" cy="2114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141;p27"/>
          <p:cNvGrpSpPr/>
          <p:nvPr/>
        </p:nvGrpSpPr>
        <p:grpSpPr>
          <a:xfrm>
            <a:off x="1039233" y="817433"/>
            <a:ext cx="6849866" cy="3661034"/>
            <a:chOff x="0" y="0"/>
            <a:chExt cx="6849864" cy="3661033"/>
          </a:xfrm>
        </p:grpSpPr>
        <p:pic>
          <p:nvPicPr>
            <p:cNvPr id="520" name="Google Shape;142;p27" descr="Google Shape;142;p27"/>
            <p:cNvPicPr>
              <a:picLocks noChangeAspect="1"/>
            </p:cNvPicPr>
            <p:nvPr/>
          </p:nvPicPr>
          <p:blipFill>
            <a:blip r:embed="rId2"/>
            <a:srcRect l="118" t="17964" r="4085" b="8953"/>
            <a:stretch>
              <a:fillRect/>
            </a:stretch>
          </p:blipFill>
          <p:spPr>
            <a:xfrm>
              <a:off x="0" y="32617"/>
              <a:ext cx="6849865" cy="3628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RADIATION…"/>
            <p:cNvSpPr txBox="1"/>
            <p:nvPr/>
          </p:nvSpPr>
          <p:spPr>
            <a:xfrm>
              <a:off x="1221685" y="0"/>
              <a:ext cx="1032803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RADIATION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DOMINATES</a:t>
              </a:r>
            </a:p>
          </p:txBody>
        </p:sp>
        <p:sp>
          <p:nvSpPr>
            <p:cNvPr id="522" name="MATTER…"/>
            <p:cNvSpPr txBox="1"/>
            <p:nvPr/>
          </p:nvSpPr>
          <p:spPr>
            <a:xfrm>
              <a:off x="2899130" y="0"/>
              <a:ext cx="1032802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MATTER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DOMINATES</a:t>
              </a:r>
            </a:p>
          </p:txBody>
        </p:sp>
        <p:sp>
          <p:nvSpPr>
            <p:cNvPr id="523" name="STRUCTURE FORM AS…"/>
            <p:cNvSpPr txBox="1"/>
            <p:nvPr/>
          </p:nvSpPr>
          <p:spPr>
            <a:xfrm>
              <a:off x="2768805" y="2431093"/>
              <a:ext cx="2016925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100" b="1">
                  <a:solidFill>
                    <a:srgbClr val="FFFFFF"/>
                  </a:solidFill>
                </a:defRPr>
              </a:pPr>
              <a:r>
                <a:t>STRUCTURE FORM AS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IRREGULARITIES GROW</a:t>
              </a:r>
            </a:p>
          </p:txBody>
        </p:sp>
        <p:sp>
          <p:nvSpPr>
            <p:cNvPr id="524" name="UNIVERSE…"/>
            <p:cNvSpPr txBox="1"/>
            <p:nvPr/>
          </p:nvSpPr>
          <p:spPr>
            <a:xfrm>
              <a:off x="1538413" y="2431093"/>
              <a:ext cx="945217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1" algn="ctr">
                <a:defRPr sz="1100" b="1">
                  <a:solidFill>
                    <a:srgbClr val="FFFFFF"/>
                  </a:solidFill>
                </a:defRPr>
              </a:pPr>
              <a:r>
                <a:t>UNIVERSE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EXPANDS</a:t>
              </a:r>
            </a:p>
          </p:txBody>
        </p:sp>
        <p:sp>
          <p:nvSpPr>
            <p:cNvPr id="525" name="EXPANSION…"/>
            <p:cNvSpPr txBox="1"/>
            <p:nvPr/>
          </p:nvSpPr>
          <p:spPr>
            <a:xfrm>
              <a:off x="4904532" y="2431093"/>
              <a:ext cx="1278155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EXPANSION 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ACCELERATES</a:t>
              </a:r>
            </a:p>
          </p:txBody>
        </p:sp>
        <p:sp>
          <p:nvSpPr>
            <p:cNvPr id="526" name="DARK ENERGY…"/>
            <p:cNvSpPr txBox="1"/>
            <p:nvPr/>
          </p:nvSpPr>
          <p:spPr>
            <a:xfrm>
              <a:off x="4766338" y="0"/>
              <a:ext cx="1314642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DARK ENERGY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DOMINATES</a:t>
              </a:r>
            </a:p>
          </p:txBody>
        </p:sp>
        <p:sp>
          <p:nvSpPr>
            <p:cNvPr id="527" name="BIG…"/>
            <p:cNvSpPr txBox="1"/>
            <p:nvPr/>
          </p:nvSpPr>
          <p:spPr>
            <a:xfrm>
              <a:off x="906740" y="2431093"/>
              <a:ext cx="545293" cy="39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1" algn="ctr">
                <a:defRPr sz="1100" b="1">
                  <a:solidFill>
                    <a:srgbClr val="FFFFFF"/>
                  </a:solidFill>
                </a:defRPr>
              </a:pPr>
              <a:r>
                <a:t>BIG</a:t>
              </a:r>
            </a:p>
            <a:p>
              <a:pPr algn="ctr">
                <a:defRPr sz="1100" b="1">
                  <a:solidFill>
                    <a:srgbClr val="FFFFFF"/>
                  </a:solidFill>
                </a:defRPr>
              </a:pPr>
              <a:r>
                <a:t>BANG</a:t>
              </a:r>
            </a:p>
          </p:txBody>
        </p:sp>
      </p:grpSp>
      <p:sp>
        <p:nvSpPr>
          <p:cNvPr id="529" name="Cosmic History"/>
          <p:cNvSpPr txBox="1">
            <a:spLocks noGrp="1"/>
          </p:cNvSpPr>
          <p:nvPr>
            <p:ph type="title"/>
          </p:nvPr>
        </p:nvSpPr>
        <p:spPr>
          <a:xfrm>
            <a:off x="1657995" y="-248320"/>
            <a:ext cx="5853411" cy="1138536"/>
          </a:xfrm>
          <a:prstGeom prst="rect">
            <a:avLst/>
          </a:prstGeom>
        </p:spPr>
        <p:txBody>
          <a:bodyPr/>
          <a:lstStyle/>
          <a:p>
            <a:r>
              <a:t>Cosmic History</a:t>
            </a:r>
          </a:p>
        </p:txBody>
      </p:sp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9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9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94" y="1178560"/>
            <a:ext cx="5853412" cy="3292544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Thank you!"/>
          <p:cNvSpPr txBox="1">
            <a:spLocks noGrp="1"/>
          </p:cNvSpPr>
          <p:nvPr>
            <p:ph type="title"/>
          </p:nvPr>
        </p:nvSpPr>
        <p:spPr>
          <a:xfrm>
            <a:off x="1645294" y="3603"/>
            <a:ext cx="5853412" cy="1138536"/>
          </a:xfrm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sp>
        <p:nvSpPr>
          <p:cNvPr id="7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osmic Concordance"/>
          <p:cNvSpPr txBox="1">
            <a:spLocks noGrp="1"/>
          </p:cNvSpPr>
          <p:nvPr>
            <p:ph type="title"/>
          </p:nvPr>
        </p:nvSpPr>
        <p:spPr>
          <a:xfrm>
            <a:off x="1645294" y="-135381"/>
            <a:ext cx="5853412" cy="1138536"/>
          </a:xfrm>
          <a:prstGeom prst="rect">
            <a:avLst/>
          </a:prstGeom>
        </p:spPr>
        <p:txBody>
          <a:bodyPr/>
          <a:lstStyle/>
          <a:p>
            <a:r>
              <a:t>Cosmic Concordance </a:t>
            </a:r>
          </a:p>
        </p:txBody>
      </p:sp>
      <p:pic>
        <p:nvPicPr>
          <p:cNvPr id="533" name="t1_cos_combined.gif" descr="t1_cos_combin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910" y="870741"/>
            <a:ext cx="3872180" cy="3402018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osmic Composition"/>
          <p:cNvSpPr txBox="1">
            <a:spLocks noGrp="1"/>
          </p:cNvSpPr>
          <p:nvPr>
            <p:ph type="title"/>
          </p:nvPr>
        </p:nvSpPr>
        <p:spPr>
          <a:xfrm>
            <a:off x="1645295" y="-148081"/>
            <a:ext cx="5853411" cy="1138536"/>
          </a:xfrm>
          <a:prstGeom prst="rect">
            <a:avLst/>
          </a:prstGeom>
        </p:spPr>
        <p:txBody>
          <a:bodyPr/>
          <a:lstStyle/>
          <a:p>
            <a:r>
              <a:t>Cosmic Composition</a:t>
            </a:r>
          </a:p>
        </p:txBody>
      </p:sp>
      <p:pic>
        <p:nvPicPr>
          <p:cNvPr id="5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946" y="831351"/>
            <a:ext cx="3874108" cy="3480798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541" name="Google Shape;167;p31" descr="Google Shape;167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64" y="9853"/>
            <a:ext cx="5213672" cy="4486924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The…"/>
          <p:cNvSpPr txBox="1"/>
          <p:nvPr/>
        </p:nvSpPr>
        <p:spPr>
          <a:xfrm>
            <a:off x="5974299" y="-63457"/>
            <a:ext cx="3188256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308074"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The </a:t>
            </a:r>
          </a:p>
          <a:p>
            <a:pPr algn="ctr" defTabSz="308074"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cosmological</a:t>
            </a:r>
          </a:p>
          <a:p>
            <a:pPr algn="ctr" defTabSz="308074"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constant?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Dark Energy Key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01912">
              <a:defRPr sz="4116"/>
            </a:lvl1pPr>
          </a:lstStyle>
          <a:p>
            <a:r>
              <a:t>Dark Energy Key Probes</a:t>
            </a:r>
          </a:p>
        </p:txBody>
      </p:sp>
      <p:sp>
        <p:nvSpPr>
          <p:cNvPr id="545" name="Type 1a supernovae: measure luminosity distance DL(z)…"/>
          <p:cNvSpPr txBox="1">
            <a:spLocks noGrp="1"/>
          </p:cNvSpPr>
          <p:nvPr>
            <p:ph type="body" sz="half" idx="1"/>
          </p:nvPr>
        </p:nvSpPr>
        <p:spPr>
          <a:xfrm>
            <a:off x="365025" y="914176"/>
            <a:ext cx="4453435" cy="3315148"/>
          </a:xfrm>
          <a:prstGeom prst="rect">
            <a:avLst/>
          </a:prstGeom>
        </p:spPr>
        <p:txBody>
          <a:bodyPr/>
          <a:lstStyle/>
          <a:p>
            <a:pPr marL="161163" indent="-161163" defTabSz="289589">
              <a:spcBef>
                <a:spcPts val="1500"/>
              </a:spcBef>
              <a:defRPr sz="1692"/>
            </a:pPr>
            <a:r>
              <a:t>Type 1a supernovae: measure luminosity distance D</a:t>
            </a:r>
            <a:r>
              <a:rPr baseline="-5999"/>
              <a:t>L</a:t>
            </a:r>
            <a:r>
              <a:t>(z)</a:t>
            </a:r>
          </a:p>
          <a:p>
            <a:pPr marL="161163" indent="-161163" defTabSz="289589">
              <a:spcBef>
                <a:spcPts val="1500"/>
              </a:spcBef>
              <a:defRPr sz="1692"/>
            </a:pPr>
            <a:r>
              <a:t>Cosmic lensing: measure growth factor G(z) in combination with angular diameter distance D</a:t>
            </a:r>
            <a:r>
              <a:rPr baseline="-5999"/>
              <a:t>A</a:t>
            </a:r>
            <a:r>
              <a:t>(z) </a:t>
            </a:r>
          </a:p>
          <a:p>
            <a:pPr marL="161163" indent="-161163" defTabSz="289589">
              <a:spcBef>
                <a:spcPts val="1500"/>
              </a:spcBef>
              <a:defRPr sz="1692"/>
            </a:pPr>
            <a:r>
              <a:t>Galaxy clusters: measure growth factor G(z) and comoving volume dV(z) ~ D</a:t>
            </a:r>
            <a:r>
              <a:rPr baseline="-5999"/>
              <a:t>A</a:t>
            </a:r>
            <a:r>
              <a:rPr baseline="31999"/>
              <a:t>2</a:t>
            </a:r>
            <a:r>
              <a:t>(z)/H(z)</a:t>
            </a:r>
          </a:p>
          <a:p>
            <a:pPr marL="161163" indent="-161163" defTabSz="289589">
              <a:spcBef>
                <a:spcPts val="1500"/>
              </a:spcBef>
              <a:defRPr sz="1692"/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Baryon acoustic oscillations</a:t>
            </a:r>
            <a:r>
              <a:t>: measure angular diameter distance D</a:t>
            </a:r>
            <a:r>
              <a:rPr baseline="-5999"/>
              <a:t>A</a:t>
            </a:r>
            <a:r>
              <a:t>(z) and Hubble parameter H(z)</a:t>
            </a:r>
          </a:p>
        </p:txBody>
      </p:sp>
      <p:pic>
        <p:nvPicPr>
          <p:cNvPr id="546" name="image001.jpg" descr="image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65" y="804947"/>
            <a:ext cx="3702524" cy="3533606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Vikhlinin et al 2009"/>
          <p:cNvSpPr txBox="1"/>
          <p:nvPr/>
        </p:nvSpPr>
        <p:spPr>
          <a:xfrm>
            <a:off x="3333144" y="4105490"/>
            <a:ext cx="159347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Vikhlinin et al 2009</a:t>
            </a:r>
          </a:p>
        </p:txBody>
      </p:sp>
      <p:sp>
        <p:nvSpPr>
          <p:cNvPr id="5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bao_animation_cut" descr="bao_animation_cut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320" y="785992"/>
            <a:ext cx="6349360" cy="3571516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Baryon Acoustic Oscillations"/>
          <p:cNvSpPr txBox="1"/>
          <p:nvPr/>
        </p:nvSpPr>
        <p:spPr>
          <a:xfrm>
            <a:off x="1105903" y="44700"/>
            <a:ext cx="6932194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Baryon Acoustic Oscillations</a:t>
            </a:r>
          </a:p>
        </p:txBody>
      </p:sp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4420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5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alaxy positions trace acoustic waves from the early universe: sound horizon sets characteristic 150 Mpc scale - standard ruler…"/>
          <p:cNvSpPr txBox="1">
            <a:spLocks noGrp="1"/>
          </p:cNvSpPr>
          <p:nvPr>
            <p:ph type="body" sz="half" idx="1"/>
          </p:nvPr>
        </p:nvSpPr>
        <p:spPr>
          <a:xfrm>
            <a:off x="146378" y="914176"/>
            <a:ext cx="3918745" cy="3315148"/>
          </a:xfrm>
          <a:prstGeom prst="rect">
            <a:avLst/>
          </a:prstGeom>
        </p:spPr>
        <p:txBody>
          <a:bodyPr/>
          <a:lstStyle/>
          <a:p>
            <a:pPr marL="171450" indent="-171450">
              <a:defRPr sz="1800"/>
            </a:pPr>
            <a:r>
              <a:t>Galaxy positions trace acoustic waves from the early universe: sound horizon sets characteristic 150 Mpc scale - standard ruler</a:t>
            </a:r>
          </a:p>
          <a:p>
            <a:pPr marL="171450" indent="-171450">
              <a:defRPr sz="1800"/>
            </a:pPr>
            <a:r>
              <a:t>Measure galaxy positions -&gt; see ripples in the power spectrum, peak in the correlation function</a:t>
            </a:r>
          </a:p>
          <a:p>
            <a:pPr marL="171450" indent="-171450">
              <a:defRPr sz="1800"/>
            </a:pPr>
            <a:r>
              <a:t>DR12 release from SDSS-III shown below, redshift range 0.2 &lt; z &lt; 0.75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024" y="624978"/>
            <a:ext cx="2832944" cy="202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06" y="2748425"/>
            <a:ext cx="4919588" cy="1658227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Dark Energy with BAOs"/>
          <p:cNvSpPr txBox="1"/>
          <p:nvPr/>
        </p:nvSpPr>
        <p:spPr>
          <a:xfrm>
            <a:off x="-432" y="-218272"/>
            <a:ext cx="8830767" cy="109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308074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Dark Energy with BAOs</a:t>
            </a:r>
          </a:p>
        </p:txBody>
      </p:sp>
      <p:sp>
        <p:nvSpPr>
          <p:cNvPr id="5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5733" y="4823826"/>
            <a:ext cx="151037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1463</Words>
  <Application>Microsoft Macintosh PowerPoint</Application>
  <PresentationFormat>On-screen Show (16:9)</PresentationFormat>
  <Paragraphs>182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Brush Script MT</vt:lpstr>
      <vt:lpstr>Arial</vt:lpstr>
      <vt:lpstr>Calibri</vt:lpstr>
      <vt:lpstr>Gill Sans</vt:lpstr>
      <vt:lpstr>Helvetica Light</vt:lpstr>
      <vt:lpstr>Simple Light</vt:lpstr>
      <vt:lpstr>Dark Energy (and FRBs) with HIRAX 21cm Intensity Mapping </vt:lpstr>
      <vt:lpstr>Overview</vt:lpstr>
      <vt:lpstr>Cosmic History</vt:lpstr>
      <vt:lpstr>Cosmic Concordance </vt:lpstr>
      <vt:lpstr>Cosmic Composition</vt:lpstr>
      <vt:lpstr>PowerPoint Presentation</vt:lpstr>
      <vt:lpstr>Dark Energy Key Probes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a 21cm Intensity Mapping  Dark Energy Telescope</vt:lpstr>
      <vt:lpstr>The Hydrogen Intensity mapping and Real time Analysis eXperiment (HIRAX)</vt:lpstr>
      <vt:lpstr>Collaboration and Funding</vt:lpstr>
      <vt:lpstr>HIRAX Science Goals</vt:lpstr>
      <vt:lpstr>PowerPoint Presentation</vt:lpstr>
      <vt:lpstr>Location, Location, Location …</vt:lpstr>
      <vt:lpstr>HIRAX Progress</vt:lpstr>
      <vt:lpstr>Upcoming HIRAX Schedule</vt:lpstr>
      <vt:lpstr>PowerPoint Presentation</vt:lpstr>
      <vt:lpstr>HIRAX BAO &amp; Distance Scale Forecasts</vt:lpstr>
      <vt:lpstr>HIRAX Cosmology Forecasts </vt:lpstr>
      <vt:lpstr>Fast Radio Bursts</vt:lpstr>
      <vt:lpstr>FRB Models</vt:lpstr>
      <vt:lpstr>Localising FRBs with Outrigger Arrays</vt:lpstr>
      <vt:lpstr>Localising FRBs with HIRAX Outriggers</vt:lpstr>
      <vt:lpstr>BIUST HIRAX Outrigger Array</vt:lpstr>
      <vt:lpstr>BIUST HIRAX Outrigger Array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Kavilan Moodley</cp:lastModifiedBy>
  <cp:revision>1</cp:revision>
  <dcterms:modified xsi:type="dcterms:W3CDTF">2026-03-23T04:06:00Z</dcterms:modified>
</cp:coreProperties>
</file>