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0" r:id="rId1"/>
  </p:sldMasterIdLst>
  <p:sldIdLst>
    <p:sldId id="256" r:id="rId2"/>
    <p:sldId id="257" r:id="rId3"/>
    <p:sldId id="258" r:id="rId4"/>
    <p:sldId id="259" r:id="rId5"/>
    <p:sldId id="260" r:id="rId6"/>
    <p:sldId id="262" r:id="rId7"/>
    <p:sldId id="264" r:id="rId8"/>
    <p:sldId id="261" r:id="rId9"/>
    <p:sldId id="263"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4C2359-1034-4AF8-9E0D-E3F6375F5CE4}" v="19" dt="2026-03-27T06:41:38.5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4" d="100"/>
          <a:sy n="64" d="100"/>
        </p:scale>
        <p:origin x="8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y Olayiwola" userId="61bc9bb7ca236e9c" providerId="LiveId" clId="{9CDE6714-2DF9-43F4-B14B-2A9DDA114703}"/>
    <pc:docChg chg="undo custSel addSld modSld">
      <pc:chgData name="Joy Olayiwola" userId="61bc9bb7ca236e9c" providerId="LiveId" clId="{9CDE6714-2DF9-43F4-B14B-2A9DDA114703}" dt="2026-03-27T06:42:45.364" v="346" actId="26606"/>
      <pc:docMkLst>
        <pc:docMk/>
      </pc:docMkLst>
      <pc:sldChg chg="addSp modSp new mod setBg">
        <pc:chgData name="Joy Olayiwola" userId="61bc9bb7ca236e9c" providerId="LiveId" clId="{9CDE6714-2DF9-43F4-B14B-2A9DDA114703}" dt="2026-03-27T06:26:21.942" v="31" actId="14100"/>
        <pc:sldMkLst>
          <pc:docMk/>
          <pc:sldMk cId="1449899771" sldId="267"/>
        </pc:sldMkLst>
        <pc:spChg chg="mod">
          <ac:chgData name="Joy Olayiwola" userId="61bc9bb7ca236e9c" providerId="LiveId" clId="{9CDE6714-2DF9-43F4-B14B-2A9DDA114703}" dt="2026-03-27T06:25:57.883" v="20" actId="26606"/>
          <ac:spMkLst>
            <pc:docMk/>
            <pc:sldMk cId="1449899771" sldId="267"/>
            <ac:spMk id="2" creationId="{337980CD-DE68-3C5A-63BC-8A6FB973DEA8}"/>
          </ac:spMkLst>
        </pc:spChg>
        <pc:spChg chg="mod">
          <ac:chgData name="Joy Olayiwola" userId="61bc9bb7ca236e9c" providerId="LiveId" clId="{9CDE6714-2DF9-43F4-B14B-2A9DDA114703}" dt="2026-03-27T06:26:21.942" v="31" actId="14100"/>
          <ac:spMkLst>
            <pc:docMk/>
            <pc:sldMk cId="1449899771" sldId="267"/>
            <ac:spMk id="3" creationId="{5632698E-C8EA-EDA8-86BE-9FAFAAC5445D}"/>
          </ac:spMkLst>
        </pc:spChg>
        <pc:picChg chg="add">
          <ac:chgData name="Joy Olayiwola" userId="61bc9bb7ca236e9c" providerId="LiveId" clId="{9CDE6714-2DF9-43F4-B14B-2A9DDA114703}" dt="2026-03-27T06:25:57.883" v="20" actId="26606"/>
          <ac:picMkLst>
            <pc:docMk/>
            <pc:sldMk cId="1449899771" sldId="267"/>
            <ac:picMk id="5" creationId="{08138D26-9E6C-9C79-90E9-67818E025989}"/>
          </ac:picMkLst>
        </pc:picChg>
        <pc:cxnChg chg="add">
          <ac:chgData name="Joy Olayiwola" userId="61bc9bb7ca236e9c" providerId="LiveId" clId="{9CDE6714-2DF9-43F4-B14B-2A9DDA114703}" dt="2026-03-27T06:25:57.883" v="20" actId="26606"/>
          <ac:cxnSpMkLst>
            <pc:docMk/>
            <pc:sldMk cId="1449899771" sldId="267"/>
            <ac:cxnSpMk id="9" creationId="{E0DCF65E-F84E-483D-83D7-A1616D569143}"/>
          </ac:cxnSpMkLst>
        </pc:cxnChg>
      </pc:sldChg>
      <pc:sldChg chg="addSp modSp new mod setBg">
        <pc:chgData name="Joy Olayiwola" userId="61bc9bb7ca236e9c" providerId="LiveId" clId="{9CDE6714-2DF9-43F4-B14B-2A9DDA114703}" dt="2026-03-27T06:30:05.006" v="173" actId="14100"/>
        <pc:sldMkLst>
          <pc:docMk/>
          <pc:sldMk cId="3672776387" sldId="268"/>
        </pc:sldMkLst>
        <pc:spChg chg="mod">
          <ac:chgData name="Joy Olayiwola" userId="61bc9bb7ca236e9c" providerId="LiveId" clId="{9CDE6714-2DF9-43F4-B14B-2A9DDA114703}" dt="2026-03-27T06:28:54.959" v="81" actId="1076"/>
          <ac:spMkLst>
            <pc:docMk/>
            <pc:sldMk cId="3672776387" sldId="268"/>
            <ac:spMk id="2" creationId="{727884AD-73C5-21EF-084E-E8AD8720813B}"/>
          </ac:spMkLst>
        </pc:spChg>
        <pc:spChg chg="mod">
          <ac:chgData name="Joy Olayiwola" userId="61bc9bb7ca236e9c" providerId="LiveId" clId="{9CDE6714-2DF9-43F4-B14B-2A9DDA114703}" dt="2026-03-27T06:30:05.006" v="173" actId="14100"/>
          <ac:spMkLst>
            <pc:docMk/>
            <pc:sldMk cId="3672776387" sldId="268"/>
            <ac:spMk id="3" creationId="{9AAF8C0F-15DE-21EA-81C1-EC204FB32965}"/>
          </ac:spMkLst>
        </pc:spChg>
        <pc:picChg chg="add">
          <ac:chgData name="Joy Olayiwola" userId="61bc9bb7ca236e9c" providerId="LiveId" clId="{9CDE6714-2DF9-43F4-B14B-2A9DDA114703}" dt="2026-03-27T06:28:42.140" v="79" actId="26606"/>
          <ac:picMkLst>
            <pc:docMk/>
            <pc:sldMk cId="3672776387" sldId="268"/>
            <ac:picMk id="5" creationId="{10B23AE3-D084-0428-CFBF-DE742A5A8C90}"/>
          </ac:picMkLst>
        </pc:picChg>
        <pc:cxnChg chg="add">
          <ac:chgData name="Joy Olayiwola" userId="61bc9bb7ca236e9c" providerId="LiveId" clId="{9CDE6714-2DF9-43F4-B14B-2A9DDA114703}" dt="2026-03-27T06:28:42.140" v="79" actId="26606"/>
          <ac:cxnSpMkLst>
            <pc:docMk/>
            <pc:sldMk cId="3672776387" sldId="268"/>
            <ac:cxnSpMk id="9" creationId="{E0DCF65E-F84E-483D-83D7-A1616D569143}"/>
          </ac:cxnSpMkLst>
        </pc:cxnChg>
      </pc:sldChg>
      <pc:sldChg chg="addSp modSp new mod setBg">
        <pc:chgData name="Joy Olayiwola" userId="61bc9bb7ca236e9c" providerId="LiveId" clId="{9CDE6714-2DF9-43F4-B14B-2A9DDA114703}" dt="2026-03-27T06:32:12.576" v="225" actId="255"/>
        <pc:sldMkLst>
          <pc:docMk/>
          <pc:sldMk cId="305584383" sldId="269"/>
        </pc:sldMkLst>
        <pc:spChg chg="mod">
          <ac:chgData name="Joy Olayiwola" userId="61bc9bb7ca236e9c" providerId="LiveId" clId="{9CDE6714-2DF9-43F4-B14B-2A9DDA114703}" dt="2026-03-27T06:31:05.647" v="208" actId="26606"/>
          <ac:spMkLst>
            <pc:docMk/>
            <pc:sldMk cId="305584383" sldId="269"/>
            <ac:spMk id="2" creationId="{597FBF84-C31E-0142-A948-CDC5D9173777}"/>
          </ac:spMkLst>
        </pc:spChg>
        <pc:spChg chg="mod">
          <ac:chgData name="Joy Olayiwola" userId="61bc9bb7ca236e9c" providerId="LiveId" clId="{9CDE6714-2DF9-43F4-B14B-2A9DDA114703}" dt="2026-03-27T06:32:12.576" v="225" actId="255"/>
          <ac:spMkLst>
            <pc:docMk/>
            <pc:sldMk cId="305584383" sldId="269"/>
            <ac:spMk id="3" creationId="{2C1721CE-9EE1-BCB7-3E5A-32AC10C940B1}"/>
          </ac:spMkLst>
        </pc:spChg>
        <pc:picChg chg="add mod">
          <ac:chgData name="Joy Olayiwola" userId="61bc9bb7ca236e9c" providerId="LiveId" clId="{9CDE6714-2DF9-43F4-B14B-2A9DDA114703}" dt="2026-03-27T06:31:13.902" v="210" actId="14100"/>
          <ac:picMkLst>
            <pc:docMk/>
            <pc:sldMk cId="305584383" sldId="269"/>
            <ac:picMk id="5" creationId="{18A24793-2E3D-108A-C50B-8A51CB176A57}"/>
          </ac:picMkLst>
        </pc:picChg>
        <pc:cxnChg chg="add">
          <ac:chgData name="Joy Olayiwola" userId="61bc9bb7ca236e9c" providerId="LiveId" clId="{9CDE6714-2DF9-43F4-B14B-2A9DDA114703}" dt="2026-03-27T06:31:05.647" v="208" actId="26606"/>
          <ac:cxnSpMkLst>
            <pc:docMk/>
            <pc:sldMk cId="305584383" sldId="269"/>
            <ac:cxnSpMk id="9" creationId="{E0DCF65E-F84E-483D-83D7-A1616D569143}"/>
          </ac:cxnSpMkLst>
        </pc:cxnChg>
      </pc:sldChg>
      <pc:sldChg chg="addSp delSp modSp new mod setBg">
        <pc:chgData name="Joy Olayiwola" userId="61bc9bb7ca236e9c" providerId="LiveId" clId="{9CDE6714-2DF9-43F4-B14B-2A9DDA114703}" dt="2026-03-27T06:36:50.894" v="287" actId="20577"/>
        <pc:sldMkLst>
          <pc:docMk/>
          <pc:sldMk cId="1066234452" sldId="270"/>
        </pc:sldMkLst>
        <pc:spChg chg="mod">
          <ac:chgData name="Joy Olayiwola" userId="61bc9bb7ca236e9c" providerId="LiveId" clId="{9CDE6714-2DF9-43F4-B14B-2A9DDA114703}" dt="2026-03-27T06:36:20.077" v="274" actId="26606"/>
          <ac:spMkLst>
            <pc:docMk/>
            <pc:sldMk cId="1066234452" sldId="270"/>
            <ac:spMk id="2" creationId="{3EC04F03-F69D-4321-A34E-73DE85D3157F}"/>
          </ac:spMkLst>
        </pc:spChg>
        <pc:spChg chg="del mod">
          <ac:chgData name="Joy Olayiwola" userId="61bc9bb7ca236e9c" providerId="LiveId" clId="{9CDE6714-2DF9-43F4-B14B-2A9DDA114703}" dt="2026-03-27T06:36:20.077" v="274" actId="26606"/>
          <ac:spMkLst>
            <pc:docMk/>
            <pc:sldMk cId="1066234452" sldId="270"/>
            <ac:spMk id="3" creationId="{815556FA-80AD-5F13-30F5-86AFBB15F999}"/>
          </ac:spMkLst>
        </pc:spChg>
        <pc:spChg chg="add">
          <ac:chgData name="Joy Olayiwola" userId="61bc9bb7ca236e9c" providerId="LiveId" clId="{9CDE6714-2DF9-43F4-B14B-2A9DDA114703}" dt="2026-03-27T06:36:20.077" v="274" actId="26606"/>
          <ac:spMkLst>
            <pc:docMk/>
            <pc:sldMk cId="1066234452" sldId="270"/>
            <ac:spMk id="9" creationId="{EFA2AC96-1E47-421C-A03F-F98E354EB4E6}"/>
          </ac:spMkLst>
        </pc:spChg>
        <pc:graphicFrameChg chg="add mod modGraphic">
          <ac:chgData name="Joy Olayiwola" userId="61bc9bb7ca236e9c" providerId="LiveId" clId="{9CDE6714-2DF9-43F4-B14B-2A9DDA114703}" dt="2026-03-27T06:36:50.894" v="287" actId="20577"/>
          <ac:graphicFrameMkLst>
            <pc:docMk/>
            <pc:sldMk cId="1066234452" sldId="270"/>
            <ac:graphicFrameMk id="5" creationId="{65A72312-9D67-2C5D-D92B-9BDE9477DCB7}"/>
          </ac:graphicFrameMkLst>
        </pc:graphicFrameChg>
      </pc:sldChg>
      <pc:sldChg chg="addSp delSp modSp new mod setBg">
        <pc:chgData name="Joy Olayiwola" userId="61bc9bb7ca236e9c" providerId="LiveId" clId="{9CDE6714-2DF9-43F4-B14B-2A9DDA114703}" dt="2026-03-27T06:40:54.928" v="310" actId="26606"/>
        <pc:sldMkLst>
          <pc:docMk/>
          <pc:sldMk cId="3813535781" sldId="271"/>
        </pc:sldMkLst>
        <pc:spChg chg="mod">
          <ac:chgData name="Joy Olayiwola" userId="61bc9bb7ca236e9c" providerId="LiveId" clId="{9CDE6714-2DF9-43F4-B14B-2A9DDA114703}" dt="2026-03-27T06:40:54.928" v="310" actId="26606"/>
          <ac:spMkLst>
            <pc:docMk/>
            <pc:sldMk cId="3813535781" sldId="271"/>
            <ac:spMk id="2" creationId="{8925469B-106D-0A2E-F21C-63A6ADF0BA87}"/>
          </ac:spMkLst>
        </pc:spChg>
        <pc:spChg chg="del">
          <ac:chgData name="Joy Olayiwola" userId="61bc9bb7ca236e9c" providerId="LiveId" clId="{9CDE6714-2DF9-43F4-B14B-2A9DDA114703}" dt="2026-03-27T06:38:10.057" v="296" actId="478"/>
          <ac:spMkLst>
            <pc:docMk/>
            <pc:sldMk cId="3813535781" sldId="271"/>
            <ac:spMk id="3" creationId="{21737545-90CA-43A2-C5B1-BBD16AD9424C}"/>
          </ac:spMkLst>
        </pc:spChg>
        <pc:spChg chg="add del">
          <ac:chgData name="Joy Olayiwola" userId="61bc9bb7ca236e9c" providerId="LiveId" clId="{9CDE6714-2DF9-43F4-B14B-2A9DDA114703}" dt="2026-03-27T06:40:32.723" v="307" actId="26606"/>
          <ac:spMkLst>
            <pc:docMk/>
            <pc:sldMk cId="3813535781" sldId="271"/>
            <ac:spMk id="5133" creationId="{2CB9507A-0C5C-4BAD-9023-1C3268FB0FAF}"/>
          </ac:spMkLst>
        </pc:spChg>
        <pc:spChg chg="add del">
          <ac:chgData name="Joy Olayiwola" userId="61bc9bb7ca236e9c" providerId="LiveId" clId="{9CDE6714-2DF9-43F4-B14B-2A9DDA114703}" dt="2026-03-27T06:40:32.723" v="307" actId="26606"/>
          <ac:spMkLst>
            <pc:docMk/>
            <pc:sldMk cId="3813535781" sldId="271"/>
            <ac:spMk id="5135" creationId="{9D7D3291-A362-4BDB-8C2B-ED8A613ED633}"/>
          </ac:spMkLst>
        </pc:spChg>
        <pc:spChg chg="add del">
          <ac:chgData name="Joy Olayiwola" userId="61bc9bb7ca236e9c" providerId="LiveId" clId="{9CDE6714-2DF9-43F4-B14B-2A9DDA114703}" dt="2026-03-27T06:40:32.723" v="307" actId="26606"/>
          <ac:spMkLst>
            <pc:docMk/>
            <pc:sldMk cId="3813535781" sldId="271"/>
            <ac:spMk id="5137" creationId="{61A4A5F8-84E6-4261-8CA3-360164B16243}"/>
          </ac:spMkLst>
        </pc:spChg>
        <pc:spChg chg="add del">
          <ac:chgData name="Joy Olayiwola" userId="61bc9bb7ca236e9c" providerId="LiveId" clId="{9CDE6714-2DF9-43F4-B14B-2A9DDA114703}" dt="2026-03-27T06:40:54.912" v="309" actId="26606"/>
          <ac:spMkLst>
            <pc:docMk/>
            <pc:sldMk cId="3813535781" sldId="271"/>
            <ac:spMk id="5139" creationId="{A2A2314C-D159-45AD-B12B-E17231845092}"/>
          </ac:spMkLst>
        </pc:spChg>
        <pc:spChg chg="add del">
          <ac:chgData name="Joy Olayiwola" userId="61bc9bb7ca236e9c" providerId="LiveId" clId="{9CDE6714-2DF9-43F4-B14B-2A9DDA114703}" dt="2026-03-27T06:40:54.912" v="309" actId="26606"/>
          <ac:spMkLst>
            <pc:docMk/>
            <pc:sldMk cId="3813535781" sldId="271"/>
            <ac:spMk id="5140" creationId="{B7E06D49-652E-40B9-8116-C86925C5A8AB}"/>
          </ac:spMkLst>
        </pc:spChg>
        <pc:spChg chg="add del">
          <ac:chgData name="Joy Olayiwola" userId="61bc9bb7ca236e9c" providerId="LiveId" clId="{9CDE6714-2DF9-43F4-B14B-2A9DDA114703}" dt="2026-03-27T06:40:54.912" v="309" actId="26606"/>
          <ac:spMkLst>
            <pc:docMk/>
            <pc:sldMk cId="3813535781" sldId="271"/>
            <ac:spMk id="5141" creationId="{1B384D30-1065-42F5-BB93-9E550BE60D8A}"/>
          </ac:spMkLst>
        </pc:spChg>
        <pc:spChg chg="add del">
          <ac:chgData name="Joy Olayiwola" userId="61bc9bb7ca236e9c" providerId="LiveId" clId="{9CDE6714-2DF9-43F4-B14B-2A9DDA114703}" dt="2026-03-27T06:40:54.912" v="309" actId="26606"/>
          <ac:spMkLst>
            <pc:docMk/>
            <pc:sldMk cId="3813535781" sldId="271"/>
            <ac:spMk id="5142" creationId="{589CB8E1-5117-48FA-9F57-70D0A20BA27B}"/>
          </ac:spMkLst>
        </pc:spChg>
        <pc:spChg chg="add del">
          <ac:chgData name="Joy Olayiwola" userId="61bc9bb7ca236e9c" providerId="LiveId" clId="{9CDE6714-2DF9-43F4-B14B-2A9DDA114703}" dt="2026-03-27T06:40:54.912" v="309" actId="26606"/>
          <ac:spMkLst>
            <pc:docMk/>
            <pc:sldMk cId="3813535781" sldId="271"/>
            <ac:spMk id="5143" creationId="{490F8298-AD55-411D-A3C7-7EBEC1EEA717}"/>
          </ac:spMkLst>
        </pc:spChg>
        <pc:spChg chg="add">
          <ac:chgData name="Joy Olayiwola" userId="61bc9bb7ca236e9c" providerId="LiveId" clId="{9CDE6714-2DF9-43F4-B14B-2A9DDA114703}" dt="2026-03-27T06:40:54.928" v="310" actId="26606"/>
          <ac:spMkLst>
            <pc:docMk/>
            <pc:sldMk cId="3813535781" sldId="271"/>
            <ac:spMk id="5145" creationId="{2CB9507A-0C5C-4BAD-9023-1C3268FB0FAF}"/>
          </ac:spMkLst>
        </pc:spChg>
        <pc:spChg chg="add">
          <ac:chgData name="Joy Olayiwola" userId="61bc9bb7ca236e9c" providerId="LiveId" clId="{9CDE6714-2DF9-43F4-B14B-2A9DDA114703}" dt="2026-03-27T06:40:54.928" v="310" actId="26606"/>
          <ac:spMkLst>
            <pc:docMk/>
            <pc:sldMk cId="3813535781" sldId="271"/>
            <ac:spMk id="5146" creationId="{9D7D3291-A362-4BDB-8C2B-ED8A613ED633}"/>
          </ac:spMkLst>
        </pc:spChg>
        <pc:spChg chg="add">
          <ac:chgData name="Joy Olayiwola" userId="61bc9bb7ca236e9c" providerId="LiveId" clId="{9CDE6714-2DF9-43F4-B14B-2A9DDA114703}" dt="2026-03-27T06:40:54.928" v="310" actId="26606"/>
          <ac:spMkLst>
            <pc:docMk/>
            <pc:sldMk cId="3813535781" sldId="271"/>
            <ac:spMk id="5147" creationId="{61A4A5F8-84E6-4261-8CA3-360164B16243}"/>
          </ac:spMkLst>
        </pc:spChg>
        <pc:picChg chg="add mod">
          <ac:chgData name="Joy Olayiwola" userId="61bc9bb7ca236e9c" providerId="LiveId" clId="{9CDE6714-2DF9-43F4-B14B-2A9DDA114703}" dt="2026-03-27T06:40:54.928" v="310" actId="26606"/>
          <ac:picMkLst>
            <pc:docMk/>
            <pc:sldMk cId="3813535781" sldId="271"/>
            <ac:picMk id="5122" creationId="{D625396F-8733-96DC-16F2-D04F868B6F0D}"/>
          </ac:picMkLst>
        </pc:picChg>
        <pc:picChg chg="add mod ord">
          <ac:chgData name="Joy Olayiwola" userId="61bc9bb7ca236e9c" providerId="LiveId" clId="{9CDE6714-2DF9-43F4-B14B-2A9DDA114703}" dt="2026-03-27T06:40:54.928" v="310" actId="26606"/>
          <ac:picMkLst>
            <pc:docMk/>
            <pc:sldMk cId="3813535781" sldId="271"/>
            <ac:picMk id="5124" creationId="{B2558306-0461-9AD3-3A18-DACF895E08FF}"/>
          </ac:picMkLst>
        </pc:picChg>
        <pc:picChg chg="add mod ord">
          <ac:chgData name="Joy Olayiwola" userId="61bc9bb7ca236e9c" providerId="LiveId" clId="{9CDE6714-2DF9-43F4-B14B-2A9DDA114703}" dt="2026-03-27T06:40:54.928" v="310" actId="26606"/>
          <ac:picMkLst>
            <pc:docMk/>
            <pc:sldMk cId="3813535781" sldId="271"/>
            <ac:picMk id="5126" creationId="{14758413-E8E1-D734-C730-7DD2CE66557C}"/>
          </ac:picMkLst>
        </pc:picChg>
        <pc:picChg chg="add mod ord">
          <ac:chgData name="Joy Olayiwola" userId="61bc9bb7ca236e9c" providerId="LiveId" clId="{9CDE6714-2DF9-43F4-B14B-2A9DDA114703}" dt="2026-03-27T06:40:54.928" v="310" actId="26606"/>
          <ac:picMkLst>
            <pc:docMk/>
            <pc:sldMk cId="3813535781" sldId="271"/>
            <ac:picMk id="5128" creationId="{1CBF39AF-94FE-D284-4A59-4881FCB571DC}"/>
          </ac:picMkLst>
        </pc:picChg>
      </pc:sldChg>
      <pc:sldChg chg="modSp new mod">
        <pc:chgData name="Joy Olayiwola" userId="61bc9bb7ca236e9c" providerId="LiveId" clId="{9CDE6714-2DF9-43F4-B14B-2A9DDA114703}" dt="2026-03-27T06:42:23.595" v="333" actId="120"/>
        <pc:sldMkLst>
          <pc:docMk/>
          <pc:sldMk cId="2654928979" sldId="272"/>
        </pc:sldMkLst>
        <pc:spChg chg="mod">
          <ac:chgData name="Joy Olayiwola" userId="61bc9bb7ca236e9c" providerId="LiveId" clId="{9CDE6714-2DF9-43F4-B14B-2A9DDA114703}" dt="2026-03-27T06:41:35.903" v="321" actId="20577"/>
          <ac:spMkLst>
            <pc:docMk/>
            <pc:sldMk cId="2654928979" sldId="272"/>
            <ac:spMk id="2" creationId="{63333452-7906-327D-5B2C-F4631C6669F6}"/>
          </ac:spMkLst>
        </pc:spChg>
        <pc:spChg chg="mod">
          <ac:chgData name="Joy Olayiwola" userId="61bc9bb7ca236e9c" providerId="LiveId" clId="{9CDE6714-2DF9-43F4-B14B-2A9DDA114703}" dt="2026-03-27T06:42:23.595" v="333" actId="120"/>
          <ac:spMkLst>
            <pc:docMk/>
            <pc:sldMk cId="2654928979" sldId="272"/>
            <ac:spMk id="3" creationId="{E719B249-5296-0D1A-C8CB-51E21F70FBF7}"/>
          </ac:spMkLst>
        </pc:spChg>
      </pc:sldChg>
      <pc:sldChg chg="addSp delSp modSp new mod setBg">
        <pc:chgData name="Joy Olayiwola" userId="61bc9bb7ca236e9c" providerId="LiveId" clId="{9CDE6714-2DF9-43F4-B14B-2A9DDA114703}" dt="2026-03-27T06:42:45.364" v="346" actId="26606"/>
        <pc:sldMkLst>
          <pc:docMk/>
          <pc:sldMk cId="739909309" sldId="273"/>
        </pc:sldMkLst>
        <pc:spChg chg="mod">
          <ac:chgData name="Joy Olayiwola" userId="61bc9bb7ca236e9c" providerId="LiveId" clId="{9CDE6714-2DF9-43F4-B14B-2A9DDA114703}" dt="2026-03-27T06:42:45.364" v="346" actId="26606"/>
          <ac:spMkLst>
            <pc:docMk/>
            <pc:sldMk cId="739909309" sldId="273"/>
            <ac:spMk id="2" creationId="{032296F6-4DCC-C5B5-F1F3-A86B07A9C8C8}"/>
          </ac:spMkLst>
        </pc:spChg>
        <pc:spChg chg="del">
          <ac:chgData name="Joy Olayiwola" userId="61bc9bb7ca236e9c" providerId="LiveId" clId="{9CDE6714-2DF9-43F4-B14B-2A9DDA114703}" dt="2026-03-27T06:42:40.284" v="345" actId="478"/>
          <ac:spMkLst>
            <pc:docMk/>
            <pc:sldMk cId="739909309" sldId="273"/>
            <ac:spMk id="3" creationId="{E972152C-0D0A-CB89-6826-525B2A714DBD}"/>
          </ac:spMkLst>
        </pc:spChg>
        <pc:picChg chg="add">
          <ac:chgData name="Joy Olayiwola" userId="61bc9bb7ca236e9c" providerId="LiveId" clId="{9CDE6714-2DF9-43F4-B14B-2A9DDA114703}" dt="2026-03-27T06:42:45.364" v="346" actId="26606"/>
          <ac:picMkLst>
            <pc:docMk/>
            <pc:sldMk cId="739909309" sldId="273"/>
            <ac:picMk id="6" creationId="{87A01E01-80DA-288A-E23C-9BD946C96D5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B76B83-FA66-4913-904A-108DC960DB3F}"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US"/>
        </a:p>
      </dgm:t>
    </dgm:pt>
    <dgm:pt modelId="{8EC2B060-31E5-48A6-B7B9-99CC22C04109}">
      <dgm:prSet/>
      <dgm:spPr/>
      <dgm:t>
        <a:bodyPr/>
        <a:lstStyle/>
        <a:p>
          <a:r>
            <a:rPr lang="en-NG" dirty="0"/>
            <a:t>• Interactive tools to simulate space communication experiences</a:t>
          </a:r>
          <a:br>
            <a:rPr lang="en-NG" dirty="0"/>
          </a:br>
          <a:r>
            <a:rPr lang="en-NG" dirty="0"/>
            <a:t>• Personalised learning support for students</a:t>
          </a:r>
          <a:br>
            <a:rPr lang="en-NG" dirty="0"/>
          </a:br>
          <a:r>
            <a:rPr lang="en-NG" dirty="0"/>
            <a:t>• Chat-based systems to extend engagement beyond physical events</a:t>
          </a:r>
          <a:endParaRPr lang="en-US" dirty="0"/>
        </a:p>
      </dgm:t>
    </dgm:pt>
    <dgm:pt modelId="{56F6109C-1C23-41BC-B8F8-ACD2FA04CD07}" type="parTrans" cxnId="{6A24ACE9-D6B1-4955-8FED-20D4E2B5DBC8}">
      <dgm:prSet/>
      <dgm:spPr/>
      <dgm:t>
        <a:bodyPr/>
        <a:lstStyle/>
        <a:p>
          <a:endParaRPr lang="en-US"/>
        </a:p>
      </dgm:t>
    </dgm:pt>
    <dgm:pt modelId="{5942DAAB-5E11-48A7-9B2B-540E793B5759}" type="sibTrans" cxnId="{6A24ACE9-D6B1-4955-8FED-20D4E2B5DBC8}">
      <dgm:prSet/>
      <dgm:spPr/>
      <dgm:t>
        <a:bodyPr/>
        <a:lstStyle/>
        <a:p>
          <a:endParaRPr lang="en-US"/>
        </a:p>
      </dgm:t>
    </dgm:pt>
    <dgm:pt modelId="{38734498-1177-4283-9483-8A62DDCFDBF1}">
      <dgm:prSet/>
      <dgm:spPr/>
      <dgm:t>
        <a:bodyPr/>
        <a:lstStyle/>
        <a:p>
          <a:r>
            <a:rPr lang="en-US" dirty="0"/>
            <a:t>The idea?</a:t>
          </a:r>
        </a:p>
        <a:p>
          <a:r>
            <a:rPr lang="en-NG" dirty="0"/>
            <a:t>These approaches can help scale access and make learning more interactive.</a:t>
          </a:r>
          <a:endParaRPr lang="en-US" dirty="0"/>
        </a:p>
      </dgm:t>
    </dgm:pt>
    <dgm:pt modelId="{749D348D-67D4-4D54-90EB-068B0E511C6E}" type="parTrans" cxnId="{8A5A2EDA-2D7A-479D-BDE3-20FFF90E25D8}">
      <dgm:prSet/>
      <dgm:spPr/>
      <dgm:t>
        <a:bodyPr/>
        <a:lstStyle/>
        <a:p>
          <a:endParaRPr lang="en-US"/>
        </a:p>
      </dgm:t>
    </dgm:pt>
    <dgm:pt modelId="{E0B4513B-026A-4FEC-9881-5D677A825E6D}" type="sibTrans" cxnId="{8A5A2EDA-2D7A-479D-BDE3-20FFF90E25D8}">
      <dgm:prSet/>
      <dgm:spPr/>
      <dgm:t>
        <a:bodyPr/>
        <a:lstStyle/>
        <a:p>
          <a:endParaRPr lang="en-US"/>
        </a:p>
      </dgm:t>
    </dgm:pt>
    <dgm:pt modelId="{47767348-3012-4538-B1C5-7A470ADFCDC6}" type="pres">
      <dgm:prSet presAssocID="{B9B76B83-FA66-4913-904A-108DC960DB3F}" presName="hierChild1" presStyleCnt="0">
        <dgm:presLayoutVars>
          <dgm:chPref val="1"/>
          <dgm:dir/>
          <dgm:animOne val="branch"/>
          <dgm:animLvl val="lvl"/>
          <dgm:resizeHandles/>
        </dgm:presLayoutVars>
      </dgm:prSet>
      <dgm:spPr/>
    </dgm:pt>
    <dgm:pt modelId="{B9F4F0D4-9D7B-497C-89D2-5539DD245F0C}" type="pres">
      <dgm:prSet presAssocID="{8EC2B060-31E5-48A6-B7B9-99CC22C04109}" presName="hierRoot1" presStyleCnt="0"/>
      <dgm:spPr/>
    </dgm:pt>
    <dgm:pt modelId="{B27253FB-730C-401A-8B00-05D80847C84D}" type="pres">
      <dgm:prSet presAssocID="{8EC2B060-31E5-48A6-B7B9-99CC22C04109}" presName="composite" presStyleCnt="0"/>
      <dgm:spPr/>
    </dgm:pt>
    <dgm:pt modelId="{000B10CD-CBD5-42A4-90E1-9FFCAC34E593}" type="pres">
      <dgm:prSet presAssocID="{8EC2B060-31E5-48A6-B7B9-99CC22C04109}" presName="background" presStyleLbl="node0" presStyleIdx="0" presStyleCnt="2"/>
      <dgm:spPr/>
    </dgm:pt>
    <dgm:pt modelId="{D28B0470-7969-4164-A29A-411236BCC5B2}" type="pres">
      <dgm:prSet presAssocID="{8EC2B060-31E5-48A6-B7B9-99CC22C04109}" presName="text" presStyleLbl="fgAcc0" presStyleIdx="0" presStyleCnt="2" custScaleY="117353">
        <dgm:presLayoutVars>
          <dgm:chPref val="3"/>
        </dgm:presLayoutVars>
      </dgm:prSet>
      <dgm:spPr/>
    </dgm:pt>
    <dgm:pt modelId="{CEE4B003-4896-4C73-82CB-2B294DFB3353}" type="pres">
      <dgm:prSet presAssocID="{8EC2B060-31E5-48A6-B7B9-99CC22C04109}" presName="hierChild2" presStyleCnt="0"/>
      <dgm:spPr/>
    </dgm:pt>
    <dgm:pt modelId="{0DC7FB36-E0BE-4A21-8D79-18D5D63666C9}" type="pres">
      <dgm:prSet presAssocID="{38734498-1177-4283-9483-8A62DDCFDBF1}" presName="hierRoot1" presStyleCnt="0"/>
      <dgm:spPr/>
    </dgm:pt>
    <dgm:pt modelId="{0BC7A1B5-90F6-4BCE-BFD5-63FFD105CCE8}" type="pres">
      <dgm:prSet presAssocID="{38734498-1177-4283-9483-8A62DDCFDBF1}" presName="composite" presStyleCnt="0"/>
      <dgm:spPr/>
    </dgm:pt>
    <dgm:pt modelId="{EBD6B28E-F8BA-4283-A346-8FA1A8FA8698}" type="pres">
      <dgm:prSet presAssocID="{38734498-1177-4283-9483-8A62DDCFDBF1}" presName="background" presStyleLbl="node0" presStyleIdx="1" presStyleCnt="2"/>
      <dgm:spPr/>
    </dgm:pt>
    <dgm:pt modelId="{095A0B2D-31D2-44A0-ACFF-243C8E2D92BE}" type="pres">
      <dgm:prSet presAssocID="{38734498-1177-4283-9483-8A62DDCFDBF1}" presName="text" presStyleLbl="fgAcc0" presStyleIdx="1" presStyleCnt="2">
        <dgm:presLayoutVars>
          <dgm:chPref val="3"/>
        </dgm:presLayoutVars>
      </dgm:prSet>
      <dgm:spPr/>
    </dgm:pt>
    <dgm:pt modelId="{A07C4EA0-F5DE-4C92-8BE2-F4E767B0A322}" type="pres">
      <dgm:prSet presAssocID="{38734498-1177-4283-9483-8A62DDCFDBF1}" presName="hierChild2" presStyleCnt="0"/>
      <dgm:spPr/>
    </dgm:pt>
  </dgm:ptLst>
  <dgm:cxnLst>
    <dgm:cxn modelId="{5DFF8F20-558B-4BA8-9A80-94062880255D}" type="presOf" srcId="{8EC2B060-31E5-48A6-B7B9-99CC22C04109}" destId="{D28B0470-7969-4164-A29A-411236BCC5B2}" srcOrd="0" destOrd="0" presId="urn:microsoft.com/office/officeart/2005/8/layout/hierarchy1"/>
    <dgm:cxn modelId="{0D374F44-F006-457D-8A52-73A722CF506C}" type="presOf" srcId="{B9B76B83-FA66-4913-904A-108DC960DB3F}" destId="{47767348-3012-4538-B1C5-7A470ADFCDC6}" srcOrd="0" destOrd="0" presId="urn:microsoft.com/office/officeart/2005/8/layout/hierarchy1"/>
    <dgm:cxn modelId="{AE2085C4-2C11-45D2-BCFA-3B10F7CAB8C2}" type="presOf" srcId="{38734498-1177-4283-9483-8A62DDCFDBF1}" destId="{095A0B2D-31D2-44A0-ACFF-243C8E2D92BE}" srcOrd="0" destOrd="0" presId="urn:microsoft.com/office/officeart/2005/8/layout/hierarchy1"/>
    <dgm:cxn modelId="{8A5A2EDA-2D7A-479D-BDE3-20FFF90E25D8}" srcId="{B9B76B83-FA66-4913-904A-108DC960DB3F}" destId="{38734498-1177-4283-9483-8A62DDCFDBF1}" srcOrd="1" destOrd="0" parTransId="{749D348D-67D4-4D54-90EB-068B0E511C6E}" sibTransId="{E0B4513B-026A-4FEC-9881-5D677A825E6D}"/>
    <dgm:cxn modelId="{6A24ACE9-D6B1-4955-8FED-20D4E2B5DBC8}" srcId="{B9B76B83-FA66-4913-904A-108DC960DB3F}" destId="{8EC2B060-31E5-48A6-B7B9-99CC22C04109}" srcOrd="0" destOrd="0" parTransId="{56F6109C-1C23-41BC-B8F8-ACD2FA04CD07}" sibTransId="{5942DAAB-5E11-48A7-9B2B-540E793B5759}"/>
    <dgm:cxn modelId="{516EB317-F12D-4F00-A27F-931CDA2E2FCD}" type="presParOf" srcId="{47767348-3012-4538-B1C5-7A470ADFCDC6}" destId="{B9F4F0D4-9D7B-497C-89D2-5539DD245F0C}" srcOrd="0" destOrd="0" presId="urn:microsoft.com/office/officeart/2005/8/layout/hierarchy1"/>
    <dgm:cxn modelId="{05D4331D-BA3B-476D-B22E-E73169CFB986}" type="presParOf" srcId="{B9F4F0D4-9D7B-497C-89D2-5539DD245F0C}" destId="{B27253FB-730C-401A-8B00-05D80847C84D}" srcOrd="0" destOrd="0" presId="urn:microsoft.com/office/officeart/2005/8/layout/hierarchy1"/>
    <dgm:cxn modelId="{377CDA18-26B7-4378-AE82-C93501071720}" type="presParOf" srcId="{B27253FB-730C-401A-8B00-05D80847C84D}" destId="{000B10CD-CBD5-42A4-90E1-9FFCAC34E593}" srcOrd="0" destOrd="0" presId="urn:microsoft.com/office/officeart/2005/8/layout/hierarchy1"/>
    <dgm:cxn modelId="{C5CF535F-D7CA-4149-B01B-F184F79D68D1}" type="presParOf" srcId="{B27253FB-730C-401A-8B00-05D80847C84D}" destId="{D28B0470-7969-4164-A29A-411236BCC5B2}" srcOrd="1" destOrd="0" presId="urn:microsoft.com/office/officeart/2005/8/layout/hierarchy1"/>
    <dgm:cxn modelId="{9DE9FDEA-55FA-4062-AEFB-EA8C4EC84776}" type="presParOf" srcId="{B9F4F0D4-9D7B-497C-89D2-5539DD245F0C}" destId="{CEE4B003-4896-4C73-82CB-2B294DFB3353}" srcOrd="1" destOrd="0" presId="urn:microsoft.com/office/officeart/2005/8/layout/hierarchy1"/>
    <dgm:cxn modelId="{A59A5FE9-3A7B-49F3-92F1-A4A093EC0A89}" type="presParOf" srcId="{47767348-3012-4538-B1C5-7A470ADFCDC6}" destId="{0DC7FB36-E0BE-4A21-8D79-18D5D63666C9}" srcOrd="1" destOrd="0" presId="urn:microsoft.com/office/officeart/2005/8/layout/hierarchy1"/>
    <dgm:cxn modelId="{6F43AB35-4792-47C8-8CF4-B316E784DF10}" type="presParOf" srcId="{0DC7FB36-E0BE-4A21-8D79-18D5D63666C9}" destId="{0BC7A1B5-90F6-4BCE-BFD5-63FFD105CCE8}" srcOrd="0" destOrd="0" presId="urn:microsoft.com/office/officeart/2005/8/layout/hierarchy1"/>
    <dgm:cxn modelId="{996DF668-9AA0-477E-97CF-21201B04E7EF}" type="presParOf" srcId="{0BC7A1B5-90F6-4BCE-BFD5-63FFD105CCE8}" destId="{EBD6B28E-F8BA-4283-A346-8FA1A8FA8698}" srcOrd="0" destOrd="0" presId="urn:microsoft.com/office/officeart/2005/8/layout/hierarchy1"/>
    <dgm:cxn modelId="{9CB4BF04-4094-43BA-BDB8-4419D60ED710}" type="presParOf" srcId="{0BC7A1B5-90F6-4BCE-BFD5-63FFD105CCE8}" destId="{095A0B2D-31D2-44A0-ACFF-243C8E2D92BE}" srcOrd="1" destOrd="0" presId="urn:microsoft.com/office/officeart/2005/8/layout/hierarchy1"/>
    <dgm:cxn modelId="{9C5FE1CC-DA00-4D8B-B858-FFC4B6751D05}" type="presParOf" srcId="{0DC7FB36-E0BE-4A21-8D79-18D5D63666C9}" destId="{A07C4EA0-F5DE-4C92-8BE2-F4E767B0A32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B10CD-CBD5-42A4-90E1-9FFCAC34E593}">
      <dsp:nvSpPr>
        <dsp:cNvPr id="0" name=""/>
        <dsp:cNvSpPr/>
      </dsp:nvSpPr>
      <dsp:spPr>
        <a:xfrm>
          <a:off x="643565" y="52"/>
          <a:ext cx="3885661" cy="289556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8B0470-7969-4164-A29A-411236BCC5B2}">
      <dsp:nvSpPr>
        <dsp:cNvPr id="0" name=""/>
        <dsp:cNvSpPr/>
      </dsp:nvSpPr>
      <dsp:spPr>
        <a:xfrm>
          <a:off x="1075305" y="410205"/>
          <a:ext cx="3885661" cy="289556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NG" sz="2100" kern="1200" dirty="0"/>
            <a:t>• Interactive tools to simulate space communication experiences</a:t>
          </a:r>
          <a:br>
            <a:rPr lang="en-NG" sz="2100" kern="1200" dirty="0"/>
          </a:br>
          <a:r>
            <a:rPr lang="en-NG" sz="2100" kern="1200" dirty="0"/>
            <a:t>• Personalised learning support for students</a:t>
          </a:r>
          <a:br>
            <a:rPr lang="en-NG" sz="2100" kern="1200" dirty="0"/>
          </a:br>
          <a:r>
            <a:rPr lang="en-NG" sz="2100" kern="1200" dirty="0"/>
            <a:t>• Chat-based systems to extend engagement beyond physical events</a:t>
          </a:r>
          <a:endParaRPr lang="en-US" sz="2100" kern="1200" dirty="0"/>
        </a:p>
      </dsp:txBody>
      <dsp:txXfrm>
        <a:off x="1160113" y="495013"/>
        <a:ext cx="3716045" cy="2725946"/>
      </dsp:txXfrm>
    </dsp:sp>
    <dsp:sp modelId="{EBD6B28E-F8BA-4283-A346-8FA1A8FA8698}">
      <dsp:nvSpPr>
        <dsp:cNvPr id="0" name=""/>
        <dsp:cNvSpPr/>
      </dsp:nvSpPr>
      <dsp:spPr>
        <a:xfrm>
          <a:off x="5392707" y="52"/>
          <a:ext cx="3885661" cy="246739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5A0B2D-31D2-44A0-ACFF-243C8E2D92BE}">
      <dsp:nvSpPr>
        <dsp:cNvPr id="0" name=""/>
        <dsp:cNvSpPr/>
      </dsp:nvSpPr>
      <dsp:spPr>
        <a:xfrm>
          <a:off x="5824447" y="410205"/>
          <a:ext cx="3885661" cy="246739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The idea?</a:t>
          </a:r>
        </a:p>
        <a:p>
          <a:pPr marL="0" lvl="0" indent="0" algn="ctr" defTabSz="933450">
            <a:lnSpc>
              <a:spcPct val="90000"/>
            </a:lnSpc>
            <a:spcBef>
              <a:spcPct val="0"/>
            </a:spcBef>
            <a:spcAft>
              <a:spcPct val="35000"/>
            </a:spcAft>
            <a:buNone/>
          </a:pPr>
          <a:r>
            <a:rPr lang="en-NG" sz="2100" kern="1200" dirty="0"/>
            <a:t>These approaches can help scale access and make learning more interactive.</a:t>
          </a:r>
          <a:endParaRPr lang="en-US" sz="2100" kern="1200" dirty="0"/>
        </a:p>
      </dsp:txBody>
      <dsp:txXfrm>
        <a:off x="5896715" y="482473"/>
        <a:ext cx="3741125" cy="232285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C5A860-F335-4252-AA00-24FB67ED2982}" type="datetime1">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4244191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81A142-DA77-4A5F-AD1F-14E6C18F0F5F}" type="datetime1">
              <a:rPr lang="en-US" smtClean="0"/>
              <a:t>3/27/2026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646F3F-274D-499B-ABBE-824EB4ABDC3D}" type="slidenum">
              <a:rPr lang="en-US" smtClean="0"/>
              <a:pPr/>
              <a:t>‹#›</a:t>
            </a:fld>
            <a:endParaRPr lang="en-US"/>
          </a:p>
        </p:txBody>
      </p:sp>
    </p:spTree>
    <p:extLst>
      <p:ext uri="{BB962C8B-B14F-4D97-AF65-F5344CB8AC3E}">
        <p14:creationId xmlns:p14="http://schemas.microsoft.com/office/powerpoint/2010/main" val="114867700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81A142-DA77-4A5F-AD1F-14E6C18F0F5F}" type="datetime1">
              <a:rPr lang="en-US" smtClean="0"/>
              <a:t>3/27/2026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646F3F-274D-499B-ABBE-824EB4ABDC3D}" type="slidenum">
              <a:rPr lang="en-US" smtClean="0"/>
              <a:pPr/>
              <a:t>‹#›</a:t>
            </a:fld>
            <a:endParaRPr lang="en-US"/>
          </a:p>
        </p:txBody>
      </p:sp>
    </p:spTree>
    <p:extLst>
      <p:ext uri="{BB962C8B-B14F-4D97-AF65-F5344CB8AC3E}">
        <p14:creationId xmlns:p14="http://schemas.microsoft.com/office/powerpoint/2010/main" val="26139899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81A142-DA77-4A5F-AD1F-14E6C18F0F5F}" type="datetime1">
              <a:rPr lang="en-US" smtClean="0"/>
              <a:t>3/27/2026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646F3F-274D-499B-ABBE-824EB4ABDC3D}" type="slidenum">
              <a:rPr lang="en-US" smtClean="0"/>
              <a:pPr/>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1383023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81A142-DA77-4A5F-AD1F-14E6C18F0F5F}" type="datetime1">
              <a:rPr lang="en-US" smtClean="0"/>
              <a:t>3/27/2026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646F3F-274D-499B-ABBE-824EB4ABDC3D}" type="slidenum">
              <a:rPr lang="en-US" smtClean="0"/>
              <a:pPr/>
              <a:t>‹#›</a:t>
            </a:fld>
            <a:endParaRPr lang="en-US"/>
          </a:p>
        </p:txBody>
      </p:sp>
    </p:spTree>
    <p:extLst>
      <p:ext uri="{BB962C8B-B14F-4D97-AF65-F5344CB8AC3E}">
        <p14:creationId xmlns:p14="http://schemas.microsoft.com/office/powerpoint/2010/main" val="155083849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481A142-DA77-4A5F-AD1F-14E6C18F0F5F}" type="datetime1">
              <a:rPr lang="en-US" smtClean="0"/>
              <a:t>3/27/2026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F646F3F-274D-499B-ABBE-824EB4ABDC3D}" type="slidenum">
              <a:rPr lang="en-US" smtClean="0"/>
              <a:pPr/>
              <a:t>‹#›</a:t>
            </a:fld>
            <a:endParaRPr lang="en-US"/>
          </a:p>
        </p:txBody>
      </p:sp>
    </p:spTree>
    <p:extLst>
      <p:ext uri="{BB962C8B-B14F-4D97-AF65-F5344CB8AC3E}">
        <p14:creationId xmlns:p14="http://schemas.microsoft.com/office/powerpoint/2010/main" val="377881317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481A142-DA77-4A5F-AD1F-14E6C18F0F5F}" type="datetime1">
              <a:rPr lang="en-US" smtClean="0"/>
              <a:t>3/27/2026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F646F3F-274D-499B-ABBE-824EB4ABDC3D}" type="slidenum">
              <a:rPr lang="en-US" smtClean="0"/>
              <a:pPr/>
              <a:t>‹#›</a:t>
            </a:fld>
            <a:endParaRPr lang="en-US"/>
          </a:p>
        </p:txBody>
      </p:sp>
    </p:spTree>
    <p:extLst>
      <p:ext uri="{BB962C8B-B14F-4D97-AF65-F5344CB8AC3E}">
        <p14:creationId xmlns:p14="http://schemas.microsoft.com/office/powerpoint/2010/main" val="256998515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AB1048-0047-48CA-88BA-D69B470942CF}" type="datetime1">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625194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D83879-648C-49A9-81A2-0EF5946532D0}" type="datetime1">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593217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4BC802-30E3-4658-9CCA-F873646FEC67}" type="datetime1">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612171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B227A3-19CE-4153-81CE-64EB7AB094B3}" type="datetime1">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41074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819A100-10F6-477E-8847-29D479EF1C92}" type="datetime1">
              <a:rPr lang="en-US" smtClean="0"/>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087519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F128AB-198A-495F-8475-FDB360C9873F}" type="datetime1">
              <a:rPr lang="en-US" smtClean="0"/>
              <a:t>3/27/2026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749933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1A235E-F8FD-479F-9FC7-18BE84110877}" type="datetime1">
              <a:rPr lang="en-US" smtClean="0"/>
              <a:t>3/27/2026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779794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0F09B-68DA-462E-9DB4-4C9ADAB8CBCC}" type="datetime1">
              <a:rPr lang="en-US" smtClean="0"/>
              <a:t>3/27/2026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904514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AC4E36-FABE-47EB-AA7F-C19A93824617}" type="datetime1">
              <a:rPr lang="en-US" smtClean="0"/>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946926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99CE6B-5DE6-4A2D-B72E-5E8969F9F56F}" type="datetime1">
              <a:rPr lang="en-US" smtClean="0"/>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988041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F481A142-DA77-4A5F-AD1F-14E6C18F0F5F}" type="datetime1">
              <a:rPr lang="en-US" smtClean="0"/>
              <a:t>3/27/2026</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1F646F3F-274D-499B-ABBE-824EB4ABDC3D}" type="slidenum">
              <a:rPr lang="en-US" smtClean="0"/>
              <a:pPr/>
              <a:t>‹#›</a:t>
            </a:fld>
            <a:endParaRPr lang="en-US"/>
          </a:p>
        </p:txBody>
      </p:sp>
    </p:spTree>
    <p:extLst>
      <p:ext uri="{BB962C8B-B14F-4D97-AF65-F5344CB8AC3E}">
        <p14:creationId xmlns:p14="http://schemas.microsoft.com/office/powerpoint/2010/main" val="2766597534"/>
      </p:ext>
    </p:extLst>
  </p:cSld>
  <p:clrMap bg1="dk1" tx1="lt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Lst>
  <p:hf sldNum="0" hdr="0" ft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newsexpressngr.com/news/276660/nigerian-students-connect-with-nasa-astronaut-in-space-pose-questions" TargetMode="External"/><Relationship Id="rId3" Type="http://schemas.openxmlformats.org/officeDocument/2006/relationships/hyperlink" Target="https://independent.ng/nigeria-makes-history-as-nasrda-connects-students-to-international-space-station/" TargetMode="External"/><Relationship Id="rId7" Type="http://schemas.openxmlformats.org/officeDocument/2006/relationships/hyperlink" Target="https://gazettengr.com/nigerian-students-connect-with-nasa-astronaut-aboard-iss/" TargetMode="External"/><Relationship Id="rId2" Type="http://schemas.openxmlformats.org/officeDocument/2006/relationships/hyperlink" Target="https://x.com/NTANewsNow/status/1969750322449944767?t=kIw09Trff5D-Lae7TXqCkg&amp;s=09" TargetMode="External"/><Relationship Id="rId1" Type="http://schemas.openxmlformats.org/officeDocument/2006/relationships/slideLayout" Target="../slideLayouts/slideLayout2.xml"/><Relationship Id="rId6" Type="http://schemas.openxmlformats.org/officeDocument/2006/relationships/hyperlink" Target="https://thesun.ng/nigeria-charts-new-course-in-space-education-with-historic-iss-link-up/" TargetMode="External"/><Relationship Id="rId11" Type="http://schemas.openxmlformats.org/officeDocument/2006/relationships/hyperlink" Target="https://guardian.ng/news/nasrda-connects-students-to-international-space-station/" TargetMode="External"/><Relationship Id="rId5" Type="http://schemas.openxmlformats.org/officeDocument/2006/relationships/hyperlink" Target="https://www.vanguardngr.com/2025/09/nasrda-connects-nigerian-students-to-international-space-station/" TargetMode="External"/><Relationship Id="rId10" Type="http://schemas.openxmlformats.org/officeDocument/2006/relationships/hyperlink" Target="https://businessday.ng/news/article/tinubus-science-push-spotlighted-as-nigerian-students-engage-nasa-astronaut/" TargetMode="External"/><Relationship Id="rId4" Type="http://schemas.openxmlformats.org/officeDocument/2006/relationships/hyperlink" Target="https://techeconomy.ng/history-as-nasrda-connects-students-to-international-space-station/" TargetMode="External"/><Relationship Id="rId9" Type="http://schemas.openxmlformats.org/officeDocument/2006/relationships/hyperlink" Target="https://realnewsmagazine.net/nigerian-students-connect-with-nasa-astronaut-in-space-pose-question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BA820-EA8E-81B9-A943-408D2AE295FF}"/>
              </a:ext>
            </a:extLst>
          </p:cNvPr>
          <p:cNvSpPr>
            <a:spLocks noGrp="1"/>
          </p:cNvSpPr>
          <p:nvPr>
            <p:ph type="ctrTitle"/>
          </p:nvPr>
        </p:nvSpPr>
        <p:spPr>
          <a:xfrm>
            <a:off x="402787" y="863659"/>
            <a:ext cx="6927549" cy="2904642"/>
          </a:xfrm>
        </p:spPr>
        <p:txBody>
          <a:bodyPr>
            <a:normAutofit/>
          </a:bodyPr>
          <a:lstStyle/>
          <a:p>
            <a:pPr algn="l"/>
            <a:r>
              <a:rPr lang="en-NG" sz="3200" b="1" dirty="0"/>
              <a:t>Connecting Classrooms to the Cosmos:</a:t>
            </a:r>
            <a:br>
              <a:rPr lang="en-US" sz="3200" b="1" dirty="0"/>
            </a:br>
            <a:br>
              <a:rPr lang="en-NG" sz="3200" dirty="0"/>
            </a:br>
            <a:r>
              <a:rPr lang="en-NG" sz="2800" cap="none" dirty="0">
                <a:solidFill>
                  <a:schemeClr val="accent6"/>
                </a:solidFill>
              </a:rPr>
              <a:t>Democratising Space Communication Through The ARISS Contact Experience In Nigeria</a:t>
            </a:r>
            <a:endParaRPr lang="en-NG" sz="2800" dirty="0">
              <a:solidFill>
                <a:schemeClr val="accent6"/>
              </a:solidFill>
            </a:endParaRPr>
          </a:p>
        </p:txBody>
      </p:sp>
      <p:sp>
        <p:nvSpPr>
          <p:cNvPr id="3" name="Subtitle 2">
            <a:extLst>
              <a:ext uri="{FF2B5EF4-FFF2-40B4-BE49-F238E27FC236}">
                <a16:creationId xmlns:a16="http://schemas.microsoft.com/office/drawing/2014/main" id="{32C71C3E-948D-1F85-EE6F-E17F2849E065}"/>
              </a:ext>
            </a:extLst>
          </p:cNvPr>
          <p:cNvSpPr>
            <a:spLocks noGrp="1"/>
          </p:cNvSpPr>
          <p:nvPr>
            <p:ph type="subTitle" idx="1"/>
          </p:nvPr>
        </p:nvSpPr>
        <p:spPr>
          <a:xfrm>
            <a:off x="224853" y="4347148"/>
            <a:ext cx="11557418" cy="2278504"/>
          </a:xfrm>
        </p:spPr>
        <p:txBody>
          <a:bodyPr>
            <a:normAutofit fontScale="55000" lnSpcReduction="20000"/>
          </a:bodyPr>
          <a:lstStyle/>
          <a:p>
            <a:r>
              <a:rPr lang="en-US" sz="2800" dirty="0">
                <a:solidFill>
                  <a:srgbClr val="FFFFFF"/>
                </a:solidFill>
              </a:rPr>
              <a:t>Presented By:</a:t>
            </a:r>
            <a:br>
              <a:rPr lang="en-US" sz="2800" dirty="0">
                <a:solidFill>
                  <a:srgbClr val="FFFFFF"/>
                </a:solidFill>
              </a:rPr>
            </a:br>
            <a:r>
              <a:rPr lang="en-US" sz="4200" dirty="0">
                <a:solidFill>
                  <a:srgbClr val="FFFFFF"/>
                </a:solidFill>
              </a:rPr>
              <a:t>Joy U. Olayiwola</a:t>
            </a:r>
            <a:br>
              <a:rPr lang="en-US" sz="4200" dirty="0">
                <a:solidFill>
                  <a:srgbClr val="FFFFFF"/>
                </a:solidFill>
              </a:rPr>
            </a:br>
            <a:r>
              <a:rPr lang="en-US" sz="4200" dirty="0">
                <a:solidFill>
                  <a:srgbClr val="FFFFFF"/>
                </a:solidFill>
              </a:rPr>
              <a:t>(NASRDA)</a:t>
            </a:r>
          </a:p>
          <a:p>
            <a:endParaRPr lang="en-US" sz="1900" i="1" dirty="0">
              <a:solidFill>
                <a:srgbClr val="FFFFFF"/>
              </a:solidFill>
            </a:endParaRPr>
          </a:p>
          <a:p>
            <a:r>
              <a:rPr lang="en-US" sz="3600" dirty="0">
                <a:latin typeface="Bahnschrift" panose="020B0502040204020203" pitchFamily="34" charset="0"/>
              </a:rPr>
              <a:t>The 6th Annual Conference of the African Astronomical Society, </a:t>
            </a:r>
          </a:p>
          <a:p>
            <a:r>
              <a:rPr lang="en-US" sz="3600" dirty="0">
                <a:latin typeface="Bahnschrift" panose="020B0502040204020203" pitchFamily="34" charset="0"/>
              </a:rPr>
              <a:t>Botswana International University of Science &amp; Technology, March 22-27, 2026</a:t>
            </a:r>
          </a:p>
          <a:p>
            <a:endParaRPr lang="en-NG" sz="2800" dirty="0">
              <a:solidFill>
                <a:srgbClr val="FFFFFF"/>
              </a:solidFill>
            </a:endParaRPr>
          </a:p>
        </p:txBody>
      </p:sp>
      <p:pic>
        <p:nvPicPr>
          <p:cNvPr id="1028" name="Picture 4" descr="Contact upcoming with Nigeria! Learners at the National Space Research and  Development Agency (NASRDA) in Abuja will talk with Zena Cardman on the  International Space Station via ham radio. Scheduled for Sat.">
            <a:extLst>
              <a:ext uri="{FF2B5EF4-FFF2-40B4-BE49-F238E27FC236}">
                <a16:creationId xmlns:a16="http://schemas.microsoft.com/office/drawing/2014/main" id="{1FDF9801-B229-55DC-B532-8C026FFEC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1931" y="863659"/>
            <a:ext cx="3813272" cy="3813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07060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ACB28-C788-5E93-C2F3-FC773F2E949D}"/>
              </a:ext>
            </a:extLst>
          </p:cNvPr>
          <p:cNvSpPr>
            <a:spLocks noGrp="1"/>
          </p:cNvSpPr>
          <p:nvPr>
            <p:ph type="title"/>
          </p:nvPr>
        </p:nvSpPr>
        <p:spPr/>
        <p:txBody>
          <a:bodyPr/>
          <a:lstStyle/>
          <a:p>
            <a:r>
              <a:rPr lang="en-US" dirty="0"/>
              <a:t>MEDIA LINKS COVERING THE EVENT</a:t>
            </a:r>
            <a:endParaRPr lang="en-NG" dirty="0"/>
          </a:p>
        </p:txBody>
      </p:sp>
      <p:sp>
        <p:nvSpPr>
          <p:cNvPr id="4" name="Rectangle 1">
            <a:extLst>
              <a:ext uri="{FF2B5EF4-FFF2-40B4-BE49-F238E27FC236}">
                <a16:creationId xmlns:a16="http://schemas.microsoft.com/office/drawing/2014/main" id="{FDC26E0D-6E61-4028-24C5-C68E580B4751}"/>
              </a:ext>
            </a:extLst>
          </p:cNvPr>
          <p:cNvSpPr>
            <a:spLocks noGrp="1" noChangeArrowheads="1"/>
          </p:cNvSpPr>
          <p:nvPr>
            <p:ph idx="1"/>
          </p:nvPr>
        </p:nvSpPr>
        <p:spPr bwMode="auto">
          <a:xfrm>
            <a:off x="284813" y="2064823"/>
            <a:ext cx="11632367" cy="432098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NG" altLang="en-NG" sz="1800" b="0" i="0" u="none" strike="noStrike" cap="none" normalizeH="0" baseline="0">
                <a:ln>
                  <a:noFill/>
                </a:ln>
                <a:solidFill>
                  <a:srgbClr val="222222"/>
                </a:solidFill>
                <a:effectLst/>
                <a:latin typeface="Arial" panose="020B0604020202020204" pitchFamily="34" charset="0"/>
                <a:cs typeface="Arial" panose="020B0604020202020204" pitchFamily="34" charset="0"/>
              </a:rPr>
              <a:t>1. </a:t>
            </a:r>
            <a:r>
              <a:rPr kumimoji="0" lang="en-NG" altLang="en-NG" sz="1800" b="0" i="0" u="none" strike="noStrike" cap="none" normalizeH="0" baseline="0">
                <a:ln>
                  <a:noFill/>
                </a:ln>
                <a:solidFill>
                  <a:srgbClr val="1155CC"/>
                </a:solidFill>
                <a:effectLst/>
                <a:latin typeface="Arial" panose="020B0604020202020204" pitchFamily="34" charset="0"/>
                <a:cs typeface="Arial" panose="020B0604020202020204" pitchFamily="34" charset="0"/>
                <a:hlinkClick r:id="rId2"/>
              </a:rPr>
              <a:t>https://x.com/NTANewsNow/status/1969750322449944767?t=kIw09Trff5D-Lae7TXqCkg&amp;s=09</a:t>
            </a:r>
            <a:r>
              <a:rPr kumimoji="0" lang="en-NG" altLang="en-NG" sz="1800" b="0" i="0" u="none" strike="noStrike" cap="none" normalizeH="0" baseline="0">
                <a:ln>
                  <a:noFill/>
                </a:ln>
                <a:solidFill>
                  <a:srgbClr val="222222"/>
                </a:solidFill>
                <a:effectLst/>
                <a:latin typeface="Arial" panose="020B0604020202020204" pitchFamily="34" charset="0"/>
                <a:cs typeface="Arial" panose="020B0604020202020204" pitchFamily="34" charset="0"/>
              </a:rPr>
              <a:t> (Nigeria Television Authority, NTA)</a:t>
            </a:r>
            <a:endParaRPr kumimoji="0" lang="en-NG" altLang="en-NG"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NG" altLang="en-NG" sz="1800" b="0" i="0" u="none" strike="noStrike" cap="none" normalizeH="0" baseline="0">
                <a:ln>
                  <a:noFill/>
                </a:ln>
                <a:solidFill>
                  <a:srgbClr val="222222"/>
                </a:solidFill>
                <a:effectLst/>
                <a:latin typeface="Arial" panose="020B0604020202020204" pitchFamily="34" charset="0"/>
                <a:cs typeface="Arial" panose="020B0604020202020204" pitchFamily="34" charset="0"/>
              </a:rPr>
              <a:t>2. </a:t>
            </a:r>
            <a:r>
              <a:rPr kumimoji="0" lang="en-NG" altLang="en-NG" sz="1800" b="0" i="0" u="none" strike="noStrike" cap="none" normalizeH="0" baseline="0">
                <a:ln>
                  <a:noFill/>
                </a:ln>
                <a:solidFill>
                  <a:srgbClr val="1155CC"/>
                </a:solidFill>
                <a:effectLst/>
                <a:latin typeface="Arial" panose="020B0604020202020204" pitchFamily="34" charset="0"/>
                <a:cs typeface="Arial" panose="020B0604020202020204" pitchFamily="34" charset="0"/>
                <a:hlinkClick r:id="rId3"/>
              </a:rPr>
              <a:t>https://independent.ng/nigeria-makes-history-as-nasrda-connects-students-to-international-space-station/</a:t>
            </a:r>
            <a:r>
              <a:rPr kumimoji="0" lang="en-NG" altLang="en-NG" sz="1800" b="0" i="0" u="none" strike="noStrike" cap="none" normalizeH="0" baseline="0">
                <a:ln>
                  <a:noFill/>
                </a:ln>
                <a:solidFill>
                  <a:srgbClr val="222222"/>
                </a:solidFill>
                <a:effectLst/>
                <a:latin typeface="Arial" panose="020B0604020202020204" pitchFamily="34" charset="0"/>
                <a:cs typeface="Arial" panose="020B0604020202020204" pitchFamily="34" charset="0"/>
              </a:rPr>
              <a:t> (Independent Nigeria Newspaper)</a:t>
            </a:r>
            <a:endParaRPr kumimoji="0" lang="en-NG" altLang="en-NG"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NG" altLang="en-NG" sz="1800" b="0" i="0" u="none" strike="noStrike" cap="none" normalizeH="0" baseline="0">
                <a:ln>
                  <a:noFill/>
                </a:ln>
                <a:solidFill>
                  <a:srgbClr val="222222"/>
                </a:solidFill>
                <a:effectLst/>
                <a:latin typeface="Arial" panose="020B0604020202020204" pitchFamily="34" charset="0"/>
                <a:cs typeface="Arial" panose="020B0604020202020204" pitchFamily="34" charset="0"/>
              </a:rPr>
              <a:t>3. </a:t>
            </a:r>
            <a:r>
              <a:rPr kumimoji="0" lang="en-NG" altLang="en-NG" sz="1800" b="0" i="0" u="none" strike="noStrike" cap="none" normalizeH="0" baseline="0">
                <a:ln>
                  <a:noFill/>
                </a:ln>
                <a:solidFill>
                  <a:srgbClr val="1155CC"/>
                </a:solidFill>
                <a:effectLst/>
                <a:latin typeface="Arial" panose="020B0604020202020204" pitchFamily="34" charset="0"/>
                <a:cs typeface="Arial" panose="020B0604020202020204" pitchFamily="34" charset="0"/>
                <a:hlinkClick r:id="rId4"/>
              </a:rPr>
              <a:t>https://techeconomy.ng/history-as-nasrda-connects-students-to-international-space-station/</a:t>
            </a:r>
            <a:endParaRPr kumimoji="0" lang="en-NG" altLang="en-NG"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NG" altLang="en-NG" sz="1800" b="0" i="0" u="none" strike="noStrike" cap="none" normalizeH="0" baseline="0">
                <a:ln>
                  <a:noFill/>
                </a:ln>
                <a:solidFill>
                  <a:srgbClr val="222222"/>
                </a:solidFill>
                <a:effectLst/>
                <a:latin typeface="Arial" panose="020B0604020202020204" pitchFamily="34" charset="0"/>
                <a:cs typeface="Arial" panose="020B0604020202020204" pitchFamily="34" charset="0"/>
              </a:rPr>
              <a:t>4. </a:t>
            </a:r>
            <a:r>
              <a:rPr kumimoji="0" lang="en-NG" altLang="en-NG" sz="1800" b="0" i="0" u="none" strike="noStrike" cap="none" normalizeH="0" baseline="0">
                <a:ln>
                  <a:noFill/>
                </a:ln>
                <a:solidFill>
                  <a:srgbClr val="1155CC"/>
                </a:solidFill>
                <a:effectLst/>
                <a:latin typeface="Arial" panose="020B0604020202020204" pitchFamily="34" charset="0"/>
                <a:cs typeface="Arial" panose="020B0604020202020204" pitchFamily="34" charset="0"/>
                <a:hlinkClick r:id="rId5"/>
              </a:rPr>
              <a:t>https://www.vanguardngr.com/2025/09/nasrda-connects-nigerian-students-to-international-space-station/</a:t>
            </a:r>
            <a:endParaRPr kumimoji="0" lang="en-NG" altLang="en-NG"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NG" altLang="en-NG" sz="1800" b="0" i="0" u="none" strike="noStrike" cap="none" normalizeH="0" baseline="0">
                <a:ln>
                  <a:noFill/>
                </a:ln>
                <a:solidFill>
                  <a:srgbClr val="222222"/>
                </a:solidFill>
                <a:effectLst/>
                <a:latin typeface="Arial" panose="020B0604020202020204" pitchFamily="34" charset="0"/>
                <a:cs typeface="Arial" panose="020B0604020202020204" pitchFamily="34" charset="0"/>
              </a:rPr>
              <a:t>5. </a:t>
            </a:r>
            <a:r>
              <a:rPr kumimoji="0" lang="en-NG" altLang="en-NG" sz="1800" b="0" i="0" u="none" strike="noStrike" cap="none" normalizeH="0" baseline="0">
                <a:ln>
                  <a:noFill/>
                </a:ln>
                <a:solidFill>
                  <a:srgbClr val="1155CC"/>
                </a:solidFill>
                <a:effectLst/>
                <a:latin typeface="Arial" panose="020B0604020202020204" pitchFamily="34" charset="0"/>
                <a:cs typeface="Arial" panose="020B0604020202020204" pitchFamily="34" charset="0"/>
                <a:hlinkClick r:id="rId6"/>
              </a:rPr>
              <a:t>https://thesun.ng/nigeria-charts-new-course-in-space-education-with-historic-iss-link-up/</a:t>
            </a:r>
            <a:endParaRPr kumimoji="0" lang="en-NG" altLang="en-NG"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NG" altLang="en-NG" sz="1800" b="0" i="0" u="none" strike="noStrike" cap="none" normalizeH="0" baseline="0">
                <a:ln>
                  <a:noFill/>
                </a:ln>
                <a:solidFill>
                  <a:srgbClr val="222222"/>
                </a:solidFill>
                <a:effectLst/>
                <a:latin typeface="Arial" panose="020B0604020202020204" pitchFamily="34" charset="0"/>
                <a:cs typeface="Arial" panose="020B0604020202020204" pitchFamily="34" charset="0"/>
              </a:rPr>
              <a:t>6. </a:t>
            </a:r>
            <a:r>
              <a:rPr kumimoji="0" lang="en-NG" altLang="en-NG" sz="1800" b="0" i="0" u="none" strike="noStrike" cap="none" normalizeH="0" baseline="0">
                <a:ln>
                  <a:noFill/>
                </a:ln>
                <a:solidFill>
                  <a:srgbClr val="1155CC"/>
                </a:solidFill>
                <a:effectLst/>
                <a:latin typeface="Arial" panose="020B0604020202020204" pitchFamily="34" charset="0"/>
                <a:cs typeface="Arial" panose="020B0604020202020204" pitchFamily="34" charset="0"/>
                <a:hlinkClick r:id="rId7"/>
              </a:rPr>
              <a:t>https://gazettengr.com/nigerian-students-connect-with-nasa-astronaut-aboard-iss/</a:t>
            </a:r>
            <a:endParaRPr kumimoji="0" lang="en-NG" altLang="en-NG"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NG" altLang="en-NG" sz="1800" b="0" i="0" u="none" strike="noStrike" cap="none" normalizeH="0" baseline="0">
                <a:ln>
                  <a:noFill/>
                </a:ln>
                <a:solidFill>
                  <a:srgbClr val="222222"/>
                </a:solidFill>
                <a:effectLst/>
                <a:latin typeface="Arial" panose="020B0604020202020204" pitchFamily="34" charset="0"/>
                <a:cs typeface="Arial" panose="020B0604020202020204" pitchFamily="34" charset="0"/>
              </a:rPr>
              <a:t>7. </a:t>
            </a:r>
            <a:r>
              <a:rPr kumimoji="0" lang="en-NG" altLang="en-NG" sz="1800" b="0" i="0" u="none" strike="noStrike" cap="none" normalizeH="0" baseline="0">
                <a:ln>
                  <a:noFill/>
                </a:ln>
                <a:solidFill>
                  <a:srgbClr val="1155CC"/>
                </a:solidFill>
                <a:effectLst/>
                <a:latin typeface="Arial" panose="020B0604020202020204" pitchFamily="34" charset="0"/>
                <a:cs typeface="Arial" panose="020B0604020202020204" pitchFamily="34" charset="0"/>
                <a:hlinkClick r:id="rId8"/>
              </a:rPr>
              <a:t>https://www.newsexpressngr.com/news/276660/nigerian-students-connect-with-nasa-astronaut-in-space-pose-questions</a:t>
            </a:r>
            <a:endParaRPr kumimoji="0" lang="en-NG" altLang="en-NG"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NG" altLang="en-NG" sz="1800" b="0" i="0" u="none" strike="noStrike" cap="none" normalizeH="0" baseline="0">
                <a:ln>
                  <a:noFill/>
                </a:ln>
                <a:solidFill>
                  <a:srgbClr val="222222"/>
                </a:solidFill>
                <a:effectLst/>
                <a:latin typeface="Arial" panose="020B0604020202020204" pitchFamily="34" charset="0"/>
                <a:cs typeface="Arial" panose="020B0604020202020204" pitchFamily="34" charset="0"/>
              </a:rPr>
              <a:t>8. </a:t>
            </a:r>
            <a:r>
              <a:rPr kumimoji="0" lang="en-NG" altLang="en-NG" sz="1800" b="0" i="0" u="none" strike="noStrike" cap="none" normalizeH="0" baseline="0">
                <a:ln>
                  <a:noFill/>
                </a:ln>
                <a:solidFill>
                  <a:srgbClr val="1155CC"/>
                </a:solidFill>
                <a:effectLst/>
                <a:latin typeface="Arial" panose="020B0604020202020204" pitchFamily="34" charset="0"/>
                <a:cs typeface="Arial" panose="020B0604020202020204" pitchFamily="34" charset="0"/>
                <a:hlinkClick r:id="rId9"/>
              </a:rPr>
              <a:t>https://realnewsmagazine.net/nigerian-students-connect-with-nasa-astronaut-in-space-pose-questions/</a:t>
            </a:r>
            <a:endParaRPr kumimoji="0" lang="en-NG" altLang="en-NG"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NG" altLang="en-NG" sz="1800" b="0" i="0" u="none" strike="noStrike" cap="none" normalizeH="0" baseline="0">
                <a:ln>
                  <a:noFill/>
                </a:ln>
                <a:solidFill>
                  <a:srgbClr val="222222"/>
                </a:solidFill>
                <a:effectLst/>
                <a:latin typeface="Arial" panose="020B0604020202020204" pitchFamily="34" charset="0"/>
                <a:cs typeface="Arial" panose="020B0604020202020204" pitchFamily="34" charset="0"/>
              </a:rPr>
              <a:t>9. </a:t>
            </a:r>
            <a:r>
              <a:rPr kumimoji="0" lang="en-NG" altLang="en-NG" sz="1800" b="0" i="0" u="none" strike="noStrike" cap="none" normalizeH="0" baseline="0">
                <a:ln>
                  <a:noFill/>
                </a:ln>
                <a:solidFill>
                  <a:srgbClr val="1155CC"/>
                </a:solidFill>
                <a:effectLst/>
                <a:latin typeface="Arial" panose="020B0604020202020204" pitchFamily="34" charset="0"/>
                <a:cs typeface="Arial" panose="020B0604020202020204" pitchFamily="34" charset="0"/>
                <a:hlinkClick r:id="rId10"/>
              </a:rPr>
              <a:t>https://businessday.ng/news/article/tinubus-science-push-spotlighted-as-nigerian-students-engage-nasa-astronaut/</a:t>
            </a:r>
            <a:endParaRPr kumimoji="0" lang="en-NG" altLang="en-NG"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NG" altLang="en-NG" sz="1800" b="0" i="0" u="none" strike="noStrike" cap="none" normalizeH="0" baseline="0">
                <a:ln>
                  <a:noFill/>
                </a:ln>
                <a:solidFill>
                  <a:srgbClr val="222222"/>
                </a:solidFill>
                <a:effectLst/>
                <a:latin typeface="Arial" panose="020B0604020202020204" pitchFamily="34" charset="0"/>
                <a:cs typeface="Arial" panose="020B0604020202020204" pitchFamily="34" charset="0"/>
              </a:rPr>
              <a:t>10. </a:t>
            </a:r>
            <a:r>
              <a:rPr kumimoji="0" lang="en-NG" altLang="en-NG" sz="1800" b="0" i="0" u="none" strike="noStrike" cap="none" normalizeH="0" baseline="0">
                <a:ln>
                  <a:noFill/>
                </a:ln>
                <a:solidFill>
                  <a:srgbClr val="1155CC"/>
                </a:solidFill>
                <a:effectLst/>
                <a:latin typeface="Arial" panose="020B0604020202020204" pitchFamily="34" charset="0"/>
                <a:cs typeface="Arial" panose="020B0604020202020204" pitchFamily="34" charset="0"/>
                <a:hlinkClick r:id="rId11"/>
              </a:rPr>
              <a:t>https://guardian.ng/news/nasrda-connects-students-to-international-space-station/</a:t>
            </a:r>
            <a:endParaRPr kumimoji="0" lang="en-NG" altLang="en-NG"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NG" altLang="en-NG" sz="1800" b="0" i="0" u="none" strike="noStrike" cap="none" normalizeH="0" baseline="0">
                <a:ln>
                  <a:noFill/>
                </a:ln>
                <a:solidFill>
                  <a:srgbClr val="222222"/>
                </a:solidFill>
                <a:effectLst/>
                <a:latin typeface="Arial" panose="020B0604020202020204" pitchFamily="34" charset="0"/>
                <a:cs typeface="Arial" panose="020B0604020202020204" pitchFamily="34" charset="0"/>
              </a:rPr>
              <a:t>11. The Channels TV Station</a:t>
            </a:r>
            <a:endParaRPr kumimoji="0" lang="en-NG" altLang="en-NG"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65494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8CC7F-7B14-D709-15DA-02AD6F057BA7}"/>
              </a:ext>
            </a:extLst>
          </p:cNvPr>
          <p:cNvSpPr>
            <a:spLocks noGrp="1"/>
          </p:cNvSpPr>
          <p:nvPr>
            <p:ph type="title"/>
          </p:nvPr>
        </p:nvSpPr>
        <p:spPr>
          <a:xfrm>
            <a:off x="913795" y="144905"/>
            <a:ext cx="10353761" cy="1084289"/>
          </a:xfrm>
        </p:spPr>
        <p:txBody>
          <a:bodyPr/>
          <a:lstStyle/>
          <a:p>
            <a:r>
              <a:rPr lang="en-US" dirty="0"/>
              <a:t>Challenge ADDRESSED</a:t>
            </a:r>
            <a:endParaRPr lang="en-NG" dirty="0"/>
          </a:p>
        </p:txBody>
      </p:sp>
      <p:sp>
        <p:nvSpPr>
          <p:cNvPr id="3" name="Content Placeholder 2">
            <a:extLst>
              <a:ext uri="{FF2B5EF4-FFF2-40B4-BE49-F238E27FC236}">
                <a16:creationId xmlns:a16="http://schemas.microsoft.com/office/drawing/2014/main" id="{1B0BF34F-D306-5535-4EFA-D44ECD640A1A}"/>
              </a:ext>
            </a:extLst>
          </p:cNvPr>
          <p:cNvSpPr>
            <a:spLocks noGrp="1"/>
          </p:cNvSpPr>
          <p:nvPr>
            <p:ph idx="1"/>
          </p:nvPr>
        </p:nvSpPr>
        <p:spPr>
          <a:xfrm>
            <a:off x="674557" y="1034320"/>
            <a:ext cx="10593000" cy="5396459"/>
          </a:xfrm>
        </p:spPr>
        <p:txBody>
          <a:bodyPr>
            <a:normAutofit/>
          </a:bodyPr>
          <a:lstStyle/>
          <a:p>
            <a:pPr marL="0" indent="0">
              <a:buNone/>
            </a:pPr>
            <a:r>
              <a:rPr lang="en-NG" dirty="0">
                <a:effectLst/>
              </a:rPr>
              <a:t>Key challenges addressed:</a:t>
            </a:r>
          </a:p>
          <a:p>
            <a:r>
              <a:rPr lang="en-NG" dirty="0">
                <a:effectLst/>
              </a:rPr>
              <a:t>Limited access to hands-on astronomy experiences</a:t>
            </a:r>
            <a:endParaRPr lang="en-US" dirty="0">
              <a:effectLst/>
            </a:endParaRPr>
          </a:p>
          <a:p>
            <a:pPr lvl="1"/>
            <a:r>
              <a:rPr lang="en-US" dirty="0">
                <a:effectLst/>
              </a:rPr>
              <a:t>Live, real-time interaction with an astronaut aboard the ISS</a:t>
            </a:r>
          </a:p>
          <a:p>
            <a:pPr lvl="1"/>
            <a:r>
              <a:rPr lang="en-US" dirty="0">
                <a:effectLst/>
              </a:rPr>
              <a:t>Created a unique experiential learning opportunity rarely available in traditional classrooms</a:t>
            </a:r>
          </a:p>
          <a:p>
            <a:r>
              <a:rPr lang="en-NG" dirty="0">
                <a:effectLst/>
              </a:rPr>
              <a:t>Perception of space science as distant or inaccessible</a:t>
            </a:r>
            <a:endParaRPr lang="en-US" dirty="0">
              <a:effectLst/>
            </a:endParaRPr>
          </a:p>
          <a:p>
            <a:pPr lvl="1"/>
            <a:r>
              <a:rPr lang="en-US" dirty="0">
                <a:effectLst/>
              </a:rPr>
              <a:t>Brought space into the classroom environment</a:t>
            </a:r>
          </a:p>
          <a:p>
            <a:pPr lvl="1"/>
            <a:r>
              <a:rPr lang="en-US" dirty="0" err="1">
                <a:effectLst/>
              </a:rPr>
              <a:t>Humanised</a:t>
            </a:r>
            <a:r>
              <a:rPr lang="en-US" dirty="0">
                <a:effectLst/>
              </a:rPr>
              <a:t> space exploration through live conversation</a:t>
            </a:r>
          </a:p>
          <a:p>
            <a:pPr lvl="1"/>
            <a:r>
              <a:rPr lang="en-US" dirty="0">
                <a:effectLst/>
              </a:rPr>
              <a:t>Allowed students to ask their own questions, making it personal and relatable</a:t>
            </a:r>
          </a:p>
          <a:p>
            <a:r>
              <a:rPr lang="en-NG" dirty="0">
                <a:effectLst/>
              </a:rPr>
              <a:t>Infrastructure constraints in resource-limited environments</a:t>
            </a:r>
          </a:p>
          <a:p>
            <a:pPr lvl="1"/>
            <a:r>
              <a:rPr lang="en-US" dirty="0"/>
              <a:t>Leveraged the ARISS Telebridge network to overcome local technical limitations</a:t>
            </a:r>
          </a:p>
          <a:p>
            <a:pPr lvl="1"/>
            <a:r>
              <a:rPr lang="en-US" dirty="0"/>
              <a:t>Used existing communication systems creatively</a:t>
            </a:r>
            <a:endParaRPr lang="en-NG" dirty="0"/>
          </a:p>
        </p:txBody>
      </p:sp>
    </p:spTree>
    <p:extLst>
      <p:ext uri="{BB962C8B-B14F-4D97-AF65-F5344CB8AC3E}">
        <p14:creationId xmlns:p14="http://schemas.microsoft.com/office/powerpoint/2010/main" val="1894420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980CD-DE68-3C5A-63BC-8A6FB973DEA8}"/>
              </a:ext>
            </a:extLst>
          </p:cNvPr>
          <p:cNvSpPr>
            <a:spLocks noGrp="1"/>
          </p:cNvSpPr>
          <p:nvPr>
            <p:ph type="title"/>
          </p:nvPr>
        </p:nvSpPr>
        <p:spPr>
          <a:xfrm>
            <a:off x="6513534" y="609600"/>
            <a:ext cx="4754022" cy="1326321"/>
          </a:xfrm>
        </p:spPr>
        <p:txBody>
          <a:bodyPr>
            <a:normAutofit/>
          </a:bodyPr>
          <a:lstStyle/>
          <a:p>
            <a:r>
              <a:rPr lang="en-US" dirty="0"/>
              <a:t>Lessons learned</a:t>
            </a:r>
            <a:endParaRPr lang="en-NG" dirty="0"/>
          </a:p>
        </p:txBody>
      </p:sp>
      <p:pic>
        <p:nvPicPr>
          <p:cNvPr id="5" name="Picture 4" descr="Hands-on top of each other">
            <a:extLst>
              <a:ext uri="{FF2B5EF4-FFF2-40B4-BE49-F238E27FC236}">
                <a16:creationId xmlns:a16="http://schemas.microsoft.com/office/drawing/2014/main" id="{08138D26-9E6C-9C79-90E9-67818E025989}"/>
              </a:ext>
            </a:extLst>
          </p:cNvPr>
          <p:cNvPicPr>
            <a:picLocks noChangeAspect="1"/>
          </p:cNvPicPr>
          <p:nvPr/>
        </p:nvPicPr>
        <p:blipFill>
          <a:blip r:embed="rId3"/>
          <a:srcRect l="51905" r="9206" b="1"/>
          <a:stretch>
            <a:fillRect/>
          </a:stretch>
        </p:blipFill>
        <p:spPr>
          <a:xfrm>
            <a:off x="20" y="10"/>
            <a:ext cx="6095980" cy="6857990"/>
          </a:xfrm>
          <a:prstGeom prst="rect">
            <a:avLst/>
          </a:prstGeom>
        </p:spPr>
      </p:pic>
      <p:sp>
        <p:nvSpPr>
          <p:cNvPr id="3" name="Content Placeholder 2">
            <a:extLst>
              <a:ext uri="{FF2B5EF4-FFF2-40B4-BE49-F238E27FC236}">
                <a16:creationId xmlns:a16="http://schemas.microsoft.com/office/drawing/2014/main" id="{5632698E-C8EA-EDA8-86BE-9FAFAAC5445D}"/>
              </a:ext>
            </a:extLst>
          </p:cNvPr>
          <p:cNvSpPr>
            <a:spLocks noGrp="1"/>
          </p:cNvSpPr>
          <p:nvPr>
            <p:ph idx="1"/>
          </p:nvPr>
        </p:nvSpPr>
        <p:spPr>
          <a:xfrm>
            <a:off x="6513534" y="2096064"/>
            <a:ext cx="4754022" cy="3750100"/>
          </a:xfrm>
        </p:spPr>
        <p:txBody>
          <a:bodyPr>
            <a:noAutofit/>
          </a:bodyPr>
          <a:lstStyle/>
          <a:p>
            <a:r>
              <a:rPr lang="en-NG" sz="2400" dirty="0">
                <a:effectLst/>
              </a:rPr>
              <a:t>Strategic partnerships are essential</a:t>
            </a:r>
            <a:endParaRPr lang="en-US" sz="2400" dirty="0">
              <a:effectLst/>
            </a:endParaRPr>
          </a:p>
          <a:p>
            <a:r>
              <a:rPr lang="en-NG" sz="2400" dirty="0">
                <a:effectLst/>
              </a:rPr>
              <a:t>Creativity can overcome infrastructure limitations</a:t>
            </a:r>
            <a:endParaRPr lang="en-US" sz="2400" dirty="0">
              <a:effectLst/>
            </a:endParaRPr>
          </a:p>
          <a:p>
            <a:r>
              <a:rPr lang="en-NG" sz="2400" dirty="0">
                <a:effectLst/>
              </a:rPr>
              <a:t>Community engagement drives participation and ownership</a:t>
            </a:r>
            <a:endParaRPr lang="en-NG" sz="2400" dirty="0"/>
          </a:p>
        </p:txBody>
      </p:sp>
      <p:cxnSp>
        <p:nvCxnSpPr>
          <p:cNvPr id="9" name="Straight Connector 8">
            <a:extLst>
              <a:ext uri="{FF2B5EF4-FFF2-40B4-BE49-F238E27FC236}">
                <a16:creationId xmlns:a16="http://schemas.microsoft.com/office/drawing/2014/main" id="{E0DCF65E-F84E-483D-83D7-A1616D5691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656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9899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884AD-73C5-21EF-084E-E8AD8720813B}"/>
              </a:ext>
            </a:extLst>
          </p:cNvPr>
          <p:cNvSpPr>
            <a:spLocks noGrp="1"/>
          </p:cNvSpPr>
          <p:nvPr>
            <p:ph type="title"/>
          </p:nvPr>
        </p:nvSpPr>
        <p:spPr>
          <a:xfrm>
            <a:off x="6633456" y="249837"/>
            <a:ext cx="4754022" cy="1326321"/>
          </a:xfrm>
        </p:spPr>
        <p:txBody>
          <a:bodyPr>
            <a:normAutofit/>
          </a:bodyPr>
          <a:lstStyle/>
          <a:p>
            <a:r>
              <a:rPr lang="en-US" sz="2900" dirty="0"/>
              <a:t>Impact: expanding access to space science</a:t>
            </a:r>
            <a:endParaRPr lang="en-NG" sz="2900" dirty="0"/>
          </a:p>
        </p:txBody>
      </p:sp>
      <p:pic>
        <p:nvPicPr>
          <p:cNvPr id="5" name="Picture 4" descr="A swirling meteorite">
            <a:extLst>
              <a:ext uri="{FF2B5EF4-FFF2-40B4-BE49-F238E27FC236}">
                <a16:creationId xmlns:a16="http://schemas.microsoft.com/office/drawing/2014/main" id="{10B23AE3-D084-0428-CFBF-DE742A5A8C90}"/>
              </a:ext>
            </a:extLst>
          </p:cNvPr>
          <p:cNvPicPr>
            <a:picLocks noChangeAspect="1"/>
          </p:cNvPicPr>
          <p:nvPr/>
        </p:nvPicPr>
        <p:blipFill>
          <a:blip r:embed="rId3"/>
          <a:srcRect l="23578" r="18867" b="1"/>
          <a:stretch>
            <a:fillRect/>
          </a:stretch>
        </p:blipFill>
        <p:spPr>
          <a:xfrm>
            <a:off x="20" y="10"/>
            <a:ext cx="6095980" cy="6857990"/>
          </a:xfrm>
          <a:prstGeom prst="rect">
            <a:avLst/>
          </a:prstGeom>
        </p:spPr>
      </p:pic>
      <p:sp>
        <p:nvSpPr>
          <p:cNvPr id="3" name="Content Placeholder 2">
            <a:extLst>
              <a:ext uri="{FF2B5EF4-FFF2-40B4-BE49-F238E27FC236}">
                <a16:creationId xmlns:a16="http://schemas.microsoft.com/office/drawing/2014/main" id="{9AAF8C0F-15DE-21EA-81C1-EC204FB32965}"/>
              </a:ext>
            </a:extLst>
          </p:cNvPr>
          <p:cNvSpPr>
            <a:spLocks noGrp="1"/>
          </p:cNvSpPr>
          <p:nvPr>
            <p:ph idx="1"/>
          </p:nvPr>
        </p:nvSpPr>
        <p:spPr>
          <a:xfrm>
            <a:off x="6513533" y="1723869"/>
            <a:ext cx="5403637" cy="4601980"/>
          </a:xfrm>
        </p:spPr>
        <p:txBody>
          <a:bodyPr>
            <a:normAutofit/>
          </a:bodyPr>
          <a:lstStyle/>
          <a:p>
            <a:r>
              <a:rPr lang="en-NG" dirty="0">
                <a:effectLst/>
              </a:rPr>
              <a:t>Direct engagement with space professionals</a:t>
            </a:r>
            <a:endParaRPr lang="en-US" dirty="0">
              <a:effectLst/>
            </a:endParaRPr>
          </a:p>
          <a:p>
            <a:pPr lvl="1"/>
            <a:r>
              <a:rPr lang="en-US" dirty="0">
                <a:effectLst/>
              </a:rPr>
              <a:t>Lecture before contact</a:t>
            </a:r>
          </a:p>
          <a:p>
            <a:pPr lvl="1"/>
            <a:r>
              <a:rPr lang="en-US" dirty="0">
                <a:effectLst/>
              </a:rPr>
              <a:t>Q &amp; A sessions with Agency Directors</a:t>
            </a:r>
          </a:p>
          <a:p>
            <a:r>
              <a:rPr lang="en-NG" dirty="0">
                <a:effectLst/>
              </a:rPr>
              <a:t>Increased curiosity and interest in STEM</a:t>
            </a:r>
            <a:endParaRPr lang="en-US" dirty="0">
              <a:effectLst/>
            </a:endParaRPr>
          </a:p>
          <a:p>
            <a:r>
              <a:rPr lang="en-NG" dirty="0">
                <a:effectLst/>
              </a:rPr>
              <a:t>Strengthened connection between education and real-world science</a:t>
            </a:r>
            <a:endParaRPr lang="en-US" dirty="0">
              <a:effectLst/>
            </a:endParaRPr>
          </a:p>
          <a:p>
            <a:r>
              <a:rPr lang="en-NG" dirty="0">
                <a:effectLst/>
              </a:rPr>
              <a:t>Reduced barriers between students and space science experiences</a:t>
            </a:r>
            <a:endParaRPr lang="en-NG" dirty="0"/>
          </a:p>
        </p:txBody>
      </p:sp>
      <p:cxnSp>
        <p:nvCxnSpPr>
          <p:cNvPr id="9" name="Straight Connector 8">
            <a:extLst>
              <a:ext uri="{FF2B5EF4-FFF2-40B4-BE49-F238E27FC236}">
                <a16:creationId xmlns:a16="http://schemas.microsoft.com/office/drawing/2014/main" id="{E0DCF65E-F84E-483D-83D7-A1616D5691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656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2776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BF84-C31E-0142-A948-CDC5D9173777}"/>
              </a:ext>
            </a:extLst>
          </p:cNvPr>
          <p:cNvSpPr>
            <a:spLocks noGrp="1"/>
          </p:cNvSpPr>
          <p:nvPr>
            <p:ph type="title"/>
          </p:nvPr>
        </p:nvSpPr>
        <p:spPr>
          <a:xfrm>
            <a:off x="6513534" y="609600"/>
            <a:ext cx="4754022" cy="1326321"/>
          </a:xfrm>
        </p:spPr>
        <p:txBody>
          <a:bodyPr>
            <a:normAutofit/>
          </a:bodyPr>
          <a:lstStyle/>
          <a:p>
            <a:r>
              <a:rPr lang="en-US" sz="3100"/>
              <a:t>How do we sustain this impact?</a:t>
            </a:r>
            <a:endParaRPr lang="en-NG" sz="3100"/>
          </a:p>
        </p:txBody>
      </p:sp>
      <p:pic>
        <p:nvPicPr>
          <p:cNvPr id="5" name="Picture 4" descr="Magnifying glass and question mark">
            <a:extLst>
              <a:ext uri="{FF2B5EF4-FFF2-40B4-BE49-F238E27FC236}">
                <a16:creationId xmlns:a16="http://schemas.microsoft.com/office/drawing/2014/main" id="{18A24793-2E3D-108A-C50B-8A51CB176A57}"/>
              </a:ext>
            </a:extLst>
          </p:cNvPr>
          <p:cNvPicPr>
            <a:picLocks noChangeAspect="1"/>
          </p:cNvPicPr>
          <p:nvPr/>
        </p:nvPicPr>
        <p:blipFill>
          <a:blip r:embed="rId3"/>
          <a:srcRect l="26824" r="23176"/>
          <a:stretch>
            <a:fillRect/>
          </a:stretch>
        </p:blipFill>
        <p:spPr>
          <a:xfrm>
            <a:off x="20" y="10"/>
            <a:ext cx="6095980" cy="6857990"/>
          </a:xfrm>
          <a:prstGeom prst="rect">
            <a:avLst/>
          </a:prstGeom>
        </p:spPr>
      </p:pic>
      <p:sp>
        <p:nvSpPr>
          <p:cNvPr id="3" name="Content Placeholder 2">
            <a:extLst>
              <a:ext uri="{FF2B5EF4-FFF2-40B4-BE49-F238E27FC236}">
                <a16:creationId xmlns:a16="http://schemas.microsoft.com/office/drawing/2014/main" id="{2C1721CE-9EE1-BCB7-3E5A-32AC10C940B1}"/>
              </a:ext>
            </a:extLst>
          </p:cNvPr>
          <p:cNvSpPr>
            <a:spLocks noGrp="1"/>
          </p:cNvSpPr>
          <p:nvPr>
            <p:ph idx="1"/>
          </p:nvPr>
        </p:nvSpPr>
        <p:spPr>
          <a:xfrm>
            <a:off x="6513533" y="2096064"/>
            <a:ext cx="5148809" cy="4152336"/>
          </a:xfrm>
        </p:spPr>
        <p:txBody>
          <a:bodyPr>
            <a:normAutofit/>
          </a:bodyPr>
          <a:lstStyle/>
          <a:p>
            <a:r>
              <a:rPr lang="en-NG" sz="2200" dirty="0">
                <a:effectLst/>
              </a:rPr>
              <a:t>School visits and space awareness campaigns</a:t>
            </a:r>
            <a:endParaRPr lang="en-US" sz="2200" dirty="0">
              <a:effectLst/>
            </a:endParaRPr>
          </a:p>
          <a:p>
            <a:r>
              <a:rPr lang="en-NG" sz="2200" dirty="0">
                <a:effectLst/>
              </a:rPr>
              <a:t>Educational tours to the NASRDA space museum</a:t>
            </a:r>
            <a:endParaRPr lang="en-US" sz="2200" dirty="0">
              <a:effectLst/>
            </a:endParaRPr>
          </a:p>
          <a:p>
            <a:r>
              <a:rPr lang="en-NG" sz="2200" dirty="0">
                <a:effectLst/>
              </a:rPr>
              <a:t>Hands-on demonstrations and learning activities</a:t>
            </a:r>
            <a:endParaRPr lang="en-US" sz="2200" dirty="0">
              <a:effectLst/>
            </a:endParaRPr>
          </a:p>
          <a:p>
            <a:r>
              <a:rPr lang="en-NG" sz="2200" dirty="0">
                <a:effectLst/>
              </a:rPr>
              <a:t>Expanding participation to more schools</a:t>
            </a:r>
            <a:endParaRPr lang="en-NG" sz="2200" dirty="0"/>
          </a:p>
        </p:txBody>
      </p:sp>
      <p:cxnSp>
        <p:nvCxnSpPr>
          <p:cNvPr id="9" name="Straight Connector 8">
            <a:extLst>
              <a:ext uri="{FF2B5EF4-FFF2-40B4-BE49-F238E27FC236}">
                <a16:creationId xmlns:a16="http://schemas.microsoft.com/office/drawing/2014/main" id="{E0DCF65E-F84E-483D-83D7-A1616D5691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656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584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04F03-F69D-4321-A34E-73DE85D3157F}"/>
              </a:ext>
            </a:extLst>
          </p:cNvPr>
          <p:cNvSpPr>
            <a:spLocks noGrp="1"/>
          </p:cNvSpPr>
          <p:nvPr>
            <p:ph type="title"/>
          </p:nvPr>
        </p:nvSpPr>
        <p:spPr>
          <a:xfrm>
            <a:off x="913795" y="609600"/>
            <a:ext cx="10353761" cy="1326321"/>
          </a:xfrm>
        </p:spPr>
        <p:txBody>
          <a:bodyPr>
            <a:normAutofit/>
          </a:bodyPr>
          <a:lstStyle/>
          <a:p>
            <a:r>
              <a:rPr lang="en-US"/>
              <a:t>AI AS AN ENABLER (STILL IN THOUGHT PROCESS)</a:t>
            </a:r>
            <a:endParaRPr lang="en-NG"/>
          </a:p>
        </p:txBody>
      </p:sp>
      <p:sp>
        <p:nvSpPr>
          <p:cNvPr id="9" name="Rectangle 8">
            <a:extLst>
              <a:ext uri="{FF2B5EF4-FFF2-40B4-BE49-F238E27FC236}">
                <a16:creationId xmlns:a16="http://schemas.microsoft.com/office/drawing/2014/main" id="{EFA2AC96-1E47-421C-A03F-F98E354EB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95500"/>
            <a:ext cx="12192000" cy="4762500"/>
          </a:xfrm>
          <a:prstGeom prst="rect">
            <a:avLst/>
          </a:prstGeom>
          <a:solidFill>
            <a:schemeClr val="bg1">
              <a:alpha val="50000"/>
            </a:schemeClr>
          </a:solidFill>
          <a:ln>
            <a:no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65A72312-9D67-2C5D-D92B-9BDE9477DCB7}"/>
              </a:ext>
            </a:extLst>
          </p:cNvPr>
          <p:cNvGraphicFramePr>
            <a:graphicFrameLocks noGrp="1"/>
          </p:cNvGraphicFramePr>
          <p:nvPr>
            <p:ph idx="1"/>
            <p:extLst>
              <p:ext uri="{D42A27DB-BD31-4B8C-83A1-F6EECF244321}">
                <p14:modId xmlns:p14="http://schemas.microsoft.com/office/powerpoint/2010/main" val="1195028009"/>
              </p:ext>
            </p:extLst>
          </p:nvPr>
        </p:nvGraphicFramePr>
        <p:xfrm>
          <a:off x="913881" y="2462204"/>
          <a:ext cx="10353675" cy="3305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6234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5145" name="Rectangle 5144">
            <a:extLst>
              <a:ext uri="{FF2B5EF4-FFF2-40B4-BE49-F238E27FC236}">
                <a16:creationId xmlns:a16="http://schemas.microsoft.com/office/drawing/2014/main" id="{2CB9507A-0C5C-4BAD-9023-1C3268FB0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25469B-106D-0A2E-F21C-63A6ADF0BA87}"/>
              </a:ext>
            </a:extLst>
          </p:cNvPr>
          <p:cNvSpPr>
            <a:spLocks noGrp="1"/>
          </p:cNvSpPr>
          <p:nvPr>
            <p:ph type="title"/>
          </p:nvPr>
        </p:nvSpPr>
        <p:spPr>
          <a:xfrm>
            <a:off x="657225" y="4537711"/>
            <a:ext cx="10844965" cy="1062990"/>
          </a:xfrm>
        </p:spPr>
        <p:txBody>
          <a:bodyPr vert="horz" lIns="91440" tIns="45720" rIns="91440" bIns="45720" rtlCol="0" anchor="b">
            <a:normAutofit/>
          </a:bodyPr>
          <a:lstStyle/>
          <a:p>
            <a:r>
              <a:rPr lang="en-US"/>
              <a:t>Contribution to Sustainable Development goals</a:t>
            </a:r>
          </a:p>
        </p:txBody>
      </p:sp>
      <p:sp>
        <p:nvSpPr>
          <p:cNvPr id="5146" name="Rectangle 5145">
            <a:extLst>
              <a:ext uri="{FF2B5EF4-FFF2-40B4-BE49-F238E27FC236}">
                <a16:creationId xmlns:a16="http://schemas.microsoft.com/office/drawing/2014/main" id="{9D7D3291-A362-4BDB-8C2B-ED8A613ED6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475" y="733425"/>
            <a:ext cx="10668000" cy="3390900"/>
          </a:xfrm>
          <a:prstGeom prst="rect">
            <a:avLst/>
          </a:prstGeom>
          <a:solidFill>
            <a:schemeClr val="tx1"/>
          </a:solid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7" name="Rectangle 5146">
            <a:extLst>
              <a:ext uri="{FF2B5EF4-FFF2-40B4-BE49-F238E27FC236}">
                <a16:creationId xmlns:a16="http://schemas.microsoft.com/office/drawing/2014/main" id="{61A4A5F8-84E6-4261-8CA3-360164B16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2021" y="797778"/>
            <a:ext cx="10528908" cy="3262195"/>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8" name="Picture 8" descr="Sustainable Development Goal 17 - Wikipedia">
            <a:extLst>
              <a:ext uri="{FF2B5EF4-FFF2-40B4-BE49-F238E27FC236}">
                <a16:creationId xmlns:a16="http://schemas.microsoft.com/office/drawing/2014/main" id="{1CBF39AF-94FE-D284-4A59-4881FCB571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38211" y="1251715"/>
            <a:ext cx="2354320" cy="235432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ustainable Development Goals (SDG 10 ...">
            <a:extLst>
              <a:ext uri="{FF2B5EF4-FFF2-40B4-BE49-F238E27FC236}">
                <a16:creationId xmlns:a16="http://schemas.microsoft.com/office/drawing/2014/main" id="{14758413-E8E1-D734-C730-7DD2CE66557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53397" y="1244074"/>
            <a:ext cx="2363215" cy="236321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Sustainable Development Goal 4: Quality ...">
            <a:extLst>
              <a:ext uri="{FF2B5EF4-FFF2-40B4-BE49-F238E27FC236}">
                <a16:creationId xmlns:a16="http://schemas.microsoft.com/office/drawing/2014/main" id="{D625396F-8733-96DC-16F2-D04F868B6F0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168583" y="1248522"/>
            <a:ext cx="2354321" cy="235432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ustainable Development Goals (SDG 9 ...">
            <a:extLst>
              <a:ext uri="{FF2B5EF4-FFF2-40B4-BE49-F238E27FC236}">
                <a16:creationId xmlns:a16="http://schemas.microsoft.com/office/drawing/2014/main" id="{B2558306-0461-9AD3-3A18-DACF895E08F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683770" y="1245668"/>
            <a:ext cx="2366415" cy="2366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535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33452-7906-327D-5B2C-F4631C6669F6}"/>
              </a:ext>
            </a:extLst>
          </p:cNvPr>
          <p:cNvSpPr>
            <a:spLocks noGrp="1"/>
          </p:cNvSpPr>
          <p:nvPr>
            <p:ph type="title"/>
          </p:nvPr>
        </p:nvSpPr>
        <p:spPr/>
        <p:txBody>
          <a:bodyPr/>
          <a:lstStyle/>
          <a:p>
            <a:r>
              <a:rPr lang="en-US" dirty="0"/>
              <a:t>conclusion</a:t>
            </a:r>
            <a:endParaRPr lang="en-NG" dirty="0"/>
          </a:p>
        </p:txBody>
      </p:sp>
      <p:sp>
        <p:nvSpPr>
          <p:cNvPr id="3" name="Content Placeholder 2">
            <a:extLst>
              <a:ext uri="{FF2B5EF4-FFF2-40B4-BE49-F238E27FC236}">
                <a16:creationId xmlns:a16="http://schemas.microsoft.com/office/drawing/2014/main" id="{E719B249-5296-0D1A-C8CB-51E21F70FBF7}"/>
              </a:ext>
            </a:extLst>
          </p:cNvPr>
          <p:cNvSpPr>
            <a:spLocks noGrp="1"/>
          </p:cNvSpPr>
          <p:nvPr>
            <p:ph idx="1"/>
          </p:nvPr>
        </p:nvSpPr>
        <p:spPr/>
        <p:txBody>
          <a:bodyPr>
            <a:normAutofit/>
          </a:bodyPr>
          <a:lstStyle/>
          <a:p>
            <a:pPr marL="0" indent="0">
              <a:buNone/>
            </a:pPr>
            <a:r>
              <a:rPr lang="en-NG" sz="3200" dirty="0">
                <a:effectLst/>
              </a:rPr>
              <a:t>• Nigeria successfully hosted its first ARISS school contact</a:t>
            </a:r>
            <a:br>
              <a:rPr lang="en-NG" sz="3200" dirty="0">
                <a:effectLst/>
              </a:rPr>
            </a:br>
            <a:r>
              <a:rPr lang="en-NG" sz="3200" dirty="0">
                <a:effectLst/>
              </a:rPr>
              <a:t>• Demonstrated the impact of direct space communication in education</a:t>
            </a:r>
            <a:br>
              <a:rPr lang="en-NG" sz="3200" dirty="0">
                <a:effectLst/>
              </a:rPr>
            </a:br>
            <a:r>
              <a:rPr lang="en-NG" sz="3200" dirty="0">
                <a:effectLst/>
              </a:rPr>
              <a:t>• Showed that meaningful engagement is possible</a:t>
            </a:r>
            <a:r>
              <a:rPr lang="en-US" sz="3200" dirty="0">
                <a:effectLst/>
              </a:rPr>
              <a:t> </a:t>
            </a:r>
            <a:r>
              <a:rPr lang="en-NG" sz="3200" dirty="0">
                <a:effectLst/>
              </a:rPr>
              <a:t>even in resource-limited settings</a:t>
            </a:r>
            <a:endParaRPr lang="en-NG" sz="3200" dirty="0"/>
          </a:p>
        </p:txBody>
      </p:sp>
    </p:spTree>
    <p:extLst>
      <p:ext uri="{BB962C8B-B14F-4D97-AF65-F5344CB8AC3E}">
        <p14:creationId xmlns:p14="http://schemas.microsoft.com/office/powerpoint/2010/main" val="2654928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296F6-4DCC-C5B5-F1F3-A86B07A9C8C8}"/>
              </a:ext>
            </a:extLst>
          </p:cNvPr>
          <p:cNvSpPr>
            <a:spLocks noGrp="1"/>
          </p:cNvSpPr>
          <p:nvPr>
            <p:ph type="title"/>
          </p:nvPr>
        </p:nvSpPr>
        <p:spPr>
          <a:xfrm>
            <a:off x="1135781" y="1122363"/>
            <a:ext cx="5896391" cy="2387600"/>
          </a:xfrm>
        </p:spPr>
        <p:txBody>
          <a:bodyPr vert="horz" lIns="91440" tIns="45720" rIns="91440" bIns="45720" rtlCol="0" anchor="b">
            <a:normAutofit/>
          </a:bodyPr>
          <a:lstStyle/>
          <a:p>
            <a:r>
              <a:rPr lang="en-US" sz="4800"/>
              <a:t>Thank you</a:t>
            </a:r>
          </a:p>
        </p:txBody>
      </p:sp>
      <p:pic>
        <p:nvPicPr>
          <p:cNvPr id="6" name="Graphic 5" descr="Smiling Face with No Fill">
            <a:extLst>
              <a:ext uri="{FF2B5EF4-FFF2-40B4-BE49-F238E27FC236}">
                <a16:creationId xmlns:a16="http://schemas.microsoft.com/office/drawing/2014/main" id="{87A01E01-80DA-288A-E23C-9BD946C96D5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78736" y="1488697"/>
            <a:ext cx="3402767" cy="3402767"/>
          </a:xfrm>
          <a:prstGeom prst="rect">
            <a:avLst/>
          </a:prstGeom>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Tree>
    <p:extLst>
      <p:ext uri="{BB962C8B-B14F-4D97-AF65-F5344CB8AC3E}">
        <p14:creationId xmlns:p14="http://schemas.microsoft.com/office/powerpoint/2010/main" val="739909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A67E-329A-A4C0-56EB-404427D91EE8}"/>
              </a:ext>
            </a:extLst>
          </p:cNvPr>
          <p:cNvSpPr>
            <a:spLocks noGrp="1"/>
          </p:cNvSpPr>
          <p:nvPr>
            <p:ph type="title"/>
          </p:nvPr>
        </p:nvSpPr>
        <p:spPr/>
        <p:txBody>
          <a:bodyPr/>
          <a:lstStyle/>
          <a:p>
            <a:r>
              <a:rPr lang="en-US" dirty="0"/>
              <a:t>Why this matters?</a:t>
            </a:r>
            <a:endParaRPr lang="en-NG" dirty="0"/>
          </a:p>
        </p:txBody>
      </p:sp>
      <p:sp>
        <p:nvSpPr>
          <p:cNvPr id="3" name="Content Placeholder 2">
            <a:extLst>
              <a:ext uri="{FF2B5EF4-FFF2-40B4-BE49-F238E27FC236}">
                <a16:creationId xmlns:a16="http://schemas.microsoft.com/office/drawing/2014/main" id="{10D052B0-E44D-7E15-2061-042523FA4702}"/>
              </a:ext>
            </a:extLst>
          </p:cNvPr>
          <p:cNvSpPr>
            <a:spLocks noGrp="1"/>
          </p:cNvSpPr>
          <p:nvPr>
            <p:ph idx="1"/>
          </p:nvPr>
        </p:nvSpPr>
        <p:spPr/>
        <p:txBody>
          <a:bodyPr>
            <a:noAutofit/>
          </a:bodyPr>
          <a:lstStyle/>
          <a:p>
            <a:r>
              <a:rPr lang="en-NG" sz="2800" dirty="0">
                <a:effectLst/>
              </a:rPr>
              <a:t>Space science has traditionally been accessible to only a few.</a:t>
            </a:r>
            <a:endParaRPr lang="en-US" sz="2800" dirty="0">
              <a:effectLst/>
            </a:endParaRPr>
          </a:p>
          <a:p>
            <a:pPr lvl="1"/>
            <a:r>
              <a:rPr lang="en-US" sz="2000" dirty="0">
                <a:effectLst/>
              </a:rPr>
              <a:t>Efforts are being made by different groups to create space science awareness</a:t>
            </a:r>
          </a:p>
          <a:p>
            <a:pPr lvl="1"/>
            <a:r>
              <a:rPr lang="en-US" sz="2000" dirty="0">
                <a:effectLst/>
              </a:rPr>
              <a:t>Meeting with an astronaut</a:t>
            </a:r>
            <a:endParaRPr lang="en-NG" sz="2000" dirty="0">
              <a:effectLst/>
            </a:endParaRPr>
          </a:p>
          <a:p>
            <a:r>
              <a:rPr lang="en-US" sz="2800" dirty="0">
                <a:effectLst/>
              </a:rPr>
              <a:t>Another angle: B</a:t>
            </a:r>
            <a:r>
              <a:rPr lang="en-NG" sz="2800" dirty="0">
                <a:effectLst/>
              </a:rPr>
              <a:t>ring space communication directly into classrooms</a:t>
            </a:r>
            <a:r>
              <a:rPr lang="en-US" sz="2800" dirty="0">
                <a:effectLst/>
              </a:rPr>
              <a:t> - </a:t>
            </a:r>
            <a:r>
              <a:rPr lang="en-NG" sz="2800" dirty="0">
                <a:effectLst/>
              </a:rPr>
              <a:t>making it more inclusive, engaging, and accessible.</a:t>
            </a:r>
            <a:endParaRPr lang="en-NG" sz="2800" dirty="0"/>
          </a:p>
        </p:txBody>
      </p:sp>
    </p:spTree>
    <p:extLst>
      <p:ext uri="{BB962C8B-B14F-4D97-AF65-F5344CB8AC3E}">
        <p14:creationId xmlns:p14="http://schemas.microsoft.com/office/powerpoint/2010/main" val="2847368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D7DE6-9A2A-5400-B7D0-34D35C5362FA}"/>
              </a:ext>
            </a:extLst>
          </p:cNvPr>
          <p:cNvSpPr>
            <a:spLocks noGrp="1"/>
          </p:cNvSpPr>
          <p:nvPr>
            <p:ph type="title"/>
          </p:nvPr>
        </p:nvSpPr>
        <p:spPr/>
        <p:txBody>
          <a:bodyPr/>
          <a:lstStyle/>
          <a:p>
            <a:r>
              <a:rPr lang="en-US" dirty="0"/>
              <a:t>What is </a:t>
            </a:r>
            <a:r>
              <a:rPr lang="en-US" dirty="0" err="1"/>
              <a:t>ariss</a:t>
            </a:r>
            <a:r>
              <a:rPr lang="en-US" dirty="0"/>
              <a:t>?</a:t>
            </a:r>
            <a:endParaRPr lang="en-NG" dirty="0"/>
          </a:p>
        </p:txBody>
      </p:sp>
      <p:sp>
        <p:nvSpPr>
          <p:cNvPr id="3" name="Content Placeholder 2">
            <a:extLst>
              <a:ext uri="{FF2B5EF4-FFF2-40B4-BE49-F238E27FC236}">
                <a16:creationId xmlns:a16="http://schemas.microsoft.com/office/drawing/2014/main" id="{CB148AC4-A4A3-574B-D5A7-92F90D2C6826}"/>
              </a:ext>
            </a:extLst>
          </p:cNvPr>
          <p:cNvSpPr>
            <a:spLocks noGrp="1"/>
          </p:cNvSpPr>
          <p:nvPr>
            <p:ph idx="1"/>
          </p:nvPr>
        </p:nvSpPr>
        <p:spPr>
          <a:xfrm>
            <a:off x="688942" y="1738859"/>
            <a:ext cx="5786808" cy="4509541"/>
          </a:xfrm>
        </p:spPr>
        <p:txBody>
          <a:bodyPr>
            <a:noAutofit/>
          </a:bodyPr>
          <a:lstStyle/>
          <a:p>
            <a:r>
              <a:rPr lang="en-NG" dirty="0">
                <a:effectLst/>
              </a:rPr>
              <a:t>Amateur Radio on the International Space Station is a global education initiative that enables students to communicate directly with astronauts aboard the International Space Station (ISS).</a:t>
            </a:r>
          </a:p>
          <a:p>
            <a:r>
              <a:rPr lang="en-NG" dirty="0">
                <a:effectLst/>
              </a:rPr>
              <a:t>It combines space science, communication technology, and education outreach to inspire the next generation.</a:t>
            </a:r>
            <a:endParaRPr lang="en-US" dirty="0">
              <a:effectLst/>
            </a:endParaRPr>
          </a:p>
          <a:p>
            <a:r>
              <a:rPr lang="en-US" dirty="0">
                <a:effectLst/>
              </a:rPr>
              <a:t>The program is divided into five regions—Canada, Europe, Japan, Russia, and the U.S.—which parallel the five space agencies involved in the ISS.</a:t>
            </a:r>
            <a:endParaRPr lang="en-NG" dirty="0"/>
          </a:p>
        </p:txBody>
      </p:sp>
      <p:pic>
        <p:nvPicPr>
          <p:cNvPr id="2050" name="Picture 2" descr="ARISS - Home">
            <a:extLst>
              <a:ext uri="{FF2B5EF4-FFF2-40B4-BE49-F238E27FC236}">
                <a16:creationId xmlns:a16="http://schemas.microsoft.com/office/drawing/2014/main" id="{87B7C0C7-C4A8-8F2C-1AE8-4841BD196B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0431" y="2096064"/>
            <a:ext cx="4892627" cy="3508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980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26D4-1B31-DAC7-21D7-DF8CCB45FB0F}"/>
              </a:ext>
            </a:extLst>
          </p:cNvPr>
          <p:cNvSpPr>
            <a:spLocks noGrp="1"/>
          </p:cNvSpPr>
          <p:nvPr>
            <p:ph type="title"/>
          </p:nvPr>
        </p:nvSpPr>
        <p:spPr/>
        <p:txBody>
          <a:bodyPr/>
          <a:lstStyle/>
          <a:p>
            <a:r>
              <a:rPr lang="en-US" dirty="0"/>
              <a:t>Nigeria’s first </a:t>
            </a:r>
            <a:r>
              <a:rPr lang="en-US" dirty="0" err="1"/>
              <a:t>ariss</a:t>
            </a:r>
            <a:r>
              <a:rPr lang="en-US" dirty="0"/>
              <a:t> contact</a:t>
            </a:r>
            <a:endParaRPr lang="en-NG" dirty="0"/>
          </a:p>
        </p:txBody>
      </p:sp>
      <p:sp>
        <p:nvSpPr>
          <p:cNvPr id="3" name="Content Placeholder 2">
            <a:extLst>
              <a:ext uri="{FF2B5EF4-FFF2-40B4-BE49-F238E27FC236}">
                <a16:creationId xmlns:a16="http://schemas.microsoft.com/office/drawing/2014/main" id="{5A55BAB3-BD3D-358A-ECBC-5A0DAF0B3CCA}"/>
              </a:ext>
            </a:extLst>
          </p:cNvPr>
          <p:cNvSpPr>
            <a:spLocks noGrp="1"/>
          </p:cNvSpPr>
          <p:nvPr>
            <p:ph idx="1"/>
          </p:nvPr>
        </p:nvSpPr>
        <p:spPr>
          <a:xfrm>
            <a:off x="704539" y="1618938"/>
            <a:ext cx="6205928" cy="4629462"/>
          </a:xfrm>
        </p:spPr>
        <p:txBody>
          <a:bodyPr>
            <a:noAutofit/>
          </a:bodyPr>
          <a:lstStyle/>
          <a:p>
            <a:pPr>
              <a:lnSpc>
                <a:spcPct val="150000"/>
              </a:lnSpc>
            </a:pPr>
            <a:r>
              <a:rPr lang="en-NG" sz="2200" dirty="0">
                <a:effectLst/>
              </a:rPr>
              <a:t>In September 2025, National Space Research and Development Agency coordinated Nigeria’s first physical ARISS contact event.</a:t>
            </a:r>
          </a:p>
          <a:p>
            <a:pPr>
              <a:lnSpc>
                <a:spcPct val="150000"/>
              </a:lnSpc>
            </a:pPr>
            <a:r>
              <a:rPr lang="en-NG" sz="2200" dirty="0">
                <a:effectLst/>
              </a:rPr>
              <a:t>Students from selected schools in the FCT participated</a:t>
            </a:r>
            <a:r>
              <a:rPr lang="en-US" sz="2200" dirty="0">
                <a:effectLst/>
              </a:rPr>
              <a:t> (public and private)</a:t>
            </a:r>
          </a:p>
          <a:p>
            <a:pPr>
              <a:lnSpc>
                <a:spcPct val="150000"/>
              </a:lnSpc>
            </a:pPr>
            <a:r>
              <a:rPr lang="en-NG" sz="2200" dirty="0">
                <a:effectLst/>
              </a:rPr>
              <a:t>Supported by ARISS Telebridge network</a:t>
            </a:r>
            <a:endParaRPr lang="en-US" sz="2200" dirty="0">
              <a:effectLst/>
            </a:endParaRPr>
          </a:p>
          <a:p>
            <a:pPr>
              <a:lnSpc>
                <a:spcPct val="150000"/>
              </a:lnSpc>
            </a:pPr>
            <a:r>
              <a:rPr lang="en-NG" sz="2200" dirty="0">
                <a:effectLst/>
              </a:rPr>
              <a:t>Enabled direct communication with an astronaut aboard the ISS</a:t>
            </a:r>
            <a:endParaRPr lang="en-NG" sz="2200" dirty="0"/>
          </a:p>
        </p:txBody>
      </p:sp>
      <p:pic>
        <p:nvPicPr>
          <p:cNvPr id="7" name="Picture 6">
            <a:extLst>
              <a:ext uri="{FF2B5EF4-FFF2-40B4-BE49-F238E27FC236}">
                <a16:creationId xmlns:a16="http://schemas.microsoft.com/office/drawing/2014/main" id="{B7D9D400-B2A6-852A-1B3F-B0D73AD43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0467" y="1935921"/>
            <a:ext cx="4928834" cy="3520596"/>
          </a:xfrm>
          <a:prstGeom prst="rect">
            <a:avLst/>
          </a:prstGeom>
        </p:spPr>
      </p:pic>
    </p:spTree>
    <p:extLst>
      <p:ext uri="{BB962C8B-B14F-4D97-AF65-F5344CB8AC3E}">
        <p14:creationId xmlns:p14="http://schemas.microsoft.com/office/powerpoint/2010/main" val="1460777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0ACC46-02DA-D947-456D-5E57ABB082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795" y="808436"/>
            <a:ext cx="10276720" cy="5241127"/>
          </a:xfrm>
          <a:prstGeom prst="rect">
            <a:avLst/>
          </a:prstGeom>
          <a:ln w="127000" cap="flat">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Tree>
    <p:extLst>
      <p:ext uri="{BB962C8B-B14F-4D97-AF65-F5344CB8AC3E}">
        <p14:creationId xmlns:p14="http://schemas.microsoft.com/office/powerpoint/2010/main" val="4276831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B76CDC-DF63-58B1-FB75-9E30700925F6}"/>
              </a:ext>
            </a:extLst>
          </p:cNvPr>
          <p:cNvPicPr>
            <a:picLocks noChangeAspect="1"/>
          </p:cNvPicPr>
          <p:nvPr/>
        </p:nvPicPr>
        <p:blipFill>
          <a:blip r:embed="rId3">
            <a:extLst>
              <a:ext uri="{28A0092B-C50C-407E-A947-70E740481C1C}">
                <a14:useLocalDpi xmlns:a14="http://schemas.microsoft.com/office/drawing/2010/main" val="0"/>
              </a:ext>
            </a:extLst>
          </a:blip>
          <a:srcRect t="18786" r="1" b="1"/>
          <a:stretch>
            <a:fillRect/>
          </a:stretch>
        </p:blipFill>
        <p:spPr>
          <a:xfrm>
            <a:off x="913795" y="643466"/>
            <a:ext cx="10276720" cy="5571067"/>
          </a:xfrm>
          <a:prstGeom prst="rect">
            <a:avLst/>
          </a:prstGeom>
          <a:ln w="1270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Tree>
    <p:extLst>
      <p:ext uri="{BB962C8B-B14F-4D97-AF65-F5344CB8AC3E}">
        <p14:creationId xmlns:p14="http://schemas.microsoft.com/office/powerpoint/2010/main" val="93205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8928E-85C3-07B4-634D-2C1FFB97862D}"/>
              </a:ext>
            </a:extLst>
          </p:cNvPr>
          <p:cNvSpPr>
            <a:spLocks noGrp="1"/>
          </p:cNvSpPr>
          <p:nvPr>
            <p:ph type="title"/>
          </p:nvPr>
        </p:nvSpPr>
        <p:spPr/>
        <p:txBody>
          <a:bodyPr/>
          <a:lstStyle/>
          <a:p>
            <a:r>
              <a:rPr lang="en-US"/>
              <a:t>The experience</a:t>
            </a:r>
            <a:endParaRPr lang="en-NG" dirty="0"/>
          </a:p>
        </p:txBody>
      </p:sp>
      <p:sp>
        <p:nvSpPr>
          <p:cNvPr id="3" name="Content Placeholder 2">
            <a:extLst>
              <a:ext uri="{FF2B5EF4-FFF2-40B4-BE49-F238E27FC236}">
                <a16:creationId xmlns:a16="http://schemas.microsoft.com/office/drawing/2014/main" id="{243F7962-AB56-D8AD-C6D7-2B15CE608C63}"/>
              </a:ext>
            </a:extLst>
          </p:cNvPr>
          <p:cNvSpPr>
            <a:spLocks noGrp="1"/>
          </p:cNvSpPr>
          <p:nvPr>
            <p:ph idx="1"/>
          </p:nvPr>
        </p:nvSpPr>
        <p:spPr>
          <a:xfrm>
            <a:off x="389140" y="2111054"/>
            <a:ext cx="5182205" cy="3695136"/>
          </a:xfrm>
        </p:spPr>
        <p:txBody>
          <a:bodyPr>
            <a:normAutofit/>
          </a:bodyPr>
          <a:lstStyle/>
          <a:p>
            <a:pPr marL="0" indent="0">
              <a:buNone/>
            </a:pPr>
            <a:r>
              <a:rPr lang="en-NG" sz="2200" dirty="0">
                <a:effectLst/>
              </a:rPr>
              <a:t>During the live contact:</a:t>
            </a:r>
          </a:p>
          <a:p>
            <a:r>
              <a:rPr lang="en-NG" sz="2200" dirty="0">
                <a:effectLst/>
              </a:rPr>
              <a:t>Students engaged in real-time Q&amp;A with an astronaut</a:t>
            </a:r>
            <a:endParaRPr lang="en-US" sz="2200" dirty="0">
              <a:effectLst/>
            </a:endParaRPr>
          </a:p>
          <a:p>
            <a:r>
              <a:rPr lang="en-NG" sz="2200" dirty="0">
                <a:effectLst/>
              </a:rPr>
              <a:t>Discussed life and science aboard the ISS</a:t>
            </a:r>
            <a:endParaRPr lang="en-US" sz="2200" dirty="0">
              <a:effectLst/>
            </a:endParaRPr>
          </a:p>
          <a:p>
            <a:r>
              <a:rPr lang="en-NG" sz="2200" dirty="0">
                <a:effectLst/>
              </a:rPr>
              <a:t>Connected classroom learning to real-world space applications</a:t>
            </a:r>
          </a:p>
        </p:txBody>
      </p:sp>
      <p:pic>
        <p:nvPicPr>
          <p:cNvPr id="5" name="Picture 4">
            <a:extLst>
              <a:ext uri="{FF2B5EF4-FFF2-40B4-BE49-F238E27FC236}">
                <a16:creationId xmlns:a16="http://schemas.microsoft.com/office/drawing/2014/main" id="{834EA526-1CF3-3E33-E54A-534F200E49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6808" y="1935921"/>
            <a:ext cx="6226052" cy="3695136"/>
          </a:xfrm>
          <a:prstGeom prst="rect">
            <a:avLst/>
          </a:prstGeom>
        </p:spPr>
      </p:pic>
    </p:spTree>
    <p:extLst>
      <p:ext uri="{BB962C8B-B14F-4D97-AF65-F5344CB8AC3E}">
        <p14:creationId xmlns:p14="http://schemas.microsoft.com/office/powerpoint/2010/main" val="1713615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206B6-E76C-74D5-FBCE-5E227BE8A49B}"/>
              </a:ext>
            </a:extLst>
          </p:cNvPr>
          <p:cNvSpPr>
            <a:spLocks noGrp="1"/>
          </p:cNvSpPr>
          <p:nvPr>
            <p:ph type="title"/>
          </p:nvPr>
        </p:nvSpPr>
        <p:spPr/>
        <p:txBody>
          <a:bodyPr/>
          <a:lstStyle/>
          <a:p>
            <a:r>
              <a:rPr lang="en-US" dirty="0"/>
              <a:t>Short clips</a:t>
            </a:r>
            <a:endParaRPr lang="en-NG" dirty="0"/>
          </a:p>
        </p:txBody>
      </p:sp>
      <p:pic>
        <p:nvPicPr>
          <p:cNvPr id="4" name="ARISS Short Clip">
            <a:hlinkClick r:id="" action="ppaction://media"/>
            <a:extLst>
              <a:ext uri="{FF2B5EF4-FFF2-40B4-BE49-F238E27FC236}">
                <a16:creationId xmlns:a16="http://schemas.microsoft.com/office/drawing/2014/main" id="{05B6BAC3-6948-5977-6D16-6E69C643407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963710" y="2185442"/>
            <a:ext cx="2639466" cy="3695700"/>
          </a:xfrm>
        </p:spPr>
      </p:pic>
      <p:pic>
        <p:nvPicPr>
          <p:cNvPr id="5" name="Radio Nigeria_04-10PM NETWORK NEWS 20--09-2025">
            <a:hlinkClick r:id="" action="ppaction://media"/>
            <a:extLst>
              <a:ext uri="{FF2B5EF4-FFF2-40B4-BE49-F238E27FC236}">
                <a16:creationId xmlns:a16="http://schemas.microsoft.com/office/drawing/2014/main" id="{8153C497-5F24-F20C-E3A6-927216C3C43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840512" y="3124200"/>
            <a:ext cx="609600" cy="609600"/>
          </a:xfrm>
          <a:prstGeom prst="rect">
            <a:avLst/>
          </a:prstGeom>
        </p:spPr>
      </p:pic>
    </p:spTree>
    <p:extLst>
      <p:ext uri="{BB962C8B-B14F-4D97-AF65-F5344CB8AC3E}">
        <p14:creationId xmlns:p14="http://schemas.microsoft.com/office/powerpoint/2010/main" val="123749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8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30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p:cMediaNode vol="100000">
                <p:cTn id="1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883F4-7EF2-3748-2D36-32AF549A7DBA}"/>
              </a:ext>
            </a:extLst>
          </p:cNvPr>
          <p:cNvSpPr>
            <a:spLocks noGrp="1"/>
          </p:cNvSpPr>
          <p:nvPr>
            <p:ph type="title"/>
          </p:nvPr>
        </p:nvSpPr>
        <p:spPr>
          <a:xfrm>
            <a:off x="718922" y="1"/>
            <a:ext cx="10353761" cy="884420"/>
          </a:xfrm>
        </p:spPr>
        <p:txBody>
          <a:bodyPr/>
          <a:lstStyle/>
          <a:p>
            <a:r>
              <a:rPr lang="en-US" dirty="0"/>
              <a:t>Our collaboration model</a:t>
            </a:r>
            <a:endParaRPr lang="en-NG" dirty="0"/>
          </a:p>
        </p:txBody>
      </p:sp>
      <p:sp>
        <p:nvSpPr>
          <p:cNvPr id="3" name="Content Placeholder 2">
            <a:extLst>
              <a:ext uri="{FF2B5EF4-FFF2-40B4-BE49-F238E27FC236}">
                <a16:creationId xmlns:a16="http://schemas.microsoft.com/office/drawing/2014/main" id="{0995B738-438F-C108-CB4E-5E9604957C62}"/>
              </a:ext>
            </a:extLst>
          </p:cNvPr>
          <p:cNvSpPr>
            <a:spLocks noGrp="1"/>
          </p:cNvSpPr>
          <p:nvPr>
            <p:ph idx="1"/>
          </p:nvPr>
        </p:nvSpPr>
        <p:spPr>
          <a:xfrm>
            <a:off x="258694" y="884421"/>
            <a:ext cx="6741713" cy="4392429"/>
          </a:xfrm>
        </p:spPr>
        <p:txBody>
          <a:bodyPr>
            <a:noAutofit/>
          </a:bodyPr>
          <a:lstStyle/>
          <a:p>
            <a:pPr marL="0" indent="0">
              <a:buNone/>
            </a:pPr>
            <a:r>
              <a:rPr lang="en-NG" sz="2300" dirty="0">
                <a:effectLst/>
              </a:rPr>
              <a:t>The success of the event relied on collaboration across:</a:t>
            </a:r>
          </a:p>
          <a:p>
            <a:r>
              <a:rPr lang="en-NG" sz="2300" dirty="0">
                <a:effectLst/>
              </a:rPr>
              <a:t>NASRDA technical and outreach teams</a:t>
            </a:r>
            <a:endParaRPr lang="en-US" sz="2300" dirty="0">
              <a:effectLst/>
            </a:endParaRPr>
          </a:p>
          <a:p>
            <a:r>
              <a:rPr lang="en-NG" sz="2300" dirty="0">
                <a:effectLst/>
              </a:rPr>
              <a:t>Participating schools and educators</a:t>
            </a:r>
            <a:endParaRPr lang="en-US" sz="2300" dirty="0">
              <a:effectLst/>
            </a:endParaRPr>
          </a:p>
          <a:p>
            <a:r>
              <a:rPr lang="en-NG" sz="2300" dirty="0">
                <a:effectLst/>
              </a:rPr>
              <a:t>Media partners</a:t>
            </a:r>
            <a:endParaRPr lang="en-US" sz="2300" dirty="0">
              <a:effectLst/>
            </a:endParaRPr>
          </a:p>
          <a:p>
            <a:r>
              <a:rPr lang="en-NG" sz="2300" dirty="0">
                <a:effectLst/>
              </a:rPr>
              <a:t>The global ARISS community</a:t>
            </a:r>
            <a:endParaRPr lang="en-US" sz="2300" dirty="0">
              <a:effectLst/>
            </a:endParaRPr>
          </a:p>
          <a:p>
            <a:pPr lvl="1"/>
            <a:r>
              <a:rPr lang="en-US" sz="2100" dirty="0">
                <a:effectLst/>
              </a:rPr>
              <a:t>Stefan Dombrowski, our moderator</a:t>
            </a:r>
          </a:p>
          <a:p>
            <a:pPr lvl="1"/>
            <a:r>
              <a:rPr lang="en-US" sz="2100" dirty="0">
                <a:effectLst/>
              </a:rPr>
              <a:t>John </a:t>
            </a:r>
            <a:r>
              <a:rPr lang="en-US" sz="2100" dirty="0" err="1">
                <a:effectLst/>
              </a:rPr>
              <a:t>Sygo</a:t>
            </a:r>
            <a:r>
              <a:rPr lang="en-US" sz="2100" dirty="0">
                <a:effectLst/>
              </a:rPr>
              <a:t>, Amateur Radio ground station operator</a:t>
            </a:r>
            <a:endParaRPr lang="en-NG" sz="2100" dirty="0">
              <a:effectLst/>
            </a:endParaRPr>
          </a:p>
          <a:p>
            <a:pPr marL="0" indent="0">
              <a:buNone/>
            </a:pPr>
            <a:r>
              <a:rPr lang="en-US" dirty="0">
                <a:effectLst/>
              </a:rPr>
              <a:t>C</a:t>
            </a:r>
            <a:r>
              <a:rPr lang="en-NG" dirty="0" err="1">
                <a:effectLst/>
              </a:rPr>
              <a:t>reat</a:t>
            </a:r>
            <a:r>
              <a:rPr lang="en-US" dirty="0" err="1">
                <a:effectLst/>
              </a:rPr>
              <a:t>ing</a:t>
            </a:r>
            <a:r>
              <a:rPr lang="en-US" dirty="0">
                <a:effectLst/>
              </a:rPr>
              <a:t> </a:t>
            </a:r>
            <a:r>
              <a:rPr lang="en-NG" dirty="0">
                <a:effectLst/>
              </a:rPr>
              <a:t>a shared sense of achievement and curiosity.</a:t>
            </a:r>
            <a:endParaRPr lang="en-US" dirty="0">
              <a:effectLst/>
            </a:endParaRPr>
          </a:p>
          <a:p>
            <a:pPr marL="0" indent="0">
              <a:buNone/>
            </a:pPr>
            <a:r>
              <a:rPr lang="en-US" i="1" dirty="0">
                <a:effectLst/>
              </a:rPr>
              <a:t>Approximately 305 persons in attendance on the contact day</a:t>
            </a:r>
            <a:endParaRPr lang="en-NG" i="1" dirty="0">
              <a:effectLst/>
            </a:endParaRPr>
          </a:p>
          <a:p>
            <a:endParaRPr lang="en-NG" sz="2400" dirty="0"/>
          </a:p>
        </p:txBody>
      </p:sp>
      <p:pic>
        <p:nvPicPr>
          <p:cNvPr id="6" name="Picture 5">
            <a:extLst>
              <a:ext uri="{FF2B5EF4-FFF2-40B4-BE49-F238E27FC236}">
                <a16:creationId xmlns:a16="http://schemas.microsoft.com/office/drawing/2014/main" id="{1F12CC4B-D590-41AE-D33C-94D5934E6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9934" y="1000910"/>
            <a:ext cx="3824586" cy="27318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6D5AF9B1-0F09-CDAC-B8C7-0E45BE735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751" y="3237826"/>
            <a:ext cx="3824586" cy="273184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8886425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TM04033921[[fn=Damask]]</Template>
  <TotalTime>128</TotalTime>
  <Words>744</Words>
  <Application>Microsoft Office PowerPoint</Application>
  <PresentationFormat>Widescreen</PresentationFormat>
  <Paragraphs>83</Paragraphs>
  <Slides>18</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Bahnschrift</vt:lpstr>
      <vt:lpstr>Bookman Old Style</vt:lpstr>
      <vt:lpstr>Rockwell</vt:lpstr>
      <vt:lpstr>Damask</vt:lpstr>
      <vt:lpstr>Connecting Classrooms to the Cosmos:  Democratising Space Communication Through The ARISS Contact Experience In Nigeria</vt:lpstr>
      <vt:lpstr>Why this matters?</vt:lpstr>
      <vt:lpstr>What is ariss?</vt:lpstr>
      <vt:lpstr>Nigeria’s first ariss contact</vt:lpstr>
      <vt:lpstr>PowerPoint Presentation</vt:lpstr>
      <vt:lpstr>PowerPoint Presentation</vt:lpstr>
      <vt:lpstr>The experience</vt:lpstr>
      <vt:lpstr>Short clips</vt:lpstr>
      <vt:lpstr>Our collaboration model</vt:lpstr>
      <vt:lpstr>MEDIA LINKS COVERING THE EVENT</vt:lpstr>
      <vt:lpstr>Challenge ADDRESSED</vt:lpstr>
      <vt:lpstr>Lessons learned</vt:lpstr>
      <vt:lpstr>Impact: expanding access to space science</vt:lpstr>
      <vt:lpstr>How do we sustain this impact?</vt:lpstr>
      <vt:lpstr>AI AS AN ENABLER (STILL IN THOUGHT PROCESS)</vt:lpstr>
      <vt:lpstr>Contribution to Sustainable Development goals</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Joy Olayiwola</dc:creator>
  <cp:lastModifiedBy>Joy Olayiwola</cp:lastModifiedBy>
  <cp:revision>1</cp:revision>
  <dcterms:created xsi:type="dcterms:W3CDTF">2026-03-27T04:34:34Z</dcterms:created>
  <dcterms:modified xsi:type="dcterms:W3CDTF">2026-03-27T06:42:46Z</dcterms:modified>
</cp:coreProperties>
</file>