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9"/>
  </p:notesMasterIdLst>
  <p:sldIdLst>
    <p:sldId id="696" r:id="rId2"/>
    <p:sldId id="699" r:id="rId3"/>
    <p:sldId id="733" r:id="rId4"/>
    <p:sldId id="773" r:id="rId5"/>
    <p:sldId id="774" r:id="rId6"/>
    <p:sldId id="735" r:id="rId7"/>
    <p:sldId id="717" r:id="rId8"/>
    <p:sldId id="738" r:id="rId9"/>
    <p:sldId id="739" r:id="rId10"/>
    <p:sldId id="719" r:id="rId11"/>
    <p:sldId id="720" r:id="rId12"/>
    <p:sldId id="721" r:id="rId13"/>
    <p:sldId id="722" r:id="rId14"/>
    <p:sldId id="724" r:id="rId15"/>
    <p:sldId id="725" r:id="rId16"/>
    <p:sldId id="693" r:id="rId17"/>
    <p:sldId id="695" r:id="rId18"/>
    <p:sldId id="694" r:id="rId19"/>
    <p:sldId id="689" r:id="rId20"/>
    <p:sldId id="668" r:id="rId21"/>
    <p:sldId id="669" r:id="rId22"/>
    <p:sldId id="661" r:id="rId23"/>
    <p:sldId id="671" r:id="rId24"/>
    <p:sldId id="675" r:id="rId25"/>
    <p:sldId id="681" r:id="rId26"/>
    <p:sldId id="679" r:id="rId27"/>
    <p:sldId id="688" r:id="rId28"/>
    <p:sldId id="686" r:id="rId29"/>
    <p:sldId id="687" r:id="rId30"/>
    <p:sldId id="742" r:id="rId31"/>
    <p:sldId id="744" r:id="rId32"/>
    <p:sldId id="743" r:id="rId33"/>
    <p:sldId id="745" r:id="rId34"/>
    <p:sldId id="746" r:id="rId35"/>
    <p:sldId id="753" r:id="rId36"/>
    <p:sldId id="754" r:id="rId37"/>
    <p:sldId id="755" r:id="rId38"/>
    <p:sldId id="756" r:id="rId39"/>
    <p:sldId id="766" r:id="rId40"/>
    <p:sldId id="767" r:id="rId41"/>
    <p:sldId id="768" r:id="rId42"/>
    <p:sldId id="770" r:id="rId43"/>
    <p:sldId id="747" r:id="rId44"/>
    <p:sldId id="748" r:id="rId45"/>
    <p:sldId id="764" r:id="rId46"/>
    <p:sldId id="750" r:id="rId47"/>
    <p:sldId id="751" r:id="rId48"/>
    <p:sldId id="763" r:id="rId49"/>
    <p:sldId id="757" r:id="rId50"/>
    <p:sldId id="758" r:id="rId51"/>
    <p:sldId id="759" r:id="rId52"/>
    <p:sldId id="760" r:id="rId53"/>
    <p:sldId id="684" r:id="rId54"/>
    <p:sldId id="772" r:id="rId55"/>
    <p:sldId id="734" r:id="rId56"/>
    <p:sldId id="666" r:id="rId57"/>
    <p:sldId id="761" r:id="rId58"/>
  </p:sldIdLst>
  <p:sldSz cx="9144000" cy="6858000" type="screen4x3"/>
  <p:notesSz cx="7102475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7" autoAdjust="0"/>
    <p:restoredTop sz="85130" autoAdjust="0"/>
  </p:normalViewPr>
  <p:slideViewPr>
    <p:cSldViewPr>
      <p:cViewPr varScale="1">
        <p:scale>
          <a:sx n="57" d="100"/>
          <a:sy n="57" d="100"/>
        </p:scale>
        <p:origin x="480" y="72"/>
      </p:cViewPr>
      <p:guideLst>
        <p:guide orient="horz" pos="22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439CED96-068A-4274-8614-CE8858D45159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79DBC96-224C-4F47-B1D0-6020CB55D1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60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DBC96-224C-4F47-B1D0-6020CB55D1D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876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19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2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20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5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21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06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22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09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92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24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13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25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4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18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02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28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21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29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22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30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33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31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54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32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26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17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34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09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35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38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06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54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38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6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10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44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39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75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40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47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41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39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42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58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90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44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2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45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85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4082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941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48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6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11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7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49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64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50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67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51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4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52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43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54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06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14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5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15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0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0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7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1082B-ACD8-4B33-A816-F102A8A894CF}" type="slidenum">
              <a:rPr lang="ar-SA" smtClean="0">
                <a:solidFill>
                  <a:srgbClr val="000000"/>
                </a:solidFill>
              </a:rPr>
              <a:pPr/>
              <a:t>18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3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 hasCustomPrompt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F262B-4021-43F5-8DFC-15F730160CEF}" type="slidenum">
              <a:rPr lang="en-US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15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AfAS2026 GAO Outreach23 March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B39C-3D64-4434-8036-15E43C1214CE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2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625" y="6350"/>
            <a:ext cx="9165590" cy="6845935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/>
        </p:nvSpPr>
        <p:spPr>
          <a:xfrm>
            <a:off x="1285557" y="5099367"/>
            <a:ext cx="7231063" cy="14395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7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Jamal </a:t>
            </a:r>
            <a:r>
              <a:rPr lang="en-US" sz="4000" b="1" dirty="0" err="1">
                <a:solidFill>
                  <a:schemeClr val="bg1"/>
                </a:solidFill>
              </a:rPr>
              <a:t>Mimouni</a:t>
            </a:r>
          </a:p>
          <a:p>
            <a:r>
              <a:rPr lang="fr-FR" altLang="en-US" sz="2800" b="1" dirty="0" err="1">
                <a:solidFill>
                  <a:schemeClr val="bg1"/>
                </a:solidFill>
              </a:rPr>
              <a:t>Physics</a:t>
            </a:r>
            <a:r>
              <a:rPr lang="fr-FR" altLang="en-US" sz="2800" b="1" dirty="0">
                <a:solidFill>
                  <a:schemeClr val="bg1"/>
                </a:solidFill>
              </a:rPr>
              <a:t> </a:t>
            </a:r>
            <a:r>
              <a:rPr lang="fr-FR" altLang="en-US" sz="2800" b="1" dirty="0" err="1">
                <a:solidFill>
                  <a:schemeClr val="bg1"/>
                </a:solidFill>
              </a:rPr>
              <a:t>Depart</a:t>
            </a:r>
            <a:r>
              <a:rPr lang="fr-FR" altLang="en-US" sz="2800" b="1" dirty="0">
                <a:solidFill>
                  <a:schemeClr val="bg1"/>
                </a:solidFill>
              </a:rPr>
              <a:t>., Constantine </a:t>
            </a:r>
            <a:r>
              <a:rPr lang="fr-FR" altLang="en-US" sz="2800" b="1" dirty="0" err="1">
                <a:solidFill>
                  <a:schemeClr val="bg1"/>
                </a:solidFill>
              </a:rPr>
              <a:t>Univ</a:t>
            </a:r>
            <a:r>
              <a:rPr lang="fr-FR" altLang="en-US" sz="2800" b="1" dirty="0">
                <a:solidFill>
                  <a:schemeClr val="bg1"/>
                </a:solidFill>
              </a:rPr>
              <a:t>, </a:t>
            </a:r>
            <a:r>
              <a:rPr lang="fr-FR" altLang="en-US" sz="2800" b="1" dirty="0" smtClean="0">
                <a:solidFill>
                  <a:schemeClr val="bg1"/>
                </a:solidFill>
              </a:rPr>
              <a:t>LPMPS &amp; CERIST, </a:t>
            </a:r>
            <a:r>
              <a:rPr lang="fr-FR" altLang="en-US" sz="2800" b="1" dirty="0" err="1">
                <a:solidFill>
                  <a:schemeClr val="bg1"/>
                </a:solidFill>
              </a:rPr>
              <a:t>Algeria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737048"/>
            <a:ext cx="2407353" cy="104894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1096350" y="1561550"/>
            <a:ext cx="7068140" cy="17065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3600" b="1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A </a:t>
            </a:r>
            <a:r>
              <a:rPr lang="en-US" altLang="en-US" sz="3600" b="1" dirty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Strategic </a:t>
            </a:r>
            <a:r>
              <a:rPr lang="en-US" altLang="en-US" sz="3600" b="1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Manifesto</a:t>
            </a:r>
          </a:p>
          <a:p>
            <a:pPr>
              <a:lnSpc>
                <a:spcPct val="120000"/>
              </a:lnSpc>
            </a:pPr>
            <a:r>
              <a:rPr lang="en-US" alt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i="1" dirty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for 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Inclusive </a:t>
            </a:r>
            <a:r>
              <a:rPr lang="en-US" altLang="en-US" sz="3200" b="1" i="1" dirty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Astronomy in 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Africa</a:t>
            </a:r>
            <a:endParaRPr lang="en-US" sz="2800" b="1" i="1" dirty="0">
              <a:solidFill>
                <a:srgbClr val="002060"/>
              </a:solidFill>
              <a:latin typeface="Arial Rounded MT Bold" panose="020F070403050403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9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704" y="1012155"/>
            <a:ext cx="8642350" cy="5202555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AutoNum type="arabicPeriod"/>
            </a:pPr>
            <a:r>
              <a:rPr lang="fr-FR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Reaching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out to the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Universities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and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Educational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institutions and the public:</a:t>
            </a:r>
          </a:p>
          <a:p>
            <a:pPr marL="514350" indent="-51435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AutoNum type="arabicPeriod"/>
            </a:pPr>
            <a:endParaRPr lang="fr-FR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72" y="2155155"/>
            <a:ext cx="6870620" cy="47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272540"/>
            <a:ext cx="8642350" cy="5202555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AutoNum type="arabicPeriod"/>
            </a:pPr>
            <a:r>
              <a:rPr lang="fr-FR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Reaching</a:t>
            </a:r>
            <a:r>
              <a:rPr lang="fr-F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out to the </a:t>
            </a:r>
            <a:r>
              <a:rPr lang="fr-FR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Universities</a:t>
            </a:r>
            <a:r>
              <a:rPr lang="fr-F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the </a:t>
            </a:r>
            <a:r>
              <a:rPr lang="fr-FR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Educational</a:t>
            </a:r>
            <a:r>
              <a:rPr lang="fr-F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institutions</a:t>
            </a:r>
          </a:p>
          <a:p>
            <a:pPr marL="0" indent="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1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1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 activities including three Universities in  the cities of Ndjamena and Mongo</a:t>
            </a:r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Conferences and meetings with faculty members</a:t>
            </a:r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Public lectures, </a:t>
            </a:r>
          </a:p>
          <a:p>
            <a:pPr marL="457200" lvl="1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Meetings with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various officials in the sector of education. </a:t>
            </a:r>
          </a:p>
          <a:p>
            <a:pPr marL="457200" lvl="1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Radio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national TV appearances.. 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85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332"/>
            <a:ext cx="76962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Program in </a:t>
            </a:r>
            <a:r>
              <a:rPr lang="fr-FR" dirty="0" err="1" smtClean="0">
                <a:solidFill>
                  <a:srgbClr val="0070C0"/>
                </a:solidFill>
              </a:rPr>
              <a:t>Chad-I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14" y="1196425"/>
            <a:ext cx="6597172" cy="523665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4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332"/>
            <a:ext cx="76962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Program in </a:t>
            </a:r>
            <a:r>
              <a:rPr lang="fr-FR" dirty="0" err="1" smtClean="0">
                <a:solidFill>
                  <a:srgbClr val="002060"/>
                </a:solidFill>
              </a:rPr>
              <a:t>Chad</a:t>
            </a:r>
            <a:r>
              <a:rPr lang="fr-FR" dirty="0" smtClean="0">
                <a:solidFill>
                  <a:srgbClr val="002060"/>
                </a:solidFill>
              </a:rPr>
              <a:t> II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26332"/>
            <a:ext cx="5001548" cy="45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University of Ndjamena,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Faculté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des Sciences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13" y="2132856"/>
            <a:ext cx="9255128" cy="38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7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University of Ndjamena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" y="2091009"/>
            <a:ext cx="9144000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5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Mongo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Polytechnical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University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865"/>
            <a:ext cx="9144000" cy="44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35049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High School in N’djamena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44824"/>
            <a:ext cx="6343873" cy="47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81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Faycal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University  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" y="2093912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8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052736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Mongo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Polytechnical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University, </a:t>
            </a:r>
          </a:p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with the Faculty members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" y="1921256"/>
            <a:ext cx="9144000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15" y="433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ZA" b="1" spc="-65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What is ?</a:t>
            </a:r>
            <a:r>
              <a:rPr lang="en-ZA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ZA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265464" y="1340768"/>
            <a:ext cx="8699024" cy="5184576"/>
          </a:xfrm>
        </p:spPr>
        <p:txBody>
          <a:bodyPr>
            <a:noAutofit/>
          </a:bodyPr>
          <a:lstStyle/>
          <a:p>
            <a:pPr marL="261938" indent="0">
              <a:buNone/>
            </a:pPr>
            <a:endParaRPr lang="en-ZA" sz="18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61938" indent="0"/>
            <a:r>
              <a:rPr lang="en-Z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“On ne </a:t>
            </a:r>
            <a:r>
              <a:rPr lang="en-ZA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prete</a:t>
            </a:r>
            <a:r>
              <a:rPr lang="en-Z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qu’aux</a:t>
            </a:r>
            <a:r>
              <a:rPr lang="en-Z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riches” </a:t>
            </a:r>
          </a:p>
          <a:p>
            <a:pPr marL="261938" indent="0">
              <a:buNone/>
            </a:pPr>
            <a:endParaRPr lang="en-ZA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0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Talent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universal; opportunity is not.</a:t>
            </a:r>
            <a:endParaRPr lang="en-Z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0"/>
            <a:endParaRPr lang="en-ZA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0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one is to be left behind”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Z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0">
              <a:buNone/>
            </a:pPr>
            <a:endParaRPr lang="en-Z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0"/>
            <a:r>
              <a:rPr lang="en-Z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Future is bright, only if it shines for All</a:t>
            </a:r>
          </a:p>
          <a:p>
            <a:pPr marL="261938" indent="0"/>
            <a:endParaRPr lang="en-ZA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 indent="0"/>
            <a:r>
              <a:rPr lang="en-Z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en-Z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ZA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Z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become a big </a:t>
            </a:r>
            <a:r>
              <a:rPr lang="en-Z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institutional </a:t>
            </a:r>
            <a:r>
              <a:rPr lang="en-Z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Cow ?</a:t>
            </a:r>
          </a:p>
          <a:p>
            <a:endParaRPr lang="en-ZA" sz="2400" b="1" dirty="0" smtClean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ZA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8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Mongo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Polytechnical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University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" y="2276872"/>
            <a:ext cx="9144000" cy="36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47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Mongo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Polytechnical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University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0" y="2072270"/>
            <a:ext cx="9144000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Chad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High School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" y="2264247"/>
            <a:ext cx="9144000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57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in Niger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1650" y="1244956"/>
            <a:ext cx="8642350" cy="520255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r>
              <a:rPr lang="fr-FR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Reaching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out to the </a:t>
            </a:r>
            <a:r>
              <a:rPr lang="fr-FR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Universities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the </a:t>
            </a:r>
            <a:r>
              <a:rPr lang="fr-FR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Educational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institutions</a:t>
            </a:r>
          </a:p>
          <a:p>
            <a:pPr marL="0" indent="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00" y="2009671"/>
            <a:ext cx="7743694" cy="47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63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Niger-I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dirty="0" smtClean="0">
                <a:solidFill>
                  <a:srgbClr val="0000FF"/>
                </a:solidFill>
              </a:rPr>
              <a:t>Ten activities </a:t>
            </a:r>
            <a:r>
              <a:rPr lang="en-US" dirty="0">
                <a:solidFill>
                  <a:srgbClr val="0000FF"/>
                </a:solidFill>
              </a:rPr>
              <a:t>in Niamey and Niamey region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dirty="0"/>
              <a:t>- public lectures, 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dirty="0"/>
              <a:t>- conferences and meeting with faculty members and a - </a:t>
            </a:r>
            <a:r>
              <a:rPr lang="en-US" sz="2800" dirty="0" smtClean="0"/>
              <a:t>- - meeting </a:t>
            </a:r>
            <a:r>
              <a:rPr lang="en-US" sz="2800" dirty="0"/>
              <a:t>with the staff of the Ministry of Higher Education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3" y="1988840"/>
            <a:ext cx="8387545" cy="51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10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Niger-II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0970" y="1336357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dirty="0" smtClean="0">
                <a:solidFill>
                  <a:srgbClr val="0000FF"/>
                </a:solidFill>
              </a:rPr>
              <a:t>10 activities in Niamey and Niamey region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7" y="1844824"/>
            <a:ext cx="9252700" cy="30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62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635164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Niger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Niamey King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Faycal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University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8" y="1989422"/>
            <a:ext cx="8463973" cy="41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57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421522" y="129540"/>
            <a:ext cx="8300955" cy="77918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Niger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Niamey, King Abdullah University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195" y="1908447"/>
            <a:ext cx="9144000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5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Niger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Niamey, Military High School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5" y="1534675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90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7054552" cy="77918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Niger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Niamey,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Lycée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d’Excellence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025"/>
            <a:ext cx="9144000" cy="38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28" y="485393"/>
            <a:ext cx="8229600" cy="835372"/>
          </a:xfrm>
        </p:spPr>
        <p:txBody>
          <a:bodyPr>
            <a:normAutofit/>
          </a:bodyPr>
          <a:lstStyle/>
          <a:p>
            <a:r>
              <a:rPr lang="en-ZA" b="1" spc="-65" dirty="0" smtClean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Africa’s Two big Divides </a:t>
            </a:r>
            <a:r>
              <a:rPr lang="en-ZA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346710" y="1560003"/>
            <a:ext cx="8450580" cy="37547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 smtClean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1- Some countries faring (reasonably) well in Astronomy and most haven’t started yet!</a:t>
            </a:r>
          </a:p>
          <a:p>
            <a:pPr marL="0" indent="0">
              <a:buNone/>
            </a:pPr>
            <a:r>
              <a:rPr lang="en-ZA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 of 55 countries, some 40 have no astronomy </a:t>
            </a:r>
          </a:p>
          <a:p>
            <a:pPr marL="0" indent="0">
              <a:buNone/>
            </a:pPr>
            <a:endParaRPr lang="en-ZA" sz="2400" b="1" dirty="0" smtClean="0">
              <a:solidFill>
                <a:srgbClr val="0000FF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ZA" sz="2400" b="1" dirty="0" smtClean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2- Linguistically wise </a:t>
            </a:r>
            <a:r>
              <a:rPr lang="fr-FR" sz="2400" b="1" dirty="0" smtClean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English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speaking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Versus French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Speaking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Some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sub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-ensembles: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Lusitophone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Arabic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speaking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Swahili </a:t>
            </a:r>
            <a:r>
              <a:rPr lang="fr-FR" sz="2400" b="1" dirty="0" err="1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speaking</a:t>
            </a:r>
            <a:r>
              <a:rPr lang="fr-FR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…</a:t>
            </a:r>
            <a:endParaRPr lang="en-ZA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14300" indent="0">
              <a:buNone/>
            </a:pPr>
            <a:endParaRPr lang="en-ZA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ZA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Pictur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3888" y="4827078"/>
            <a:ext cx="2240280" cy="97536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AfAS2026 GAO Outreach23 March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40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RDC-Congo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April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2023 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8520"/>
            <a:ext cx="5658164" cy="58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22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Outreach to RDC-Congo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April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2023 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1" y="0"/>
            <a:ext cx="875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7054552" cy="779180"/>
          </a:xfrm>
        </p:spPr>
        <p:txBody>
          <a:bodyPr>
            <a:normAutofit/>
          </a:bodyPr>
          <a:lstStyle/>
          <a:p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51"/>
            <a:ext cx="9144000" cy="61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2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7054552" cy="779180"/>
          </a:xfrm>
        </p:spPr>
        <p:txBody>
          <a:bodyPr>
            <a:normAutofit/>
          </a:bodyPr>
          <a:lstStyle/>
          <a:p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9" y="288538"/>
            <a:ext cx="9144000" cy="63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41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7054552" cy="779180"/>
          </a:xfrm>
        </p:spPr>
        <p:txBody>
          <a:bodyPr>
            <a:normAutofit/>
          </a:bodyPr>
          <a:lstStyle/>
          <a:p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405" y="908720"/>
            <a:ext cx="8642350" cy="52025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67" y="0"/>
            <a:ext cx="620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15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6173"/>
            <a:ext cx="8206680" cy="893646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Mali &amp; Guinea   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February  2024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67" y="1109819"/>
            <a:ext cx="6971645" cy="548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97963" y="375114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Mali &amp; Guinea 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February  2024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69" y="0"/>
            <a:ext cx="602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47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97963" y="375114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Mali &amp; Guinea   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February  2024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" y="0"/>
            <a:ext cx="735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6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97963" y="375114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Mali &amp; Guinea   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February  2024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12" y="0"/>
            <a:ext cx="635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36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9129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Tanzania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February 2025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1091282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4" y="1178115"/>
            <a:ext cx="8460432" cy="56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38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en-US"/>
          </a:p>
        </p:txBody>
      </p:sp>
      <p:pic>
        <p:nvPicPr>
          <p:cNvPr id="4" name="Espace réservé du contenu 3" descr="afric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645" y="0"/>
            <a:ext cx="6974205" cy="665797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AfAS2026 GAO Outreach23 March</a:t>
            </a:r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230435" cy="2199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" y="-63500"/>
            <a:ext cx="9044497" cy="615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62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528"/>
            <a:ext cx="9144000" cy="50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2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0" y="1772816"/>
            <a:ext cx="9144000" cy="33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2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" y="0"/>
            <a:ext cx="8995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1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9129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Cameroon &amp; Benin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February 2026  </a:t>
            </a:r>
            <a:b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1091282"/>
            <a:ext cx="8642350" cy="544763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/>
              <a:t>Institutional Engagement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Meetings </a:t>
            </a:r>
            <a:r>
              <a:rPr lang="en-US" dirty="0"/>
              <a:t>at the University of Douala focused on academic requirements for integrating astrophysics into existing physics frameworks.</a:t>
            </a:r>
          </a:p>
          <a:p>
            <a:pPr lvl="0"/>
            <a:r>
              <a:rPr lang="en-US" b="1" dirty="0"/>
              <a:t>Technical Lectures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Presentations </a:t>
            </a:r>
            <a:r>
              <a:rPr lang="en-US" dirty="0"/>
              <a:t>characterized astrophysics as a "generalization of physics" to make research windows available for undergraduate students.</a:t>
            </a:r>
          </a:p>
          <a:p>
            <a:pPr lvl="0"/>
            <a:r>
              <a:rPr lang="en-US" b="1" dirty="0"/>
              <a:t>Advanced Mathematics</a:t>
            </a:r>
            <a:r>
              <a:rPr lang="en-US" dirty="0" smtClean="0"/>
              <a:t>:</a:t>
            </a:r>
          </a:p>
          <a:p>
            <a:pPr marL="0" lvl="0" indent="0">
              <a:buNone/>
            </a:pPr>
            <a:r>
              <a:rPr lang="en-US" dirty="0" smtClean="0"/>
              <a:t> </a:t>
            </a:r>
            <a:r>
              <a:rPr lang="en-US" dirty="0"/>
              <a:t>Engagement at AIMS-Cameroon targeted students with advanced mathematical backgrounds to discuss cosmology and the physics landscape.</a:t>
            </a:r>
          </a:p>
          <a:p>
            <a:pPr lvl="0"/>
            <a:r>
              <a:rPr lang="en-US" b="1" dirty="0"/>
              <a:t>National Roadmap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High-level </a:t>
            </a:r>
            <a:r>
              <a:rPr lang="en-US" dirty="0"/>
              <a:t>discussions with the Ministry of Higher Education addressed the long-term institutionalization of astronomy in the national system.</a:t>
            </a:r>
          </a:p>
          <a:p>
            <a:pPr lvl="0"/>
            <a:r>
              <a:rPr lang="en-US" b="1" dirty="0"/>
              <a:t>Secondary Outreach</a:t>
            </a:r>
            <a:r>
              <a:rPr lang="en-US" dirty="0" smtClean="0"/>
              <a:t>:</a:t>
            </a:r>
          </a:p>
          <a:p>
            <a:pPr marL="0" lvl="0" indent="0">
              <a:buNone/>
            </a:pPr>
            <a:r>
              <a:rPr lang="en-US" dirty="0" smtClean="0"/>
              <a:t> </a:t>
            </a:r>
            <a:r>
              <a:rPr lang="en-US" dirty="0"/>
              <a:t>Lecturing sessions at major institutions, such as the High School of </a:t>
            </a:r>
            <a:r>
              <a:rPr lang="en-US" dirty="0" err="1"/>
              <a:t>Buea</a:t>
            </a:r>
            <a:r>
              <a:rPr lang="en-US" dirty="0"/>
              <a:t>, complemented official physics and mathematics curricula.</a:t>
            </a:r>
          </a:p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00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8301" y="332656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Cameroon &amp; Benin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February 2026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0" y="908720"/>
            <a:ext cx="7704856" cy="62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17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97963" y="375114"/>
            <a:ext cx="8206680" cy="77918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GAO to Cameroon &amp; Benin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April 2026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99274"/>
            <a:ext cx="7704856" cy="62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1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/>
          <a:stretch/>
        </p:blipFill>
        <p:spPr>
          <a:xfrm>
            <a:off x="393637" y="514391"/>
            <a:ext cx="8498843" cy="63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5" y="0"/>
            <a:ext cx="6913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3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130" y="908720"/>
            <a:ext cx="8642350" cy="54476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874"/>
            <a:ext cx="9144000" cy="276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9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269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Pedagogical Challenges in Unreached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Nations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776"/>
            <a:ext cx="8642350" cy="5202555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9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/>
              <a:t>Education </a:t>
            </a:r>
            <a:r>
              <a:rPr lang="en-US" b="1" dirty="0"/>
              <a:t>of Educators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A </a:t>
            </a:r>
            <a:r>
              <a:rPr lang="en-US" dirty="0"/>
              <a:t>critical need </a:t>
            </a:r>
            <a:r>
              <a:rPr lang="en-US" dirty="0" smtClean="0"/>
              <a:t>to </a:t>
            </a:r>
            <a:r>
              <a:rPr lang="en-US" dirty="0"/>
              <a:t>train teachers at Normal Schools to incorporate astronomy into national physics and chemistry programs.</a:t>
            </a:r>
            <a:endParaRPr lang="en-US" sz="2800" dirty="0"/>
          </a:p>
          <a:p>
            <a:pPr lvl="0"/>
            <a:r>
              <a:rPr lang="en-US" b="1" dirty="0"/>
              <a:t>LMD Integration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Missions </a:t>
            </a:r>
            <a:r>
              <a:rPr lang="en-US" dirty="0"/>
              <a:t>advocate for </a:t>
            </a:r>
            <a:r>
              <a:rPr lang="en-US" dirty="0" smtClean="0"/>
              <a:t>introducing </a:t>
            </a:r>
            <a:r>
              <a:rPr lang="en-US" dirty="0" err="1" smtClean="0"/>
              <a:t>anastronomy</a:t>
            </a:r>
            <a:r>
              <a:rPr lang="en-US" dirty="0" smtClean="0"/>
              <a:t> course </a:t>
            </a:r>
            <a:r>
              <a:rPr lang="en-US" dirty="0"/>
              <a:t>as </a:t>
            </a:r>
            <a:r>
              <a:rPr lang="en-US" dirty="0" smtClean="0"/>
              <a:t>an optional offering </a:t>
            </a:r>
            <a:r>
              <a:rPr lang="en-US" dirty="0"/>
              <a:t>within the LMD system at major universities.</a:t>
            </a:r>
            <a:endParaRPr lang="en-US" sz="2800" dirty="0"/>
          </a:p>
          <a:p>
            <a:pPr lvl="0"/>
            <a:r>
              <a:rPr lang="en-US" b="1" dirty="0"/>
              <a:t>Interface with </a:t>
            </a:r>
            <a:r>
              <a:rPr lang="en-US" b="1" dirty="0" smtClean="0"/>
              <a:t>Culture</a:t>
            </a:r>
            <a:r>
              <a:rPr lang="en-US" dirty="0" smtClean="0"/>
              <a:t>:</a:t>
            </a:r>
          </a:p>
          <a:p>
            <a:pPr marL="0" lvl="0" indent="0">
              <a:buNone/>
            </a:pPr>
            <a:r>
              <a:rPr lang="en-US" dirty="0" smtClean="0"/>
              <a:t> </a:t>
            </a:r>
            <a:r>
              <a:rPr lang="en-US" dirty="0"/>
              <a:t>Astronomy </a:t>
            </a:r>
            <a:r>
              <a:rPr lang="en-US" dirty="0" smtClean="0"/>
              <a:t>provides </a:t>
            </a:r>
            <a:r>
              <a:rPr lang="en-US" dirty="0"/>
              <a:t>scientific bases for </a:t>
            </a:r>
            <a:r>
              <a:rPr lang="en-US" dirty="0" smtClean="0"/>
              <a:t>some social </a:t>
            </a:r>
            <a:r>
              <a:rPr lang="en-US" dirty="0"/>
              <a:t>practices, such as lunar calendar calculations for religious months.</a:t>
            </a:r>
            <a:endParaRPr lang="en-US" sz="2800" dirty="0"/>
          </a:p>
          <a:p>
            <a:pPr lvl="0"/>
            <a:r>
              <a:rPr lang="en-US" b="1" dirty="0"/>
              <a:t>Mathematical Foundations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  Mathematics </a:t>
            </a:r>
            <a:r>
              <a:rPr lang="en-US" dirty="0"/>
              <a:t>as a foundation for </a:t>
            </a:r>
            <a:r>
              <a:rPr lang="en-US" dirty="0" smtClean="0"/>
              <a:t>GR and </a:t>
            </a:r>
            <a:r>
              <a:rPr lang="en-US" dirty="0"/>
              <a:t>computational </a:t>
            </a:r>
            <a:r>
              <a:rPr lang="en-US" dirty="0" smtClean="0"/>
              <a:t>research.</a:t>
            </a:r>
            <a:endParaRPr lang="en-US" sz="2800" dirty="0"/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</a:pPr>
            <a:endParaRPr lang="fr-F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32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en-US"/>
          </a:p>
        </p:txBody>
      </p:sp>
      <p:pic>
        <p:nvPicPr>
          <p:cNvPr id="4" name="Espace réservé du contenu 3" descr="africa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90" y="172110"/>
            <a:ext cx="6112510" cy="678116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675437"/>
            <a:ext cx="2895600" cy="365125"/>
          </a:xfrm>
        </p:spPr>
        <p:txBody>
          <a:bodyPr/>
          <a:lstStyle/>
          <a:p>
            <a:r>
              <a:rPr lang="fr-FR" smtClean="0"/>
              <a:t>AfAS2026 GAO Outreach23 March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84823"/>
            <a:ext cx="2729531" cy="2592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97508"/>
            <a:ext cx="2759084" cy="26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207375" cy="11430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Linguistic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Zones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1382" y="1272540"/>
            <a:ext cx="8642350" cy="5202555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en-US" sz="4000" b="1" dirty="0">
                <a:solidFill>
                  <a:srgbClr val="0000FF"/>
                </a:solidFill>
              </a:rPr>
              <a:t>Francophone Coverage</a:t>
            </a:r>
            <a:r>
              <a:rPr lang="en-US" sz="4000" dirty="0">
                <a:solidFill>
                  <a:srgbClr val="0000FF"/>
                </a:solidFill>
              </a:rPr>
              <a:t>: </a:t>
            </a:r>
            <a:endParaRPr lang="en-US" sz="4000" dirty="0" smtClean="0">
              <a:solidFill>
                <a:srgbClr val="0000FF"/>
              </a:solidFill>
            </a:endParaRPr>
          </a:p>
          <a:p>
            <a:pPr lvl="0"/>
            <a:endParaRPr lang="en-US" dirty="0" smtClean="0"/>
          </a:p>
          <a:p>
            <a:pPr marL="0" lvl="0" indent="0" algn="ctr">
              <a:buNone/>
            </a:pPr>
            <a:r>
              <a:rPr lang="en-US" sz="3400" b="1" dirty="0" smtClean="0"/>
              <a:t>GAO </a:t>
            </a:r>
            <a:r>
              <a:rPr lang="en-US" sz="3400" b="1" dirty="0"/>
              <a:t>missions have successfully reached about 70% of Sub-Saharan French-speaking Africa.</a:t>
            </a:r>
          </a:p>
          <a:p>
            <a:pPr lvl="0"/>
            <a:r>
              <a:rPr lang="en-US" b="1" dirty="0"/>
              <a:t>Infrastructure Gaps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Severe </a:t>
            </a:r>
            <a:r>
              <a:rPr lang="en-US" dirty="0"/>
              <a:t>operational constraints include chronic electricity shortages and a lack of administrative follow-up within </a:t>
            </a:r>
            <a:r>
              <a:rPr lang="en-US" dirty="0" err="1"/>
              <a:t>AfAS</a:t>
            </a:r>
            <a:r>
              <a:rPr lang="en-US" dirty="0"/>
              <a:t>.</a:t>
            </a:r>
          </a:p>
          <a:p>
            <a:pPr lvl="0"/>
            <a:r>
              <a:rPr lang="en-US" b="1" dirty="0"/>
              <a:t>Political Volatility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Civil </a:t>
            </a:r>
            <a:r>
              <a:rPr lang="en-US" dirty="0"/>
              <a:t>unrest and general strikes in regions like </a:t>
            </a:r>
            <a:r>
              <a:rPr lang="en-US" dirty="0" smtClean="0"/>
              <a:t>Guinea, Cameroon </a:t>
            </a:r>
            <a:r>
              <a:rPr lang="en-US" dirty="0"/>
              <a:t>can </a:t>
            </a:r>
            <a:r>
              <a:rPr lang="en-US" dirty="0" smtClean="0"/>
              <a:t>limit academic </a:t>
            </a:r>
            <a:r>
              <a:rPr lang="en-US" dirty="0"/>
              <a:t>activities.</a:t>
            </a:r>
          </a:p>
          <a:p>
            <a:pPr marL="0" lvl="0" indent="0">
              <a:buNone/>
            </a:pPr>
            <a:r>
              <a:rPr lang="en-US" b="1" dirty="0"/>
              <a:t>Linguistic Isolation</a:t>
            </a:r>
            <a:r>
              <a:rPr lang="en-US" dirty="0"/>
              <a:t>: Countries in linguistically illusory self-sufficiency </a:t>
            </a:r>
            <a:r>
              <a:rPr lang="en-US" dirty="0" smtClean="0"/>
              <a:t>() </a:t>
            </a:r>
            <a:r>
              <a:rPr lang="en-US" dirty="0"/>
              <a:t>remain a challenge for continental mesh-up.</a:t>
            </a:r>
          </a:p>
          <a:p>
            <a:pPr lvl="0"/>
            <a:r>
              <a:rPr lang="en-US" b="1" dirty="0"/>
              <a:t>Future Frontiers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Portuguese </a:t>
            </a:r>
            <a:r>
              <a:rPr lang="en-US" dirty="0"/>
              <a:t>and Spanish-speaking African nations remain the most "left out" and require future missions with dedicated speakers.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9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</a:pPr>
            <a:endParaRPr lang="fr-F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4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207375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Technical Recommendations for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Sustainability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1" y="1412776"/>
            <a:ext cx="8353623" cy="5202555"/>
          </a:xfrm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9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/>
              <a:t>MSc and PhD </a:t>
            </a:r>
            <a:r>
              <a:rPr lang="en-US" b="1" dirty="0"/>
              <a:t>Tracks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Provide </a:t>
            </a:r>
            <a:r>
              <a:rPr lang="en-US" dirty="0"/>
              <a:t>scholarships to bright students through the NASSP program in South Africa or the AU-EU science program.</a:t>
            </a:r>
            <a:endParaRPr lang="en-US" sz="2800" dirty="0"/>
          </a:p>
          <a:p>
            <a:pPr lvl="0"/>
            <a:r>
              <a:rPr lang="en-US" b="1" dirty="0"/>
              <a:t>Instrument Provision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Supply </a:t>
            </a:r>
            <a:r>
              <a:rPr lang="en-US" dirty="0"/>
              <a:t>physics departments with "advanced amateur" reflector telescopes (approx. 2000 euros) and CCD cameras.</a:t>
            </a:r>
            <a:endParaRPr lang="en-US" sz="2800" dirty="0"/>
          </a:p>
          <a:p>
            <a:pPr lvl="0"/>
            <a:r>
              <a:rPr lang="en-US" b="1" dirty="0"/>
              <a:t>Science Materials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Continue </a:t>
            </a:r>
            <a:r>
              <a:rPr lang="en-US" dirty="0"/>
              <a:t>the extensive distribution of sky maps, high-quality posters, and </a:t>
            </a:r>
            <a:r>
              <a:rPr lang="en-US" i="1" dirty="0"/>
              <a:t>African Science Stars</a:t>
            </a:r>
            <a:r>
              <a:rPr lang="en-US" dirty="0"/>
              <a:t> magazines.</a:t>
            </a:r>
            <a:endParaRPr lang="en-US" sz="2800" dirty="0"/>
          </a:p>
          <a:p>
            <a:pPr lvl="0"/>
            <a:r>
              <a:rPr lang="en-US" b="1" dirty="0"/>
              <a:t>Portable Planetariums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Implement </a:t>
            </a:r>
            <a:r>
              <a:rPr lang="en-US" dirty="0"/>
              <a:t>schemes to donate portable planetariums to African institutions for public and school outreach.</a:t>
            </a:r>
            <a:endParaRPr lang="en-US" sz="2800" dirty="0"/>
          </a:p>
          <a:p>
            <a:pPr lvl="0"/>
            <a:r>
              <a:rPr lang="en-US" b="1" dirty="0"/>
              <a:t>Institutional Support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Local </a:t>
            </a:r>
            <a:r>
              <a:rPr lang="en-US" dirty="0"/>
              <a:t>institutions must be assisted in securing government support to integrate astronomy into national development plans.</a:t>
            </a:r>
            <a:endParaRPr lang="en-US" sz="2800" dirty="0"/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</a:pPr>
            <a:endParaRPr lang="fr-F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64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207375" cy="11430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Linguistic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Zones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776"/>
            <a:ext cx="8642350" cy="520255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9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</a:pPr>
            <a:endParaRPr lang="fr-F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1" y="1412776"/>
            <a:ext cx="83632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Awareness raising </a:t>
            </a:r>
            <a:r>
              <a:rPr lang="en-US" sz="2800" b="1" dirty="0"/>
              <a:t>vs. Programs</a:t>
            </a:r>
            <a:r>
              <a:rPr lang="en-US" sz="2800" dirty="0"/>
              <a:t>: </a:t>
            </a:r>
            <a:endParaRPr lang="en-US" sz="2800" dirty="0" smtClean="0"/>
          </a:p>
          <a:p>
            <a:pPr lvl="0"/>
            <a:r>
              <a:rPr lang="en-US" sz="2800" dirty="0" smtClean="0"/>
              <a:t>The </a:t>
            </a:r>
            <a:r>
              <a:rPr lang="en-US" sz="2800" dirty="0"/>
              <a:t>greatest challenge </a:t>
            </a:r>
            <a:r>
              <a:rPr lang="en-US" sz="2800" dirty="0" smtClean="0"/>
              <a:t>: </a:t>
            </a:r>
            <a:r>
              <a:rPr lang="en-US" sz="2800" dirty="0"/>
              <a:t>the transition from temporary sensitization to permanent academic programs.</a:t>
            </a:r>
          </a:p>
          <a:p>
            <a:pPr lvl="0"/>
            <a:r>
              <a:rPr lang="en-US" sz="2800" b="1" dirty="0"/>
              <a:t>Resource Prioritization</a:t>
            </a:r>
            <a:r>
              <a:rPr lang="en-US" sz="2800" dirty="0"/>
              <a:t>: </a:t>
            </a:r>
            <a:endParaRPr lang="en-US" sz="2800" dirty="0" smtClean="0"/>
          </a:p>
          <a:p>
            <a:pPr lvl="0"/>
            <a:r>
              <a:rPr lang="en-US" sz="2800" dirty="0" smtClean="0"/>
              <a:t>Implementation </a:t>
            </a:r>
            <a:r>
              <a:rPr lang="en-US" sz="2800" dirty="0"/>
              <a:t>of follow-up strategies requires </a:t>
            </a:r>
            <a:r>
              <a:rPr lang="en-US" sz="2800" b="1" dirty="0"/>
              <a:t>a more robust commitment of resources on the </a:t>
            </a:r>
            <a:r>
              <a:rPr lang="en-US" sz="2800" b="1" dirty="0" err="1"/>
              <a:t>A</a:t>
            </a:r>
            <a:r>
              <a:rPr lang="en-US" sz="2800" dirty="0" err="1"/>
              <a:t>fAS</a:t>
            </a:r>
            <a:r>
              <a:rPr lang="en-US" sz="2800" dirty="0"/>
              <a:t> executive agenda.</a:t>
            </a:r>
          </a:p>
          <a:p>
            <a:pPr lvl="0"/>
            <a:r>
              <a:rPr lang="en-US" sz="2800" b="1" dirty="0"/>
              <a:t>Inclusive Future</a:t>
            </a:r>
            <a:r>
              <a:rPr lang="en-US" sz="2800" dirty="0"/>
              <a:t>: </a:t>
            </a:r>
            <a:endParaRPr lang="en-US" sz="2800" dirty="0" smtClean="0"/>
          </a:p>
          <a:p>
            <a:pPr lvl="0"/>
            <a:r>
              <a:rPr lang="en-US" sz="2800" dirty="0" smtClean="0"/>
              <a:t>The </a:t>
            </a:r>
            <a:r>
              <a:rPr lang="en-US" sz="2800" dirty="0"/>
              <a:t>ultimate goal is ensuring that "No African state is to be left behind" from the broader African scientific community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9471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en-US"/>
          </a:p>
        </p:txBody>
      </p:sp>
      <p:pic>
        <p:nvPicPr>
          <p:cNvPr id="4" name="Espace réservé du contenu 3" descr="africa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697" y="76835"/>
            <a:ext cx="6112510" cy="678116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675437"/>
            <a:ext cx="2895600" cy="365125"/>
          </a:xfrm>
        </p:spPr>
        <p:txBody>
          <a:bodyPr/>
          <a:lstStyle/>
          <a:p>
            <a:r>
              <a:rPr lang="en-US" smtClean="0"/>
              <a:t>AfAS2026 GAO Outreach23 March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66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8207375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Technical Recommendations for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Sustainability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1" y="1412776"/>
            <a:ext cx="8353623" cy="5202555"/>
          </a:xfrm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endParaRPr lang="fr-FR" sz="9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>
                <a:solidFill>
                  <a:srgbClr val="0000FF"/>
                </a:solidFill>
              </a:rPr>
              <a:t>MSc and PhD </a:t>
            </a:r>
            <a:r>
              <a:rPr lang="en-US" b="1" dirty="0">
                <a:solidFill>
                  <a:srgbClr val="0000FF"/>
                </a:solidFill>
              </a:rPr>
              <a:t>Tracks</a:t>
            </a:r>
            <a:r>
              <a:rPr lang="en-US" dirty="0">
                <a:solidFill>
                  <a:srgbClr val="0000FF"/>
                </a:solidFill>
              </a:rPr>
              <a:t>: 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0" indent="0">
              <a:buNone/>
            </a:pPr>
            <a:r>
              <a:rPr lang="en-US" dirty="0" smtClean="0"/>
              <a:t>Provide </a:t>
            </a:r>
            <a:r>
              <a:rPr lang="en-US" dirty="0"/>
              <a:t>scholarships to bright students through the NASSP </a:t>
            </a:r>
            <a:r>
              <a:rPr lang="en-US" dirty="0" smtClean="0"/>
              <a:t>program or </a:t>
            </a:r>
            <a:r>
              <a:rPr lang="en-US" sz="3100" dirty="0"/>
              <a:t>equivalent  in South Africa or the AU-EU science program.</a:t>
            </a:r>
          </a:p>
          <a:p>
            <a:pPr lvl="0"/>
            <a:r>
              <a:rPr lang="en-US" b="1" dirty="0">
                <a:solidFill>
                  <a:srgbClr val="0000FF"/>
                </a:solidFill>
              </a:rPr>
              <a:t>Instrument Provision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0" indent="0">
              <a:buNone/>
            </a:pPr>
            <a:r>
              <a:rPr lang="en-US" dirty="0" smtClean="0"/>
              <a:t>Supply physics departments with (almost) Research grade or "advanced amateur" reflector telescopes (approx. 3000 euros) and CCD cameras. PANOPTES could be one … </a:t>
            </a:r>
            <a:r>
              <a:rPr lang="en-US" dirty="0"/>
              <a:t>or </a:t>
            </a:r>
            <a:r>
              <a:rPr lang="en-US" dirty="0" smtClean="0"/>
              <a:t>entry-level </a:t>
            </a:r>
            <a:r>
              <a:rPr lang="en-US" dirty="0" err="1" smtClean="0"/>
              <a:t>radiotelescope</a:t>
            </a:r>
            <a:r>
              <a:rPr lang="en-US" dirty="0" smtClean="0"/>
              <a:t>… </a:t>
            </a:r>
            <a:endParaRPr lang="en-US" sz="2800" dirty="0" smtClean="0"/>
          </a:p>
          <a:p>
            <a:pPr lvl="0"/>
            <a:r>
              <a:rPr lang="en-US" b="1" dirty="0" smtClean="0">
                <a:solidFill>
                  <a:srgbClr val="0000FF"/>
                </a:solidFill>
              </a:rPr>
              <a:t>Portable </a:t>
            </a:r>
            <a:r>
              <a:rPr lang="en-US" b="1" dirty="0">
                <a:solidFill>
                  <a:srgbClr val="0000FF"/>
                </a:solidFill>
              </a:rPr>
              <a:t>Planetariums</a:t>
            </a:r>
            <a:r>
              <a:rPr lang="en-US" dirty="0">
                <a:solidFill>
                  <a:srgbClr val="0000FF"/>
                </a:solidFill>
              </a:rPr>
              <a:t>: 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0" indent="0">
              <a:buNone/>
            </a:pPr>
            <a:r>
              <a:rPr lang="en-US" dirty="0" smtClean="0"/>
              <a:t>Donated or purchased affordable portable </a:t>
            </a:r>
            <a:r>
              <a:rPr lang="en-US" dirty="0"/>
              <a:t>planetariums to African institutions for public and school outreach.</a:t>
            </a:r>
            <a:endParaRPr lang="en-US" sz="2800" dirty="0"/>
          </a:p>
          <a:p>
            <a:pPr lvl="0"/>
            <a:r>
              <a:rPr lang="en-US" b="1" dirty="0">
                <a:solidFill>
                  <a:srgbClr val="0000FF"/>
                </a:solidFill>
              </a:rPr>
              <a:t>Institutional Support</a:t>
            </a:r>
            <a:r>
              <a:rPr lang="en-US" dirty="0">
                <a:solidFill>
                  <a:srgbClr val="0000FF"/>
                </a:solidFill>
              </a:rPr>
              <a:t>: 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0" indent="0">
              <a:buNone/>
            </a:pPr>
            <a:r>
              <a:rPr lang="en-US" dirty="0" smtClean="0"/>
              <a:t>Local </a:t>
            </a:r>
            <a:r>
              <a:rPr lang="en-US" dirty="0"/>
              <a:t>institutions must be assisted in securing government support to integrate astronomy into national development plans.</a:t>
            </a:r>
            <a:endParaRPr lang="en-US" sz="2800" dirty="0"/>
          </a:p>
          <a:p>
            <a:pPr lvl="1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</a:pPr>
            <a:endParaRPr lang="fr-F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5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08912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Conclusion</a:t>
            </a:r>
            <a:r>
              <a:rPr lang="fr-FR" dirty="0"/>
              <a:t/>
            </a:r>
            <a:br>
              <a:rPr lang="fr-FR" dirty="0"/>
            </a:br>
            <a:r>
              <a:rPr lang="en-US" sz="3100" b="1" dirty="0" smtClean="0">
                <a:solidFill>
                  <a:srgbClr val="C00000"/>
                </a:solidFill>
              </a:rPr>
              <a:t>A </a:t>
            </a:r>
            <a:r>
              <a:rPr lang="en-US" sz="3100" b="1" dirty="0">
                <a:solidFill>
                  <a:srgbClr val="C00000"/>
                </a:solidFill>
              </a:rPr>
              <a:t>Strategic plan for the unreached Countries in Africa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1922" y="1700808"/>
            <a:ext cx="7888510" cy="4038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Some 40  countries in Africa have no astronomy at any level…</a:t>
            </a:r>
          </a:p>
          <a:p>
            <a:r>
              <a:rPr lang="en-US" sz="2400" dirty="0" smtClean="0"/>
              <a:t> Next </a:t>
            </a:r>
            <a:r>
              <a:rPr lang="en-US" sz="2400" dirty="0"/>
              <a:t>decade of African astronomy </a:t>
            </a:r>
            <a:r>
              <a:rPr lang="en-US" sz="2400" dirty="0" smtClean="0"/>
              <a:t>should be  </a:t>
            </a:r>
            <a:r>
              <a:rPr lang="en-US" sz="2400" dirty="0"/>
              <a:t>defined not by isolated excellence, but by intentionally inclusive, continent-wide growth. </a:t>
            </a:r>
            <a:endParaRPr lang="en-US" sz="2400" dirty="0" smtClean="0"/>
          </a:p>
          <a:p>
            <a:r>
              <a:rPr lang="fr-FR" sz="2400" dirty="0" err="1" smtClean="0"/>
              <a:t>AfAS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devoted</a:t>
            </a:r>
            <a:r>
              <a:rPr lang="fr-FR" sz="2400" dirty="0" smtClean="0"/>
              <a:t> 1% or </a:t>
            </a:r>
            <a:r>
              <a:rPr lang="fr-FR" sz="2400" dirty="0" err="1" smtClean="0"/>
              <a:t>less</a:t>
            </a:r>
            <a:r>
              <a:rPr lang="fr-FR" sz="2400" dirty="0" smtClean="0"/>
              <a:t> of </a:t>
            </a:r>
            <a:r>
              <a:rPr lang="fr-FR" sz="2400" dirty="0" err="1" smtClean="0"/>
              <a:t>its</a:t>
            </a:r>
            <a:r>
              <a:rPr lang="fr-FR" sz="2400" dirty="0" smtClean="0"/>
              <a:t> budget for 40 countries : It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do </a:t>
            </a:r>
            <a:r>
              <a:rPr lang="fr-FR" sz="2400" dirty="0" err="1" smtClean="0"/>
              <a:t>better</a:t>
            </a:r>
            <a:r>
              <a:rPr lang="fr-FR" sz="2400" smtClean="0"/>
              <a:t>!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The </a:t>
            </a:r>
            <a:r>
              <a:rPr lang="en-US" sz="2800" b="1" dirty="0">
                <a:solidFill>
                  <a:srgbClr val="0000FF"/>
                </a:solidFill>
              </a:rPr>
              <a:t>future is bright, but only if it shines for all</a:t>
            </a:r>
            <a:r>
              <a:rPr lang="en-US" sz="2800" b="1" dirty="0" smtClean="0">
                <a:solidFill>
                  <a:srgbClr val="0000FF"/>
                </a:solidFill>
              </a:rPr>
              <a:t>.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4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51" y="337132"/>
            <a:ext cx="7696200" cy="114300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The </a:t>
            </a:r>
            <a:r>
              <a:rPr lang="fr-FR" dirty="0" err="1">
                <a:solidFill>
                  <a:srgbClr val="002060"/>
                </a:solidFill>
              </a:rPr>
              <a:t>Thirst</a:t>
            </a:r>
            <a:r>
              <a:rPr lang="fr-FR" dirty="0">
                <a:solidFill>
                  <a:srgbClr val="002060"/>
                </a:solidFill>
              </a:rPr>
              <a:t> of </a:t>
            </a:r>
            <a:r>
              <a:rPr lang="fr-FR" dirty="0" err="1">
                <a:solidFill>
                  <a:srgbClr val="002060"/>
                </a:solidFill>
              </a:rPr>
              <a:t>learning</a:t>
            </a:r>
            <a:r>
              <a:rPr lang="fr-FR" dirty="0">
                <a:solidFill>
                  <a:srgbClr val="002060"/>
                </a:solidFill>
              </a:rPr>
              <a:t>…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7" y="1346981"/>
            <a:ext cx="7558608" cy="480299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6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51" y="337132"/>
            <a:ext cx="7696200" cy="114300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The </a:t>
            </a:r>
            <a:r>
              <a:rPr lang="fr-FR" dirty="0" err="1">
                <a:solidFill>
                  <a:srgbClr val="002060"/>
                </a:solidFill>
              </a:rPr>
              <a:t>Thirst</a:t>
            </a:r>
            <a:r>
              <a:rPr lang="fr-FR" dirty="0">
                <a:solidFill>
                  <a:srgbClr val="002060"/>
                </a:solidFill>
              </a:rPr>
              <a:t> of </a:t>
            </a:r>
            <a:r>
              <a:rPr lang="fr-FR" dirty="0" err="1">
                <a:solidFill>
                  <a:srgbClr val="002060"/>
                </a:solidFill>
              </a:rPr>
              <a:t>learning</a:t>
            </a:r>
            <a:r>
              <a:rPr lang="fr-FR" dirty="0">
                <a:solidFill>
                  <a:srgbClr val="002060"/>
                </a:solidFill>
              </a:rPr>
              <a:t>…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0132"/>
            <a:ext cx="7464338" cy="4038600"/>
          </a:xfrm>
        </p:spPr>
      </p:pic>
    </p:spTree>
    <p:extLst>
      <p:ext uri="{BB962C8B-B14F-4D97-AF65-F5344CB8AC3E}">
        <p14:creationId xmlns:p14="http://schemas.microsoft.com/office/powerpoint/2010/main" val="10103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15" y="433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ZA" b="1" spc="-65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What is ?</a:t>
            </a:r>
            <a:r>
              <a:rPr lang="en-ZA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ZA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457200" y="2307590"/>
            <a:ext cx="8450580" cy="3754755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AfAS is an organization of professional astronomers</a:t>
            </a:r>
            <a:r>
              <a:rPr lang="en-ZA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 Africa</a:t>
            </a:r>
            <a:r>
              <a:rPr lang="fr-FR" altLang="en-ZA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ZA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114300" indent="0">
              <a:buNone/>
            </a:pPr>
            <a:endParaRPr lang="en-ZA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ZA" sz="240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Vision</a:t>
            </a:r>
            <a:r>
              <a:rPr lang="en-ZA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ZA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Create a globally competitive and collaborative astronomy community in Africa </a:t>
            </a:r>
          </a:p>
          <a:p>
            <a:endParaRPr lang="en-ZA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ZA" sz="240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Mission</a:t>
            </a:r>
            <a:r>
              <a:rPr lang="en-ZA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ZA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To be </a:t>
            </a:r>
            <a:r>
              <a:rPr lang="en-ZA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voice of astronomy in Africa </a:t>
            </a:r>
            <a:r>
              <a:rPr lang="en-ZA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and to contribute to addressing the challenges faced by Africa through the promotion and advancement of astronomy</a:t>
            </a: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Pictur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57575" y="1038860"/>
            <a:ext cx="2240280" cy="97536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"/>
            <a:ext cx="7702624" cy="1143000"/>
          </a:xfrm>
        </p:spPr>
        <p:txBody>
          <a:bodyPr>
            <a:normAutofit fontScale="90000"/>
          </a:bodyPr>
          <a:lstStyle/>
          <a:p>
            <a:r>
              <a:rPr lang="it-IT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A</a:t>
            </a:r>
            <a:r>
              <a:rPr lang="it-IT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 Strategic Manifesto for Inclusive Astronomy in </a:t>
            </a:r>
            <a:r>
              <a:rPr lang="it-IT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Africa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L-Battar" pitchFamily="2" charset="-78"/>
                <a:sym typeface="+mn-ea"/>
              </a:rPr>
              <a:t> </a:t>
            </a:r>
            <a:endParaRPr lang="fr-FR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AL-Battar" pitchFamily="2" charset="-78"/>
              <a:sym typeface="+mn-ea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1170" y="1655445"/>
            <a:ext cx="8642350" cy="520255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AutoNum type="arabicPeriod"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GAO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Concepts and the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Framework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Inclusion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457200" lvl="1" indent="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fulfill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vision</a:t>
            </a:r>
          </a:p>
          <a:p>
            <a:pPr marL="457200" lvl="1" indent="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Astronomy as a Science Lever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514350" indent="-514350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AutoNum type="arabicPeriod"/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Ground </a:t>
            </a:r>
            <a:r>
              <a:rPr lang="fr-FR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Work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fr-FR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</a:pP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Chad &amp; Niger  </a:t>
            </a:r>
          </a:p>
          <a:p>
            <a:pPr lvl="1" eaLnBrk="1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</a:pP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Mali &amp; Guinée- Conakry  </a:t>
            </a:r>
          </a:p>
          <a:p>
            <a:pPr lvl="1" eaLnBrk="1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</a:pP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Democratic </a:t>
            </a:r>
            <a:r>
              <a:rPr lang="fr-F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Republic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of Congo  </a:t>
            </a:r>
          </a:p>
          <a:p>
            <a:pPr lvl="1" eaLnBrk="1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</a:pPr>
            <a:r>
              <a:rPr lang="fr-F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Tanzania</a:t>
            </a:r>
            <a:endParaRPr lang="fr-FR" sz="18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1" eaLnBrk="1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</a:pPr>
            <a:r>
              <a:rPr lang="fr-F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Cameroon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&amp; Benin</a:t>
            </a:r>
          </a:p>
          <a:p>
            <a:pPr marL="514350" indent="-51435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AutoNum type="arabicPeriod"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Linguistic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Zones and Continental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FontTx/>
              <a:buChar char="-"/>
            </a:pP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Adressing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</a:t>
            </a:r>
            <a:endParaRPr lang="fr-FR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spcBef>
                <a:spcPts val="20"/>
              </a:spcBef>
              <a:buClr>
                <a:srgbClr val="FF0000"/>
              </a:buClr>
              <a:buAutoNum type="arabicPeriod"/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Roadmap for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11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</a:pPr>
            <a:endParaRPr lang="fr-FR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AfAS2026 GAO Outreach23 March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83" y="2610900"/>
            <a:ext cx="4587032" cy="18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Global </a:t>
            </a:r>
            <a:r>
              <a:rPr lang="fr-FR" b="1" dirty="0" err="1" smtClean="0">
                <a:solidFill>
                  <a:srgbClr val="FF0000"/>
                </a:solidFill>
              </a:rPr>
              <a:t>Astronomy</a:t>
            </a:r>
            <a:r>
              <a:rPr lang="fr-FR" b="1" dirty="0" smtClean="0">
                <a:solidFill>
                  <a:srgbClr val="FF0000"/>
                </a:solidFill>
              </a:rPr>
              <a:t> Outreac</a:t>
            </a:r>
            <a:r>
              <a:rPr lang="fr-FR" dirty="0" smtClean="0">
                <a:solidFill>
                  <a:srgbClr val="FF0000"/>
                </a:solidFill>
              </a:rPr>
              <a:t>h: </a:t>
            </a:r>
            <a:r>
              <a:rPr lang="fr-FR" b="1" dirty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772816"/>
            <a:ext cx="8208912" cy="4583534"/>
          </a:xfrm>
        </p:spPr>
        <p:txBody>
          <a:bodyPr>
            <a:normAutofit fontScale="62500" lnSpcReduction="20000"/>
          </a:bodyPr>
          <a:lstStyle/>
          <a:p>
            <a:pPr marL="0" lvl="0" indent="0" algn="ctr">
              <a:buNone/>
            </a:pPr>
            <a:r>
              <a:rPr lang="en-US" sz="3600" dirty="0" smtClean="0"/>
              <a:t> </a:t>
            </a:r>
            <a:r>
              <a:rPr lang="en-US" sz="3600" b="1" dirty="0" smtClean="0"/>
              <a:t>Predicated </a:t>
            </a:r>
            <a:r>
              <a:rPr lang="en-US" sz="3600" b="1" dirty="0"/>
              <a:t>on the "inclusive continental development" </a:t>
            </a:r>
            <a:r>
              <a:rPr lang="en-US" sz="3600" b="1" dirty="0" smtClean="0"/>
              <a:t>mandate</a:t>
            </a:r>
            <a:r>
              <a:rPr lang="en-US" sz="3600" dirty="0" smtClean="0"/>
              <a:t>. </a:t>
            </a:r>
          </a:p>
          <a:p>
            <a:pPr marL="0" lvl="0" indent="0" algn="ctr">
              <a:buNone/>
            </a:pPr>
            <a:r>
              <a:rPr lang="en-US" sz="3600" b="1" dirty="0" smtClean="0"/>
              <a:t>Its manifesto</a:t>
            </a:r>
            <a:r>
              <a:rPr lang="en-US" sz="3600" b="1" dirty="0"/>
              <a:t>: </a:t>
            </a:r>
            <a:endParaRPr lang="en-US" sz="3600" b="1" dirty="0" smtClean="0"/>
          </a:p>
          <a:p>
            <a:pPr marL="0" lvl="0" indent="0" algn="ctr">
              <a:buNone/>
            </a:pPr>
            <a:r>
              <a:rPr lang="en-US" dirty="0" smtClean="0"/>
              <a:t>"</a:t>
            </a:r>
            <a:r>
              <a:rPr lang="en-US" b="1" i="1" dirty="0">
                <a:solidFill>
                  <a:srgbClr val="0000FF"/>
                </a:solidFill>
              </a:rPr>
              <a:t>No African state to be left behind</a:t>
            </a:r>
            <a:r>
              <a:rPr lang="en-US" b="1" i="1" dirty="0"/>
              <a:t>".</a:t>
            </a:r>
          </a:p>
          <a:p>
            <a:pPr lvl="0"/>
            <a:r>
              <a:rPr lang="en-US" b="1" dirty="0"/>
              <a:t>Target Demographic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The </a:t>
            </a:r>
            <a:r>
              <a:rPr lang="en-US" dirty="0"/>
              <a:t>GAO </a:t>
            </a:r>
            <a:r>
              <a:rPr lang="en-US" dirty="0" smtClean="0"/>
              <a:t>targets </a:t>
            </a:r>
            <a:r>
              <a:rPr lang="en-US" dirty="0"/>
              <a:t>"unreached" nations—approximately </a:t>
            </a:r>
            <a:r>
              <a:rPr lang="en-US" dirty="0" smtClean="0"/>
              <a:t>40 states  </a:t>
            </a:r>
            <a:r>
              <a:rPr lang="en-US" dirty="0"/>
              <a:t>lacking any formal astronomy or astrophysics programs.</a:t>
            </a:r>
          </a:p>
          <a:p>
            <a:pPr lvl="0"/>
            <a:r>
              <a:rPr lang="en-US" b="1" dirty="0"/>
              <a:t>Dual-Track Strategy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Implementation both on </a:t>
            </a:r>
            <a:r>
              <a:rPr lang="en-US" dirty="0"/>
              <a:t>academic institutionalization </a:t>
            </a:r>
            <a:r>
              <a:rPr lang="en-US" dirty="0" smtClean="0"/>
              <a:t>and </a:t>
            </a:r>
            <a:r>
              <a:rPr lang="en-US" dirty="0"/>
              <a:t>general public/scientific literacy.</a:t>
            </a:r>
          </a:p>
          <a:p>
            <a:pPr lvl="0"/>
            <a:r>
              <a:rPr lang="en-US" b="1" dirty="0"/>
              <a:t>Linguistic Focus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/>
              <a:t>F</a:t>
            </a:r>
            <a:r>
              <a:rPr lang="en-US" dirty="0" smtClean="0"/>
              <a:t>ocalize </a:t>
            </a:r>
            <a:r>
              <a:rPr lang="en-US" dirty="0"/>
              <a:t>on French-speaking Africa due to historically lower levels of continental scientific connection.</a:t>
            </a:r>
          </a:p>
          <a:p>
            <a:pPr lvl="0"/>
            <a:r>
              <a:rPr lang="en-US" b="1" dirty="0"/>
              <a:t>Collaborative Support</a:t>
            </a:r>
            <a:r>
              <a:rPr lang="en-US" dirty="0"/>
              <a:t>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Benefitted from support </a:t>
            </a:r>
            <a:r>
              <a:rPr lang="en-US" dirty="0"/>
              <a:t>from the IAU’s Office of Astronomy for Development (OAD) and various national </a:t>
            </a:r>
            <a:r>
              <a:rPr lang="en-US" dirty="0" smtClean="0"/>
              <a:t>stakeholders NOC,s , NAEC’s.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0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Global </a:t>
            </a:r>
            <a:r>
              <a:rPr lang="fr-FR" b="1" dirty="0" err="1" smtClean="0">
                <a:solidFill>
                  <a:srgbClr val="FF0000"/>
                </a:solidFill>
              </a:rPr>
              <a:t>Astronomy</a:t>
            </a:r>
            <a:r>
              <a:rPr lang="fr-FR" b="1" dirty="0" smtClean="0">
                <a:solidFill>
                  <a:srgbClr val="FF0000"/>
                </a:solidFill>
              </a:rPr>
              <a:t> Outreac</a:t>
            </a:r>
            <a:r>
              <a:rPr lang="fr-FR" dirty="0" smtClean="0">
                <a:solidFill>
                  <a:srgbClr val="FF0000"/>
                </a:solidFill>
              </a:rPr>
              <a:t>h: </a:t>
            </a:r>
            <a:r>
              <a:rPr lang="fr-FR" b="1" dirty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676400"/>
            <a:ext cx="8208912" cy="46799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  </a:t>
            </a:r>
            <a:r>
              <a:rPr lang="en-US" sz="3400" b="1" dirty="0">
                <a:solidFill>
                  <a:srgbClr val="0000FF"/>
                </a:solidFill>
              </a:rPr>
              <a:t>Astronomy as a Development Lever</a:t>
            </a:r>
          </a:p>
          <a:p>
            <a:pPr lvl="0"/>
            <a:r>
              <a:rPr lang="en-US" b="1" dirty="0"/>
              <a:t>Gateway to STEM</a:t>
            </a:r>
            <a:r>
              <a:rPr lang="en-US" dirty="0"/>
              <a:t>: Astronomy is utilized as a comprehensive pedagogical tool to attract young minds to physics, mathematics, and exact sciences.</a:t>
            </a:r>
          </a:p>
          <a:p>
            <a:pPr lvl="0"/>
            <a:r>
              <a:rPr lang="en-US" b="1" dirty="0"/>
              <a:t>Multidisciplinary Engine</a:t>
            </a:r>
            <a:r>
              <a:rPr lang="en-US" dirty="0"/>
              <a:t>: The field encompasses </a:t>
            </a:r>
            <a:r>
              <a:rPr lang="en-US" dirty="0" err="1"/>
              <a:t>astrochemistry</a:t>
            </a:r>
            <a:r>
              <a:rPr lang="en-US" dirty="0"/>
              <a:t>, planetary geology, astrobiology, and aerospace engineering to enhance overall technical capacity.</a:t>
            </a:r>
          </a:p>
          <a:p>
            <a:pPr lvl="0"/>
            <a:r>
              <a:rPr lang="en-US" b="1" dirty="0"/>
              <a:t>Generalization of Physics</a:t>
            </a:r>
            <a:r>
              <a:rPr lang="en-US" dirty="0"/>
              <a:t>: Astrophysics is used to provide a broader context for fundamental laws such as electromagnetism and thermodynamics.</a:t>
            </a:r>
          </a:p>
          <a:p>
            <a:pPr lvl="0"/>
            <a:r>
              <a:rPr lang="en-US" b="1" dirty="0"/>
              <a:t>Continental Integration</a:t>
            </a:r>
            <a:r>
              <a:rPr lang="en-US" dirty="0"/>
              <a:t>: Strategic development facilitates engagement with major projects like the Square </a:t>
            </a:r>
            <a:r>
              <a:rPr lang="en-US" dirty="0" err="1"/>
              <a:t>Kilometre</a:t>
            </a:r>
            <a:r>
              <a:rPr lang="en-US" dirty="0"/>
              <a:t> Array (SKA) and Southern African Large Telescope (SALT).</a:t>
            </a:r>
          </a:p>
          <a:p>
            <a:pPr lvl="0"/>
            <a:r>
              <a:rPr lang="en-US" b="1" dirty="0"/>
              <a:t>Scientific "Leaven"</a:t>
            </a:r>
            <a:r>
              <a:rPr lang="en-US" dirty="0"/>
              <a:t>: Awareness campaigns act as a "leaven" (</a:t>
            </a:r>
            <a:r>
              <a:rPr lang="en-US" dirty="0" err="1"/>
              <a:t>levain</a:t>
            </a:r>
            <a:r>
              <a:rPr lang="en-US" dirty="0"/>
              <a:t>) to elevate other sciences to higher academic levels in the future.</a:t>
            </a:r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AfAS2026 GAO Outreach23 March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6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</TotalTime>
  <Words>1717</Words>
  <Application>Microsoft Office PowerPoint</Application>
  <PresentationFormat>On-screen Show (4:3)</PresentationFormat>
  <Paragraphs>287</Paragraphs>
  <Slides>57</Slides>
  <Notes>44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AL-Battar</vt:lpstr>
      <vt:lpstr>Arial</vt:lpstr>
      <vt:lpstr>Arial Rounded MT Bold</vt:lpstr>
      <vt:lpstr>Calibri</vt:lpstr>
      <vt:lpstr>Microsoft Sans Serif</vt:lpstr>
      <vt:lpstr>Times New Roman</vt:lpstr>
      <vt:lpstr>Thème Office</vt:lpstr>
      <vt:lpstr>PowerPoint Presentation</vt:lpstr>
      <vt:lpstr>What is ? </vt:lpstr>
      <vt:lpstr>Africa’s Two big Divides  </vt:lpstr>
      <vt:lpstr>PowerPoint Presentation</vt:lpstr>
      <vt:lpstr>PowerPoint Presentation</vt:lpstr>
      <vt:lpstr>What is ? </vt:lpstr>
      <vt:lpstr>A Strategic Manifesto for Inclusive Astronomy in Africa  </vt:lpstr>
      <vt:lpstr>Global Astronomy Outreach: GAO</vt:lpstr>
      <vt:lpstr>Global Astronomy Outreach: GAO</vt:lpstr>
      <vt:lpstr>Outreach to Chad</vt:lpstr>
      <vt:lpstr>Outreach to Chad</vt:lpstr>
      <vt:lpstr>Program in Chad-I</vt:lpstr>
      <vt:lpstr>Program in Chad II</vt:lpstr>
      <vt:lpstr>Outreach to Chad</vt:lpstr>
      <vt:lpstr>Outreach to Chad</vt:lpstr>
      <vt:lpstr>Outreach to Chad</vt:lpstr>
      <vt:lpstr>Outreach to Chad</vt:lpstr>
      <vt:lpstr>Outreach to Chad</vt:lpstr>
      <vt:lpstr>Outreach to Chad</vt:lpstr>
      <vt:lpstr>Outreach to Chad</vt:lpstr>
      <vt:lpstr>Outreach to Chad</vt:lpstr>
      <vt:lpstr>Outreach to Chad</vt:lpstr>
      <vt:lpstr>Outreach in Niger</vt:lpstr>
      <vt:lpstr>Outreach to Niger-I</vt:lpstr>
      <vt:lpstr>Outreach to Niger-II</vt:lpstr>
      <vt:lpstr>Outreach to Niger</vt:lpstr>
      <vt:lpstr>Outreach to Niger</vt:lpstr>
      <vt:lpstr>Outreach to Niger</vt:lpstr>
      <vt:lpstr>Outreach to Niger</vt:lpstr>
      <vt:lpstr>GAO to RDC-Congo April 2023   </vt:lpstr>
      <vt:lpstr>Outreach to RDC-Congo April 2023   </vt:lpstr>
      <vt:lpstr>PowerPoint Presentation</vt:lpstr>
      <vt:lpstr>PowerPoint Presentation</vt:lpstr>
      <vt:lpstr>PowerPoint Presentation</vt:lpstr>
      <vt:lpstr>GAO to Mali &amp; Guinea    February  2024   </vt:lpstr>
      <vt:lpstr>GAO to Mali &amp; Guinea  February  2024   </vt:lpstr>
      <vt:lpstr>GAO to Mali &amp; Guinea    February  2024   </vt:lpstr>
      <vt:lpstr>GAO to Mali &amp; Guinea    February  2024   </vt:lpstr>
      <vt:lpstr>GAO to Tanzania   February 2025   </vt:lpstr>
      <vt:lpstr>PowerPoint Presentation</vt:lpstr>
      <vt:lpstr>PowerPoint Presentation</vt:lpstr>
      <vt:lpstr>PowerPoint Presentation</vt:lpstr>
      <vt:lpstr>GAO to Cameroon &amp; Benin February 2026    </vt:lpstr>
      <vt:lpstr>GAO to Cameroon &amp; Benin February 2026  </vt:lpstr>
      <vt:lpstr>GAO to Cameroon &amp; Benin April 2026   </vt:lpstr>
      <vt:lpstr>PowerPoint Presentation</vt:lpstr>
      <vt:lpstr>PowerPoint Presentation</vt:lpstr>
      <vt:lpstr>PowerPoint Presentation</vt:lpstr>
      <vt:lpstr>Pedagogical Challenges in Unreached Nations</vt:lpstr>
      <vt:lpstr>Linguistic Zones</vt:lpstr>
      <vt:lpstr>Technical Recommendations for Sustainability</vt:lpstr>
      <vt:lpstr>Linguistic Zones</vt:lpstr>
      <vt:lpstr>PowerPoint Presentation</vt:lpstr>
      <vt:lpstr>Technical Recommendations for Sustainability</vt:lpstr>
      <vt:lpstr>Conclusion A Strategic plan for the unreached Countries in Africa</vt:lpstr>
      <vt:lpstr>The Thirst of learning…</vt:lpstr>
      <vt:lpstr>The Thirst of learning…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Observatoire des Aures</dc:title>
  <dc:creator>Nassim</dc:creator>
  <cp:lastModifiedBy>Jm</cp:lastModifiedBy>
  <cp:revision>390</cp:revision>
  <cp:lastPrinted>2021-09-24T10:08:39Z</cp:lastPrinted>
  <dcterms:created xsi:type="dcterms:W3CDTF">2016-04-06T14:22:00Z</dcterms:created>
  <dcterms:modified xsi:type="dcterms:W3CDTF">2026-03-24T06:51:17Z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1036-11.2.0.9665</vt:lpwstr>
  </property>
</Properties>
</file>