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7" r:id="rId4"/>
    <p:sldId id="258" r:id="rId5"/>
    <p:sldId id="307" r:id="rId6"/>
    <p:sldId id="310" r:id="rId7"/>
    <p:sldId id="259" r:id="rId8"/>
    <p:sldId id="260" r:id="rId9"/>
    <p:sldId id="261" r:id="rId10"/>
    <p:sldId id="308" r:id="rId11"/>
    <p:sldId id="263" r:id="rId12"/>
    <p:sldId id="264" r:id="rId13"/>
    <p:sldId id="265" r:id="rId14"/>
    <p:sldId id="309" r:id="rId15"/>
    <p:sldId id="267" r:id="rId16"/>
    <p:sldId id="269" r:id="rId17"/>
    <p:sldId id="270" r:id="rId18"/>
    <p:sldId id="272" r:id="rId19"/>
    <p:sldId id="273" r:id="rId20"/>
    <p:sldId id="274" r:id="rId21"/>
    <p:sldId id="275" r:id="rId22"/>
    <p:sldId id="277" r:id="rId23"/>
    <p:sldId id="278" r:id="rId24"/>
    <p:sldId id="311" r:id="rId25"/>
    <p:sldId id="312" r:id="rId26"/>
    <p:sldId id="280" r:id="rId27"/>
    <p:sldId id="281" r:id="rId2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heQjVXMlZPKq+/Rzqe/Fic3co+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53FF"/>
    <a:srgbClr val="FF8E2D"/>
    <a:srgbClr val="FF9300"/>
    <a:srgbClr val="008F00"/>
    <a:srgbClr val="00AE00"/>
    <a:srgbClr val="A9008A"/>
    <a:srgbClr val="A1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33"/>
    <p:restoredTop sz="94696"/>
  </p:normalViewPr>
  <p:slideViewPr>
    <p:cSldViewPr snapToGrid="0">
      <p:cViewPr varScale="1">
        <p:scale>
          <a:sx n="128" d="100"/>
          <a:sy n="128" d="100"/>
        </p:scale>
        <p:origin x="17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59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8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cd310561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7" name="Google Shape;157;g3cd31056138_0_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Introduce yourself. Briefly explain the dual identity as astronomer and musician. Frame the talk as an exploration of how music can function as a scientific communication tool.</a:t>
            </a:r>
            <a:endParaRPr dirty="0"/>
          </a:p>
        </p:txBody>
      </p:sp>
      <p:sp>
        <p:nvSpPr>
          <p:cNvPr id="158" name="Google Shape;158;g3cd31056138_0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c932f3e62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3" name="Google Shape;243;g3c932f3e623_0_12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“Astronomy and music are not separate worlds.”</a:t>
            </a:r>
          </a:p>
          <a:p>
            <a:r>
              <a:rPr lang="en-ZA" dirty="0"/>
              <a:t>“They both speak the language of waves.”</a:t>
            </a:r>
          </a:p>
          <a:p>
            <a:r>
              <a:rPr lang="en-ZA" dirty="0"/>
              <a:t> (Say simply, don’t read equations)</a:t>
            </a:r>
          </a:p>
          <a:p>
            <a:r>
              <a:rPr lang="en-ZA" dirty="0"/>
              <a:t>“In radio astronomy, we combine signals to form an image.”</a:t>
            </a:r>
          </a:p>
          <a:p>
            <a:r>
              <a:rPr lang="en-ZA" dirty="0"/>
              <a:t>“In music, we combine notes to form harmony.”</a:t>
            </a:r>
          </a:p>
          <a:p>
            <a:r>
              <a:rPr lang="en-ZA" dirty="0"/>
              <a:t>“An interferometer… is like a choir.”</a:t>
            </a:r>
          </a:p>
          <a:p>
            <a:r>
              <a:rPr lang="en-ZA" dirty="0"/>
              <a:t>“More telescopes → clearer image</a:t>
            </a:r>
            <a:br>
              <a:rPr lang="en-ZA" dirty="0"/>
            </a:br>
            <a:r>
              <a:rPr lang="en-ZA" dirty="0"/>
              <a:t>More voices → richer sound”</a:t>
            </a:r>
          </a:p>
          <a:p>
            <a:r>
              <a:rPr lang="en-ZA" dirty="0"/>
              <a:t>(Pause, smile)</a:t>
            </a:r>
          </a:p>
          <a:p>
            <a:r>
              <a:rPr lang="en-ZA" dirty="0"/>
              <a:t>“Science… is already musical.”</a:t>
            </a:r>
          </a:p>
        </p:txBody>
      </p:sp>
      <p:sp>
        <p:nvSpPr>
          <p:cNvPr id="244" name="Google Shape;244;g3c932f3e623_0_12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2" name="Google Shape;252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i="1" dirty="0"/>
              <a:t>Tone: Engaging, visual</a:t>
            </a:r>
            <a:endParaRPr lang="en-ZA" dirty="0"/>
          </a:p>
          <a:p>
            <a:r>
              <a:rPr lang="en-ZA" dirty="0"/>
              <a:t>“Take </a:t>
            </a:r>
            <a:r>
              <a:rPr lang="en-ZA" dirty="0" err="1"/>
              <a:t>MeerKAT</a:t>
            </a:r>
            <a:r>
              <a:rPr lang="en-ZA" dirty="0"/>
              <a:t> — 64 dishes working together.”</a:t>
            </a:r>
          </a:p>
          <a:p>
            <a:r>
              <a:rPr lang="en-ZA" dirty="0"/>
              <a:t>“Individually, each sees a little.</a:t>
            </a:r>
            <a:br>
              <a:rPr lang="en-ZA" dirty="0"/>
            </a:br>
            <a:r>
              <a:rPr lang="en-ZA" dirty="0"/>
              <a:t>Together, they create one powerful image.”</a:t>
            </a:r>
          </a:p>
          <a:p>
            <a:r>
              <a:rPr lang="en-ZA" dirty="0"/>
              <a:t>“Now think of a choir.”</a:t>
            </a:r>
          </a:p>
          <a:p>
            <a:r>
              <a:rPr lang="en-ZA" dirty="0"/>
              <a:t>“One voice is beautiful…</a:t>
            </a:r>
            <a:br>
              <a:rPr lang="en-ZA" dirty="0"/>
            </a:br>
            <a:r>
              <a:rPr lang="en-ZA" dirty="0"/>
              <a:t>but many voices? That is </a:t>
            </a:r>
            <a:r>
              <a:rPr lang="en-ZA" i="1" dirty="0"/>
              <a:t>power</a:t>
            </a:r>
            <a:r>
              <a:rPr lang="en-ZA" dirty="0"/>
              <a:t>.”</a:t>
            </a:r>
          </a:p>
          <a:p>
            <a:r>
              <a:rPr lang="en-ZA" dirty="0"/>
              <a:t>“That is synthesis imaging…</a:t>
            </a:r>
            <a:br>
              <a:rPr lang="en-ZA" dirty="0"/>
            </a:br>
            <a:r>
              <a:rPr lang="en-ZA" dirty="0"/>
              <a:t>That is polyphony.”</a:t>
            </a:r>
          </a:p>
          <a:p>
            <a:endParaRPr lang="en-ZA" dirty="0"/>
          </a:p>
          <a:p>
            <a:endParaRPr lang="en-ZA" dirty="0"/>
          </a:p>
          <a:p>
            <a:r>
              <a:rPr lang="en-ZA" dirty="0" err="1"/>
              <a:t>MeerKAT</a:t>
            </a:r>
            <a:r>
              <a:rPr lang="en-ZA" dirty="0"/>
              <a:t> combines 64 dishes to produce one high-resolution image.</a:t>
            </a:r>
          </a:p>
          <a:p>
            <a:endParaRPr lang="en-ZA" dirty="0"/>
          </a:p>
          <a:p>
            <a:r>
              <a:rPr lang="en-ZA" dirty="0"/>
              <a:t>A choir combines multiple voices to produce one harmonic sound.</a:t>
            </a:r>
          </a:p>
          <a:p>
            <a:endParaRPr lang="en-ZA" dirty="0"/>
          </a:p>
          <a:p>
            <a:r>
              <a:rPr lang="en-ZA" dirty="0"/>
              <a:t>This is synthesis — in science and in music.</a:t>
            </a:r>
          </a:p>
          <a:p>
            <a:endParaRPr lang="en-ZA" dirty="0"/>
          </a:p>
          <a:p>
            <a:r>
              <a:rPr lang="en-ZA" b="1" dirty="0"/>
              <a:t>Emphasize:  </a:t>
            </a:r>
            <a:r>
              <a:rPr lang="en-ZA" dirty="0"/>
              <a:t>We call this cultural interferometry.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ce8ee30d4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3" name="Google Shape;263;g3ce8ee30d41_0_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The anthem uses multiple African languages…: (In </a:t>
            </a:r>
            <a:r>
              <a:rPr lang="en-ZA" dirty="0" err="1"/>
              <a:t>COMM&amp;Edu</a:t>
            </a:r>
            <a:r>
              <a:rPr lang="en-ZA" dirty="0"/>
              <a:t>, it foster participation &amp; inclusivity)</a:t>
            </a:r>
          </a:p>
          <a:p>
            <a:endParaRPr lang="en-ZA" dirty="0"/>
          </a:p>
          <a:p>
            <a:r>
              <a:rPr lang="en-ZA" dirty="0"/>
              <a:t>Then:</a:t>
            </a:r>
          </a:p>
          <a:p>
            <a:endParaRPr lang="en-ZA" dirty="0"/>
          </a:p>
          <a:p>
            <a:r>
              <a:rPr lang="en-ZA" dirty="0"/>
              <a:t>Not for diversity — but for structure.</a:t>
            </a:r>
          </a:p>
          <a:p>
            <a:endParaRPr lang="en-ZA" dirty="0"/>
          </a:p>
          <a:p>
            <a:r>
              <a:rPr lang="en-ZA" dirty="0"/>
              <a:t>Many voices forming one scientific identity.</a:t>
            </a:r>
          </a:p>
          <a:p>
            <a:br>
              <a:rPr lang="en-ZA" dirty="0"/>
            </a:br>
            <a:r>
              <a:rPr lang="en-ZA" dirty="0"/>
              <a:t>This was performed at the Cape Town International Convention Centre.</a:t>
            </a:r>
          </a:p>
          <a:p>
            <a:r>
              <a:rPr lang="en-ZA" dirty="0"/>
              <a:t>What we observed was not just engagement…</a:t>
            </a:r>
          </a:p>
          <a:p>
            <a:endParaRPr lang="en-ZA" dirty="0"/>
          </a:p>
          <a:p>
            <a:r>
              <a:rPr lang="en-ZA" b="1" dirty="0"/>
              <a:t>slight pause</a:t>
            </a:r>
          </a:p>
          <a:p>
            <a:endParaRPr lang="en-ZA" dirty="0"/>
          </a:p>
          <a:p>
            <a:r>
              <a:rPr lang="en-ZA" dirty="0"/>
              <a:t>It was ownership.</a:t>
            </a:r>
          </a:p>
          <a:p>
            <a:endParaRPr lang="en-ZA" dirty="0"/>
          </a:p>
        </p:txBody>
      </p:sp>
      <p:sp>
        <p:nvSpPr>
          <p:cNvPr id="264" name="Google Shape;264;g3ce8ee30d41_0_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i="1" dirty="0"/>
              <a:t>Tone: Evidence-based but light</a:t>
            </a:r>
            <a:endParaRPr lang="en-ZA" dirty="0"/>
          </a:p>
          <a:p>
            <a:r>
              <a:rPr lang="en-ZA" dirty="0"/>
              <a:t>“The impact extended beyond performance.”</a:t>
            </a:r>
          </a:p>
          <a:p>
            <a:r>
              <a:rPr lang="en-ZA" dirty="0"/>
              <a:t>“It spread through WhatsApp… through communities…”</a:t>
            </a:r>
          </a:p>
          <a:p>
            <a:r>
              <a:rPr lang="en-ZA" dirty="0"/>
              <a:t>“Not top-down communication… but </a:t>
            </a:r>
            <a:r>
              <a:rPr lang="en-ZA" i="1" dirty="0"/>
              <a:t>peer-to-peer Africa</a:t>
            </a:r>
            <a:r>
              <a:rPr lang="en-ZA" dirty="0"/>
              <a:t>.”</a:t>
            </a:r>
          </a:p>
          <a:p>
            <a:r>
              <a:rPr lang="en-ZA" dirty="0"/>
              <a:t>“Even in schools — students learned astronomy through rhythm.”</a:t>
            </a:r>
          </a:p>
          <a:p>
            <a:r>
              <a:rPr lang="en-ZA" dirty="0"/>
              <a:t>“And something powerful happened…”</a:t>
            </a:r>
          </a:p>
          <a:p>
            <a:r>
              <a:rPr lang="en-ZA" dirty="0"/>
              <a:t>(Pause)</a:t>
            </a:r>
          </a:p>
          <a:p>
            <a:r>
              <a:rPr lang="en-ZA" dirty="0"/>
              <a:t>“They </a:t>
            </a:r>
            <a:r>
              <a:rPr lang="en-ZA" i="1" dirty="0"/>
              <a:t>remembered</a:t>
            </a:r>
            <a:r>
              <a:rPr lang="en-ZA" dirty="0"/>
              <a:t>.”</a:t>
            </a:r>
          </a:p>
        </p:txBody>
      </p:sp>
      <p:sp>
        <p:nvSpPr>
          <p:cNvPr id="279" name="Google Shape;279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d08f9e07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2" name="Google Shape;302;g3d08f9e076e_0_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We tested this in a classroom setting.</a:t>
            </a:r>
          </a:p>
          <a:p>
            <a:endParaRPr lang="en-ZA" dirty="0"/>
          </a:p>
          <a:p>
            <a:r>
              <a:rPr lang="en-ZA" dirty="0"/>
              <a:t>Music-supported learning improved engagement, enthusiasm, and recall.</a:t>
            </a:r>
          </a:p>
          <a:p>
            <a:endParaRPr lang="en-ZA" dirty="0"/>
          </a:p>
          <a:p>
            <a:r>
              <a:rPr lang="en-ZA" dirty="0"/>
              <a:t>Music lowers cognitive barriers to abstract concepts.</a:t>
            </a:r>
          </a:p>
        </p:txBody>
      </p:sp>
      <p:sp>
        <p:nvSpPr>
          <p:cNvPr id="303" name="Google Shape;303;g3d08f9e076e_0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d08f9e076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12" name="Google Shape;312;g3d08f9e076e_0_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We tested this in a classroom setting.</a:t>
            </a:r>
          </a:p>
          <a:p>
            <a:endParaRPr lang="en-ZA" dirty="0"/>
          </a:p>
          <a:p>
            <a:r>
              <a:rPr lang="en-ZA" dirty="0"/>
              <a:t>Music-supported learning improved engagement, enthusiasm, and recall.</a:t>
            </a:r>
          </a:p>
          <a:p>
            <a:endParaRPr lang="en-ZA" dirty="0"/>
          </a:p>
          <a:p>
            <a:r>
              <a:rPr lang="en-ZA" dirty="0"/>
              <a:t>Music lowers cognitive barriers to abstract concepts.</a:t>
            </a:r>
          </a:p>
        </p:txBody>
      </p:sp>
      <p:sp>
        <p:nvSpPr>
          <p:cNvPr id="313" name="Google Shape;313;g3d08f9e076e_0_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d006c791f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1" name="Google Shape;331;g3d006c791f9_0_3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a </a:t>
            </a:r>
            <a:r>
              <a:rPr lang="en-ZA" i="1" dirty="0"/>
              <a:t>researcher</a:t>
            </a:r>
            <a:r>
              <a:rPr lang="en-ZA" dirty="0"/>
              <a:t>, not </a:t>
            </a:r>
            <a:r>
              <a:rPr lang="en-ZA" dirty="0" err="1"/>
              <a:t>ajust</a:t>
            </a:r>
            <a:r>
              <a:rPr lang="en-ZA" dirty="0"/>
              <a:t> a performer.</a:t>
            </a:r>
          </a:p>
          <a:p>
            <a:r>
              <a:rPr lang="en-ZA" dirty="0"/>
              <a:t>We conducted a structured evaluation using survey data.</a:t>
            </a:r>
          </a:p>
          <a:p>
            <a:endParaRPr lang="en-ZA" dirty="0"/>
          </a:p>
          <a:p>
            <a:r>
              <a:rPr lang="en-ZA" dirty="0"/>
              <a:t>Three key constructs emerged:</a:t>
            </a:r>
          </a:p>
          <a:p>
            <a:r>
              <a:rPr lang="en-ZA" dirty="0"/>
              <a:t>Engagement</a:t>
            </a:r>
          </a:p>
          <a:p>
            <a:r>
              <a:rPr lang="en-ZA" dirty="0"/>
              <a:t>Cultural connection</a:t>
            </a:r>
          </a:p>
          <a:p>
            <a:r>
              <a:rPr lang="en-ZA" dirty="0"/>
              <a:t>Identity</a:t>
            </a:r>
          </a:p>
          <a:p>
            <a:endParaRPr lang="en-ZA" dirty="0"/>
          </a:p>
          <a:p>
            <a:r>
              <a:rPr lang="en-ZA" dirty="0"/>
              <a:t>These were statistically validated and internally consistent.</a:t>
            </a:r>
          </a:p>
          <a:p>
            <a:r>
              <a:rPr lang="en-ZA" dirty="0"/>
              <a:t>And importantly — they strongly predict increased interest in astronomy.</a:t>
            </a:r>
          </a:p>
          <a:p>
            <a:endParaRPr lang="en-ZA" dirty="0"/>
          </a:p>
          <a:p>
            <a:r>
              <a:rPr lang="en-ZA" b="1" dirty="0"/>
              <a:t>Pause</a:t>
            </a:r>
            <a:endParaRPr lang="en-ZA" dirty="0"/>
          </a:p>
          <a:p>
            <a:r>
              <a:rPr lang="en-ZA" dirty="0"/>
              <a:t>This is the core result.</a:t>
            </a:r>
          </a:p>
        </p:txBody>
      </p:sp>
      <p:sp>
        <p:nvSpPr>
          <p:cNvPr id="332" name="Google Shape;332;g3d006c791f9_0_3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d006c791f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6" name="Google Shape;346;g3d006c791f9_0_7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We conducted a structured evaluation using survey data.</a:t>
            </a:r>
          </a:p>
          <a:p>
            <a:endParaRPr lang="en-ZA" dirty="0"/>
          </a:p>
          <a:p>
            <a:r>
              <a:rPr lang="en-ZA" dirty="0"/>
              <a:t>Three key constructs emerged:</a:t>
            </a:r>
          </a:p>
          <a:p>
            <a:r>
              <a:rPr lang="en-ZA" dirty="0"/>
              <a:t>Engagement</a:t>
            </a:r>
          </a:p>
          <a:p>
            <a:r>
              <a:rPr lang="en-ZA" dirty="0"/>
              <a:t>Cultural connection</a:t>
            </a:r>
          </a:p>
          <a:p>
            <a:r>
              <a:rPr lang="en-ZA" dirty="0"/>
              <a:t>Identity</a:t>
            </a:r>
          </a:p>
          <a:p>
            <a:endParaRPr lang="en-ZA" dirty="0"/>
          </a:p>
          <a:p>
            <a:r>
              <a:rPr lang="en-ZA" dirty="0"/>
              <a:t>These were statistically validated and internally consistent.</a:t>
            </a:r>
          </a:p>
          <a:p>
            <a:r>
              <a:rPr lang="en-ZA" dirty="0"/>
              <a:t>And importantly — they strongly predict increased interest in astronomy.</a:t>
            </a:r>
          </a:p>
          <a:p>
            <a:r>
              <a:rPr lang="en-ZA" b="1" dirty="0"/>
              <a:t>Pause</a:t>
            </a:r>
            <a:endParaRPr lang="en-ZA" dirty="0"/>
          </a:p>
          <a:p>
            <a:r>
              <a:rPr lang="en-ZA" dirty="0"/>
              <a:t>This is the core result.</a:t>
            </a:r>
          </a:p>
        </p:txBody>
      </p:sp>
      <p:sp>
        <p:nvSpPr>
          <p:cNvPr id="347" name="Google Shape;347;g3d006c791f9_0_7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c932f3e62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4" name="Google Shape;364;g3c932f3e623_0_4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Music enhances emotional encoding and memory.</a:t>
            </a:r>
          </a:p>
          <a:p>
            <a:endParaRPr lang="en-ZA" dirty="0"/>
          </a:p>
          <a:p>
            <a:r>
              <a:rPr lang="en-ZA" dirty="0"/>
              <a:t>Astronomy evokes awe, curiosity, and perspective.</a:t>
            </a:r>
          </a:p>
          <a:p>
            <a:r>
              <a:rPr lang="en-ZA" dirty="0"/>
              <a:t>Together, they produce deeper learning.</a:t>
            </a:r>
          </a:p>
          <a:p>
            <a:endParaRPr lang="en-ZA" dirty="0"/>
          </a:p>
          <a:p>
            <a:r>
              <a:rPr lang="en-ZA" dirty="0"/>
              <a:t>like twinkle little </a:t>
            </a:r>
            <a:r>
              <a:rPr lang="en-ZA" dirty="0" err="1"/>
              <a:t>starv</a:t>
            </a:r>
            <a:r>
              <a:rPr lang="en-ZA" dirty="0"/>
              <a:t> -- Active learning ---- prior -- known to unknown</a:t>
            </a:r>
          </a:p>
        </p:txBody>
      </p:sp>
      <p:sp>
        <p:nvSpPr>
          <p:cNvPr id="365" name="Google Shape;365;g3c932f3e623_0_4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ce8ee30d4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5" name="Google Shape;385;g3ce8ee30d41_0_9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There is also a psychological dimension.</a:t>
            </a:r>
          </a:p>
          <a:p>
            <a:endParaRPr lang="en-ZA" dirty="0"/>
          </a:p>
          <a:p>
            <a:r>
              <a:rPr lang="en-ZA" dirty="0"/>
              <a:t>Music reduces stress. Astronomy expands perspective.</a:t>
            </a:r>
          </a:p>
          <a:p>
            <a:endParaRPr lang="en-ZA" dirty="0"/>
          </a:p>
          <a:p>
            <a:r>
              <a:rPr lang="en-ZA" dirty="0"/>
              <a:t>Together, they create psychological elevation.</a:t>
            </a:r>
          </a:p>
        </p:txBody>
      </p:sp>
      <p:sp>
        <p:nvSpPr>
          <p:cNvPr id="386" name="Google Shape;386;g3ce8ee30d41_0_9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What if astronomy didn’t only publish papers… but also sang?”</a:t>
            </a:r>
          </a:p>
          <a:p>
            <a:endParaRPr lang="en-ZA" dirty="0"/>
          </a:p>
          <a:p>
            <a:r>
              <a:rPr lang="en-ZA" dirty="0"/>
              <a:t>“Today, I’ll show how music can function as a tool for science communication, identity, and measurable impact in African astronomy.”</a:t>
            </a:r>
          </a:p>
        </p:txBody>
      </p:sp>
      <p:sp>
        <p:nvSpPr>
          <p:cNvPr id="173" name="Google Shape;173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c932f3e62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1" name="Google Shape;401;g3c932f3e623_0_6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“We propose an astro-musical model.”</a:t>
            </a:r>
          </a:p>
          <a:p>
            <a:r>
              <a:rPr lang="en-ZA" dirty="0"/>
              <a:t>Then:</a:t>
            </a:r>
          </a:p>
          <a:p>
            <a:r>
              <a:rPr lang="en-ZA" dirty="0"/>
              <a:t>“Infrastructure + Culture + Education + Well-being…”</a:t>
            </a:r>
          </a:p>
          <a:p>
            <a:r>
              <a:rPr lang="en-ZA" b="1" dirty="0"/>
              <a:t>pause</a:t>
            </a:r>
            <a:endParaRPr lang="en-ZA" dirty="0"/>
          </a:p>
          <a:p>
            <a:r>
              <a:rPr lang="en-ZA" dirty="0"/>
              <a:t>“…equals sustainable engagement.”</a:t>
            </a:r>
          </a:p>
          <a:p>
            <a:r>
              <a:rPr lang="en-ZA" dirty="0"/>
              <a:t>👉 This is your framework — let it breathe.</a:t>
            </a:r>
          </a:p>
        </p:txBody>
      </p:sp>
      <p:sp>
        <p:nvSpPr>
          <p:cNvPr id="402" name="Google Shape;402;g3c932f3e623_0_6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8" name="Google Shape;408;p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“We propose an astro-musical model.” A simple additional model </a:t>
            </a:r>
          </a:p>
          <a:p>
            <a:r>
              <a:rPr lang="en-ZA" dirty="0"/>
              <a:t>Then:</a:t>
            </a:r>
          </a:p>
          <a:p>
            <a:r>
              <a:rPr lang="en-ZA" dirty="0"/>
              <a:t>“Infrastructure + Culture + Education + Well-being…”</a:t>
            </a:r>
          </a:p>
          <a:p>
            <a:r>
              <a:rPr lang="en-ZA" b="1" dirty="0"/>
              <a:t>pause</a:t>
            </a:r>
            <a:endParaRPr lang="en-ZA" dirty="0"/>
          </a:p>
          <a:p>
            <a:r>
              <a:rPr lang="en-ZA" dirty="0"/>
              <a:t>“…equals sustainable engagement.”</a:t>
            </a:r>
          </a:p>
          <a:p>
            <a:r>
              <a:rPr lang="en-ZA" dirty="0"/>
              <a:t>👉 This is your framework — let it breathe.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9" name="Google Shape;409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3" name="Google Shape;423;p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Deliver this slowly and powerfully as closing remarks.</a:t>
            </a:r>
            <a:br>
              <a:rPr lang="en-US" dirty="0"/>
            </a:br>
            <a:br>
              <a:rPr lang="en-US" dirty="0"/>
            </a:br>
            <a:r>
              <a:rPr lang="en-ZA" dirty="0"/>
              <a:t>Africa is not only building telescopes.</a:t>
            </a:r>
          </a:p>
          <a:p>
            <a:r>
              <a:rPr lang="en-ZA" dirty="0"/>
              <a:t>We are building identity, confidence, and voice.</a:t>
            </a:r>
          </a:p>
          <a:p>
            <a:r>
              <a:rPr lang="en-ZA" dirty="0"/>
              <a:t>And that voice can be scientific — and musical.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4" name="Google Shape;424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cd31056138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30" name="Google Shape;430;g3cd31056138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ZA" dirty="0"/>
              <a:t>Deliver calmly:</a:t>
            </a:r>
          </a:p>
          <a:p>
            <a:r>
              <a:rPr lang="en-ZA" dirty="0"/>
              <a:t>No one person can do it — but together, we can.</a:t>
            </a:r>
          </a:p>
          <a:p>
            <a:r>
              <a:rPr lang="en-ZA" dirty="0"/>
              <a:t>Thank you.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c932f3e62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8" name="Google Shape;178;g3c932f3e623_0_2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Africa’s astronomy is rising rapidly — in infrastructure, data, and collaboration.</a:t>
            </a:r>
          </a:p>
          <a:p>
            <a:endParaRPr lang="en-ZA" dirty="0"/>
          </a:p>
          <a:p>
            <a:r>
              <a:rPr lang="en-ZA" dirty="0"/>
              <a:t>“But science communication has not evolved at the same pace.”</a:t>
            </a:r>
          </a:p>
          <a:p>
            <a:r>
              <a:rPr lang="en-ZA" dirty="0" err="1"/>
              <a:t>Duduzile</a:t>
            </a:r>
            <a:r>
              <a:rPr lang="en-ZA" dirty="0"/>
              <a:t>????</a:t>
            </a:r>
          </a:p>
          <a:p>
            <a:r>
              <a:rPr lang="en-ZA" dirty="0"/>
              <a:t>“So the question we asked was simple:         </a:t>
            </a:r>
          </a:p>
          <a:p>
            <a:r>
              <a:rPr lang="en-ZA" dirty="0"/>
              <a:t> Can music carry science?”</a:t>
            </a:r>
          </a:p>
        </p:txBody>
      </p:sp>
      <p:sp>
        <p:nvSpPr>
          <p:cNvPr id="179" name="Google Shape;179;g3c932f3e623_0_2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42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In 2024, the International Astronomical Union General Assembly was hosted for the first time on African soil, in Cape Town.”</a:t>
            </a:r>
          </a:p>
          <a:p>
            <a:endParaRPr lang="en-ZA" dirty="0"/>
          </a:p>
          <a:p>
            <a:r>
              <a:rPr lang="en-ZA" dirty="0"/>
              <a:t>“We used that moment to introduce something new — a scientific anthem.” (guess what?)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Claimed as the first ever produced and sung anthem about our Galaxy and any other in the Universe </a:t>
            </a:r>
            <a:endParaRPr dirty="0"/>
          </a:p>
        </p:txBody>
      </p:sp>
      <p:sp>
        <p:nvSpPr>
          <p:cNvPr id="189" name="Google Shape;189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8" name="Google Shape;198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 indeed, Africa is no longer emerging — it is leading.</a:t>
            </a:r>
          </a:p>
          <a:p>
            <a:endParaRPr lang="en-ZA" dirty="0"/>
          </a:p>
          <a:p>
            <a:r>
              <a:rPr lang="en-ZA" dirty="0"/>
              <a:t>We have built world-class instruments like </a:t>
            </a:r>
            <a:r>
              <a:rPr lang="en-ZA" dirty="0" err="1"/>
              <a:t>MeerKAT</a:t>
            </a:r>
            <a:r>
              <a:rPr lang="en-ZA" dirty="0"/>
              <a:t>, SALT, the African VLBI Network…</a:t>
            </a:r>
          </a:p>
          <a:p>
            <a:endParaRPr lang="en-ZA" dirty="0"/>
          </a:p>
          <a:p>
            <a:endParaRPr lang="en-ZA" dirty="0"/>
          </a:p>
          <a:p>
            <a:r>
              <a:rPr lang="en-ZA" b="1" dirty="0"/>
              <a:t>Shift tone -- folks!</a:t>
            </a:r>
          </a:p>
          <a:p>
            <a:endParaRPr lang="en-ZA" dirty="0"/>
          </a:p>
          <a:p>
            <a:r>
              <a:rPr lang="en-ZA" dirty="0"/>
              <a:t>But infrastructure alone is not enough. Quite rhetorical huh?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d08f9e076e_4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1" name="Google Shape;211;g3d08f9e076e_4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12" name="Google Shape;212;g3d08f9e076e_4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60675" y="512763"/>
            <a:ext cx="342265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3" name="Google Shape;213;g3d08f9e076e_4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Have we built cultural ownership?</a:t>
            </a:r>
            <a:br>
              <a:rPr lang="en-ZA" dirty="0"/>
            </a:br>
            <a:r>
              <a:rPr lang="en-ZA" dirty="0"/>
              <a:t>Emotional connection?</a:t>
            </a:r>
            <a:br>
              <a:rPr lang="en-ZA" dirty="0"/>
            </a:br>
            <a:r>
              <a:rPr lang="en-ZA" dirty="0"/>
              <a:t>A scientific identity rooted in Africa?</a:t>
            </a:r>
          </a:p>
          <a:p>
            <a:endParaRPr lang="en-ZA" dirty="0"/>
          </a:p>
          <a:p>
            <a:r>
              <a:rPr lang="en-ZA" b="1" dirty="0"/>
              <a:t>Pause</a:t>
            </a:r>
            <a:endParaRPr lang="en-ZA" dirty="0"/>
          </a:p>
          <a:p>
            <a:r>
              <a:rPr lang="en-ZA" dirty="0"/>
              <a:t>This is where music enters.</a:t>
            </a:r>
          </a:p>
        </p:txBody>
      </p:sp>
      <p:sp>
        <p:nvSpPr>
          <p:cNvPr id="214" name="Google Shape;214;g3d08f9e076e_4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5" name="Google Shape;215;g3d08f9e076e_4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ce8ee30d4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8" name="Google Shape;228;g3ce8ee30d41_0_6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dirty="0"/>
              <a:t>“The connection between music and astronomy is not new.”</a:t>
            </a:r>
          </a:p>
          <a:p>
            <a:r>
              <a:rPr lang="en-ZA" dirty="0"/>
              <a:t>Then compress:</a:t>
            </a:r>
          </a:p>
          <a:p>
            <a:r>
              <a:rPr lang="en-ZA" dirty="0"/>
              <a:t>“From Pythagoras… to Kepler… to modern orbital resonances…”</a:t>
            </a:r>
          </a:p>
          <a:p>
            <a:r>
              <a:rPr lang="en-ZA" dirty="0"/>
              <a:t>Then bridge:</a:t>
            </a:r>
          </a:p>
          <a:p>
            <a:r>
              <a:rPr lang="en-ZA" dirty="0"/>
              <a:t>“At a fundamental level — both describe wave behaviour.”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dirty="0"/>
            </a:br>
            <a:r>
              <a:rPr lang="en-US" dirty="0"/>
              <a:t>Ancient Foundations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Pythagoras (569–490 BCE): discovered that musical harmony follows simple ratios (octave = 2:1).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Proposed that planetary motions follow harmonic ratios, creating the Music of the Spheres.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Scientific Development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Johannes Kepler (1571–1630):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Mysterium </a:t>
            </a:r>
            <a:r>
              <a:rPr lang="en-US" dirty="0" err="1"/>
              <a:t>Cosmographicum</a:t>
            </a:r>
            <a:r>
              <a:rPr lang="en-US" dirty="0"/>
              <a:t> &amp; </a:t>
            </a:r>
            <a:r>
              <a:rPr lang="en-US" dirty="0" err="1"/>
              <a:t>Harmonices</a:t>
            </a:r>
            <a:r>
              <a:rPr lang="en-US" dirty="0"/>
              <a:t> Mundi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Suggested that planetary orbits follow geometric and harmonic relationships.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Modern Astronomical Evidence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Orbital resonances are common, caused by gravitational interactions e.g.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Jupiter – Saturn (~5:2)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Venus – Earth (~13:8)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Exoplanets: TRAPPIST-1 planetary system shows strong synchronization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29" name="Google Shape;229;g3ce8ee30d41_0_6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d08f9e076e_2_6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88" name="Google Shape;88;g3d08f9e076e_2_6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3d08f9e076e_2_6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d08f9e076e_2_10"/>
          <p:cNvSpPr txBox="1">
            <a:spLocks noGrp="1"/>
          </p:cNvSpPr>
          <p:nvPr>
            <p:ph type="ctrTitle"/>
          </p:nvPr>
        </p:nvSpPr>
        <p:spPr>
          <a:xfrm>
            <a:off x="642938" y="1997273"/>
            <a:ext cx="7286625" cy="1378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3d08f9e076e_2_10"/>
          <p:cNvSpPr txBox="1">
            <a:spLocks noGrp="1"/>
          </p:cNvSpPr>
          <p:nvPr>
            <p:ph type="subTitle" idx="1"/>
          </p:nvPr>
        </p:nvSpPr>
        <p:spPr>
          <a:xfrm>
            <a:off x="1285875" y="3643313"/>
            <a:ext cx="6000750" cy="164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g3d08f9e076e_2_10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94" name="Google Shape;94;g3d08f9e076e_2_10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3d08f9e076e_2_10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d08f9e076e_2_16"/>
          <p:cNvSpPr txBox="1"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3d08f9e076e_2_16"/>
          <p:cNvSpPr txBox="1"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marL="457200" lvl="0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1pPr>
            <a:lvl2pPr marL="914400" lvl="1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/>
            </a:lvl2pPr>
            <a:lvl3pPr marL="1371600" lvl="2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3pPr>
            <a:lvl4pPr marL="1828800" lvl="3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/>
            </a:lvl4pPr>
            <a:lvl5pPr marL="2286000" lvl="4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/>
            </a:lvl5pPr>
            <a:lvl6pPr marL="2743200" lvl="5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6pPr>
            <a:lvl7pPr marL="3200400" lvl="6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7pPr>
            <a:lvl8pPr marL="3657600" lvl="7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8pPr>
            <a:lvl9pPr marL="4114800" lvl="8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3d08f9e076e_2_16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100" name="Google Shape;100;g3d08f9e076e_2_16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3d08f9e076e_2_16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d08f9e076e_2_22"/>
          <p:cNvSpPr txBox="1"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  <a:defRPr sz="38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3d08f9e076e_2_22"/>
          <p:cNvSpPr txBox="1">
            <a:spLocks noGrp="1"/>
          </p:cNvSpPr>
          <p:nvPr>
            <p:ph type="body" idx="1"/>
          </p:nvPr>
        </p:nvSpPr>
        <p:spPr>
          <a:xfrm>
            <a:off x="677168" y="2725043"/>
            <a:ext cx="7286625" cy="140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g3d08f9e076e_2_22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106" name="Google Shape;106;g3d08f9e076e_2_22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3d08f9e076e_2_22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d08f9e076e_2_28"/>
          <p:cNvSpPr txBox="1"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3d08f9e076e_2_28"/>
          <p:cNvSpPr txBox="1">
            <a:spLocks noGrp="1"/>
          </p:cNvSpPr>
          <p:nvPr>
            <p:ph type="body" idx="1"/>
          </p:nvPr>
        </p:nvSpPr>
        <p:spPr>
          <a:xfrm>
            <a:off x="428625" y="1500188"/>
            <a:ext cx="3786188" cy="424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marL="457200" lvl="0" indent="-3937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1pPr>
            <a:lvl2pPr marL="914400" lvl="1" indent="-3746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3pPr>
            <a:lvl4pPr marL="1828800" lvl="3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4pPr>
            <a:lvl5pPr marL="2286000" lvl="4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/>
            </a:lvl5pPr>
            <a:lvl6pPr marL="2743200" lvl="5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111" name="Google Shape;111;g3d08f9e076e_2_28"/>
          <p:cNvSpPr txBox="1">
            <a:spLocks noGrp="1"/>
          </p:cNvSpPr>
          <p:nvPr>
            <p:ph type="body" idx="2"/>
          </p:nvPr>
        </p:nvSpPr>
        <p:spPr>
          <a:xfrm>
            <a:off x="4357688" y="1500188"/>
            <a:ext cx="3786188" cy="424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marL="457200" lvl="0" indent="-3937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1pPr>
            <a:lvl2pPr marL="914400" lvl="1" indent="-3746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3pPr>
            <a:lvl4pPr marL="1828800" lvl="3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4pPr>
            <a:lvl5pPr marL="2286000" lvl="4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/>
            </a:lvl5pPr>
            <a:lvl6pPr marL="2743200" lvl="5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112" name="Google Shape;112;g3d08f9e076e_2_28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113" name="Google Shape;113;g3d08f9e076e_2_28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3d08f9e076e_2_28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d08f9e076e_2_35"/>
          <p:cNvSpPr txBox="1"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3d08f9e076e_2_35"/>
          <p:cNvSpPr txBox="1"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b" anchorCtr="0">
            <a:norm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9pPr>
          </a:lstStyle>
          <a:p>
            <a:endParaRPr/>
          </a:p>
        </p:txBody>
      </p:sp>
      <p:sp>
        <p:nvSpPr>
          <p:cNvPr id="118" name="Google Shape;118;g3d08f9e076e_2_35"/>
          <p:cNvSpPr txBox="1">
            <a:spLocks noGrp="1"/>
          </p:cNvSpPr>
          <p:nvPr>
            <p:ph type="body" idx="2"/>
          </p:nvPr>
        </p:nvSpPr>
        <p:spPr>
          <a:xfrm>
            <a:off x="428625" y="2038945"/>
            <a:ext cx="3787676" cy="3704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marL="457200" lvl="0" indent="-3746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1pPr>
            <a:lvl2pPr marL="914400" lvl="1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marL="1371600" lvl="2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9" name="Google Shape;119;g3d08f9e076e_2_35"/>
          <p:cNvSpPr txBox="1">
            <a:spLocks noGrp="1"/>
          </p:cNvSpPr>
          <p:nvPr>
            <p:ph type="body" idx="3"/>
          </p:nvPr>
        </p:nvSpPr>
        <p:spPr>
          <a:xfrm>
            <a:off x="4354711" y="1439168"/>
            <a:ext cx="3789164" cy="59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b" anchorCtr="0">
            <a:norm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9pPr>
          </a:lstStyle>
          <a:p>
            <a:endParaRPr/>
          </a:p>
        </p:txBody>
      </p:sp>
      <p:sp>
        <p:nvSpPr>
          <p:cNvPr id="120" name="Google Shape;120;g3d08f9e076e_2_35"/>
          <p:cNvSpPr txBox="1">
            <a:spLocks noGrp="1"/>
          </p:cNvSpPr>
          <p:nvPr>
            <p:ph type="body" idx="4"/>
          </p:nvPr>
        </p:nvSpPr>
        <p:spPr>
          <a:xfrm>
            <a:off x="4354711" y="2038945"/>
            <a:ext cx="3789164" cy="3704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marL="457200" lvl="0" indent="-3746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1pPr>
            <a:lvl2pPr marL="914400" lvl="1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marL="1371600" lvl="2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1" name="Google Shape;121;g3d08f9e076e_2_35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122" name="Google Shape;122;g3d08f9e076e_2_35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3d08f9e076e_2_35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08f9e076e_2_44"/>
          <p:cNvSpPr txBox="1"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3d08f9e076e_2_44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127" name="Google Shape;127;g3d08f9e076e_2_44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3d08f9e076e_2_44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d08f9e076e_2_49"/>
          <p:cNvSpPr txBox="1">
            <a:spLocks noGrp="1"/>
          </p:cNvSpPr>
          <p:nvPr>
            <p:ph type="title"/>
          </p:nvPr>
        </p:nvSpPr>
        <p:spPr>
          <a:xfrm>
            <a:off x="428625" y="255984"/>
            <a:ext cx="2820293" cy="108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sz="1900" b="1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3d08f9e076e_2_49"/>
          <p:cNvSpPr txBox="1">
            <a:spLocks noGrp="1"/>
          </p:cNvSpPr>
          <p:nvPr>
            <p:ph type="body" idx="1"/>
          </p:nvPr>
        </p:nvSpPr>
        <p:spPr>
          <a:xfrm>
            <a:off x="3351609" y="255984"/>
            <a:ext cx="4792266" cy="548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marL="457200" lvl="0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3937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2pPr>
            <a:lvl3pPr marL="1371600" lvl="2" indent="-3746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4pPr>
            <a:lvl5pPr marL="2286000" lvl="4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 sz="1900"/>
            </a:lvl5pPr>
            <a:lvl6pPr marL="2743200" lvl="5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marL="3200400" lvl="6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marL="3657600" lvl="7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marL="4114800" lvl="8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>
            <a:endParaRPr/>
          </a:p>
        </p:txBody>
      </p:sp>
      <p:sp>
        <p:nvSpPr>
          <p:cNvPr id="132" name="Google Shape;132;g3d08f9e076e_2_49"/>
          <p:cNvSpPr txBox="1">
            <a:spLocks noGrp="1"/>
          </p:cNvSpPr>
          <p:nvPr>
            <p:ph type="body" idx="2"/>
          </p:nvPr>
        </p:nvSpPr>
        <p:spPr>
          <a:xfrm>
            <a:off x="428625" y="1345406"/>
            <a:ext cx="2820293" cy="4397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3" name="Google Shape;133;g3d08f9e076e_2_49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134" name="Google Shape;134;g3d08f9e076e_2_49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3d08f9e076e_2_49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08f9e076e_2_56"/>
          <p:cNvSpPr txBox="1">
            <a:spLocks noGrp="1"/>
          </p:cNvSpPr>
          <p:nvPr>
            <p:ph type="title"/>
          </p:nvPr>
        </p:nvSpPr>
        <p:spPr>
          <a:xfrm>
            <a:off x="1680270" y="4500563"/>
            <a:ext cx="5143500" cy="53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sz="1900" b="1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3d08f9e076e_2_56"/>
          <p:cNvSpPr>
            <a:spLocks noGrp="1"/>
          </p:cNvSpPr>
          <p:nvPr>
            <p:ph type="pic" idx="2"/>
          </p:nvPr>
        </p:nvSpPr>
        <p:spPr>
          <a:xfrm>
            <a:off x="1680270" y="574477"/>
            <a:ext cx="5143500" cy="3857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g3d08f9e076e_2_56"/>
          <p:cNvSpPr txBox="1">
            <a:spLocks noGrp="1"/>
          </p:cNvSpPr>
          <p:nvPr>
            <p:ph type="body" idx="1"/>
          </p:nvPr>
        </p:nvSpPr>
        <p:spPr>
          <a:xfrm>
            <a:off x="1680270" y="5031879"/>
            <a:ext cx="5143500" cy="754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0" name="Google Shape;140;g3d08f9e076e_2_56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141" name="Google Shape;141;g3d08f9e076e_2_56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3d08f9e076e_2_56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d08f9e076e_2_63"/>
          <p:cNvSpPr txBox="1"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3d08f9e076e_2_63"/>
          <p:cNvSpPr txBox="1">
            <a:spLocks noGrp="1"/>
          </p:cNvSpPr>
          <p:nvPr>
            <p:ph type="body" idx="1"/>
          </p:nvPr>
        </p:nvSpPr>
        <p:spPr>
          <a:xfrm rot="5400000">
            <a:off x="2164705" y="-235892"/>
            <a:ext cx="4243090" cy="771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marL="457200" lvl="0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1pPr>
            <a:lvl2pPr marL="914400" lvl="1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/>
            </a:lvl2pPr>
            <a:lvl3pPr marL="1371600" lvl="2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3pPr>
            <a:lvl4pPr marL="1828800" lvl="3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/>
            </a:lvl4pPr>
            <a:lvl5pPr marL="2286000" lvl="4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/>
            </a:lvl5pPr>
            <a:lvl6pPr marL="2743200" lvl="5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6pPr>
            <a:lvl7pPr marL="3200400" lvl="6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7pPr>
            <a:lvl8pPr marL="3657600" lvl="7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8pPr>
            <a:lvl9pPr marL="4114800" lvl="8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3d08f9e076e_2_63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147" name="Google Shape;147;g3d08f9e076e_2_63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3d08f9e076e_2_63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d08f9e076e_2_69"/>
          <p:cNvSpPr txBox="1">
            <a:spLocks noGrp="1"/>
          </p:cNvSpPr>
          <p:nvPr>
            <p:ph type="title"/>
          </p:nvPr>
        </p:nvSpPr>
        <p:spPr>
          <a:xfrm rot="5400000">
            <a:off x="4436566" y="2035969"/>
            <a:ext cx="5485805" cy="19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3d08f9e076e_2_69"/>
          <p:cNvSpPr txBox="1">
            <a:spLocks noGrp="1"/>
          </p:cNvSpPr>
          <p:nvPr>
            <p:ph type="body" idx="1"/>
          </p:nvPr>
        </p:nvSpPr>
        <p:spPr>
          <a:xfrm rot="5400000">
            <a:off x="507504" y="178594"/>
            <a:ext cx="5485805" cy="564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marL="457200" lvl="0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1pPr>
            <a:lvl2pPr marL="914400" lvl="1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/>
            </a:lvl2pPr>
            <a:lvl3pPr marL="1371600" lvl="2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3pPr>
            <a:lvl4pPr marL="1828800" lvl="3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/>
            </a:lvl4pPr>
            <a:lvl5pPr marL="2286000" lvl="4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/>
            </a:lvl5pPr>
            <a:lvl6pPr marL="2743200" lvl="5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6pPr>
            <a:lvl7pPr marL="3200400" lvl="6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7pPr>
            <a:lvl8pPr marL="3657600" lvl="7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8pPr>
            <a:lvl9pPr marL="4114800" lvl="8" indent="-3365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3d08f9e076e_2_69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153" name="Google Shape;153;g3d08f9e076e_2_69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3d08f9e076e_2_69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d08f9e076e_2_0"/>
          <p:cNvSpPr txBox="1"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9pPr>
          </a:lstStyle>
          <a:p>
            <a:endParaRPr/>
          </a:p>
        </p:txBody>
      </p:sp>
      <p:sp>
        <p:nvSpPr>
          <p:cNvPr id="82" name="Google Shape;82;g3d08f9e076e_2_0"/>
          <p:cNvSpPr txBox="1"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t" anchorCtr="0">
            <a:normAutofit/>
          </a:bodyPr>
          <a:lstStyle>
            <a:lvl1pPr marL="457200" marR="0" lvl="0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46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3d08f9e076e_2_0"/>
          <p:cNvSpPr txBox="1">
            <a:spLocks noGrp="1"/>
          </p:cNvSpPr>
          <p:nvPr>
            <p:ph type="dt" idx="10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ZA"/>
              <a:t>2026/03/21</a:t>
            </a:r>
            <a:endParaRPr/>
          </a:p>
        </p:txBody>
      </p:sp>
      <p:sp>
        <p:nvSpPr>
          <p:cNvPr id="84" name="Google Shape;84;g3d08f9e076e_2_0"/>
          <p:cNvSpPr txBox="1">
            <a:spLocks noGrp="1"/>
          </p:cNvSpPr>
          <p:nvPr>
            <p:ph type="ftr" idx="11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3d08f9e076e_2_0"/>
          <p:cNvSpPr txBox="1">
            <a:spLocks noGrp="1"/>
          </p:cNvSpPr>
          <p:nvPr>
            <p:ph type="sldNum" idx="12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50" rIns="85700" bIns="4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musical-note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cd31056138_0_0"/>
          <p:cNvSpPr txBox="1"/>
          <p:nvPr/>
        </p:nvSpPr>
        <p:spPr>
          <a:xfrm>
            <a:off x="0" y="85250"/>
            <a:ext cx="91440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 b="1" dirty="0">
                <a:solidFill>
                  <a:srgbClr val="FF00FF"/>
                </a:solidFill>
                <a:highlight>
                  <a:schemeClr val="lt1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Singing the Skies of Africa: </a:t>
            </a:r>
            <a:r>
              <a:rPr lang="en-US" sz="3800" b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Music as a Tool for African Astronomy, Identity, and Impact</a:t>
            </a:r>
            <a:r>
              <a:rPr lang="en-US" sz="3800" b="1" dirty="0">
                <a:solidFill>
                  <a:schemeClr val="lt1"/>
                </a:solidFill>
                <a:highlight>
                  <a:schemeClr val="lt1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800" b="1" dirty="0">
              <a:solidFill>
                <a:schemeClr val="lt1"/>
              </a:solidFill>
              <a:highlight>
                <a:schemeClr val="lt1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3cd31056138_0_0"/>
          <p:cNvSpPr txBox="1"/>
          <p:nvPr/>
        </p:nvSpPr>
        <p:spPr>
          <a:xfrm>
            <a:off x="694631" y="6026725"/>
            <a:ext cx="7732194" cy="49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4295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000" b="1" dirty="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3cd31056138_0_0"/>
          <p:cNvSpPr txBox="1"/>
          <p:nvPr/>
        </p:nvSpPr>
        <p:spPr>
          <a:xfrm>
            <a:off x="175" y="1316175"/>
            <a:ext cx="9065400" cy="15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S. Sottie, N. Asabre Frimpong,  K. Govender, C. Takalani, D. Kubheka, E. Proven-</a:t>
            </a:r>
            <a:r>
              <a:rPr lang="en-US" sz="1900" b="1" dirty="0" err="1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Adzri</a:t>
            </a:r>
            <a:r>
              <a:rPr lang="en-US" sz="1900" b="1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, B. Woode, A. Forson, J. Kwakuyi, R. Venugopal, V. </a:t>
            </a:r>
            <a:r>
              <a:rPr lang="en-US" sz="1900" b="1" dirty="0" err="1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Samboco</a:t>
            </a:r>
            <a:r>
              <a:rPr lang="en-US" sz="1900" b="1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 </a:t>
            </a:r>
            <a:endParaRPr sz="1900" b="1" dirty="0">
              <a:solidFill>
                <a:schemeClr val="lt1"/>
              </a:solidFill>
              <a:latin typeface="+mj-lt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700" b="1" dirty="0">
              <a:solidFill>
                <a:srgbClr val="FF00FF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g3cd3105613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631" y="6026725"/>
            <a:ext cx="1549676" cy="4926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g3cd3105613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0775" y="6026725"/>
            <a:ext cx="3459599" cy="4926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5" name="Google Shape;165;g3cd31056138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1675" y="6026725"/>
            <a:ext cx="1083850" cy="492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7" name="Google Shape;167;g3cd31056138_0_0"/>
          <p:cNvSpPr txBox="1"/>
          <p:nvPr/>
        </p:nvSpPr>
        <p:spPr>
          <a:xfrm>
            <a:off x="1671200" y="4814450"/>
            <a:ext cx="55764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AfAS</a:t>
            </a:r>
            <a:r>
              <a:rPr lang="en-US" sz="2000" b="1" dirty="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2026 – Kasane, Botswana; March 22-27, 2026</a:t>
            </a:r>
            <a:endParaRPr sz="2000" b="1" dirty="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g3cd31056138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0376" y="6024975"/>
            <a:ext cx="831300" cy="49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cd31056138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95525" y="6024975"/>
            <a:ext cx="831300" cy="4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C5D71-E715-CA39-9299-BA5A4BADFF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0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6" title="ChatGPT Image Mar 6, 2026 at 01_37_09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9125" y="0"/>
            <a:ext cx="9967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2CEF0F-225D-CD40-A4EE-7B1322D3F2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 smtClean="0"/>
              <a:t>9</a:t>
            </a:fld>
            <a:endParaRPr lang="en-US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c932f3e623_0_127"/>
          <p:cNvSpPr txBox="1">
            <a:spLocks noGrp="1"/>
          </p:cNvSpPr>
          <p:nvPr>
            <p:ph type="title"/>
          </p:nvPr>
        </p:nvSpPr>
        <p:spPr>
          <a:xfrm>
            <a:off x="457200" y="144102"/>
            <a:ext cx="8229600" cy="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US" sz="3000" b="1"/>
              <a:t>Astronomy + Music = Shared Wave Formalism</a:t>
            </a:r>
            <a:endParaRPr sz="3000" b="1"/>
          </a:p>
        </p:txBody>
      </p:sp>
      <p:sp>
        <p:nvSpPr>
          <p:cNvPr id="247" name="Google Shape;247;g3c932f3e623_0_127"/>
          <p:cNvSpPr txBox="1">
            <a:spLocks noGrp="1"/>
          </p:cNvSpPr>
          <p:nvPr>
            <p:ph type="body" idx="1"/>
          </p:nvPr>
        </p:nvSpPr>
        <p:spPr>
          <a:xfrm>
            <a:off x="457200" y="124968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spcBef>
                <a:spcPts val="48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libri"/>
              <a:buAutoNum type="alphaUcPeriod"/>
            </a:pPr>
            <a:r>
              <a:rPr lang="en-US" sz="1500" b="1">
                <a:solidFill>
                  <a:srgbClr val="4A86E8"/>
                </a:solidFill>
              </a:rPr>
              <a:t>Obeys wave superposition</a:t>
            </a:r>
            <a:endParaRPr sz="1500" b="1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A86E8"/>
                </a:solidFill>
              </a:rPr>
              <a:t>           EM wave:  E(t)=A sin(ωt+ ϕ)</a:t>
            </a:r>
            <a:endParaRPr sz="15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A86E8"/>
                </a:solidFill>
              </a:rPr>
              <a:t>           Acoustic wave: P(t)=A sin(ωt+ ϕ)</a:t>
            </a:r>
            <a:endParaRPr sz="15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Calibri"/>
              <a:buAutoNum type="alphaUcPeriod"/>
            </a:pPr>
            <a:r>
              <a:rPr lang="en-US" sz="1500" b="1">
                <a:solidFill>
                  <a:srgbClr val="FF0000"/>
                </a:solidFill>
              </a:rPr>
              <a:t>Fourier synthesis  decomposes signals into frequency space.</a:t>
            </a:r>
            <a:endParaRPr sz="1500" b="1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0000"/>
                </a:solidFill>
              </a:rPr>
              <a:t>Interferometric Image Reconstruction</a:t>
            </a:r>
            <a:endParaRPr sz="1500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FF0000"/>
                </a:solidFill>
              </a:rPr>
              <a:t>V(u,v) = ∬ I(l,m) e^{-2πi(ul+vm)} dldm</a:t>
            </a:r>
            <a:endParaRPr sz="1500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0000"/>
                </a:solidFill>
              </a:rPr>
              <a:t>I(l,m) = ∬ V(u,v) e^{+2πi(ul+vm)} dudv, where V(u,v) = measured visibilities</a:t>
            </a:r>
            <a:br>
              <a:rPr lang="en-US" sz="1500">
                <a:solidFill>
                  <a:srgbClr val="FF0000"/>
                </a:solidFill>
              </a:rPr>
            </a:br>
            <a:r>
              <a:rPr lang="en-US" sz="1500">
                <a:solidFill>
                  <a:srgbClr val="FF0000"/>
                </a:solidFill>
              </a:rPr>
              <a:t>	 I(l,m) = sky brightness</a:t>
            </a:r>
            <a:endParaRPr sz="1500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0000"/>
                </a:solidFill>
              </a:rPr>
              <a:t>Harmonic Decomposition of Sound</a:t>
            </a:r>
            <a:endParaRPr sz="1500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FF0000"/>
                </a:solidFill>
              </a:rPr>
              <a:t>x(t) = Σc_ne^{inω₀ t}</a:t>
            </a:r>
            <a:endParaRPr sz="1500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0000"/>
                </a:solidFill>
              </a:rPr>
              <a:t>X(f) = ∫ x(t) e^{-2πift}dt</a:t>
            </a:r>
            <a:endParaRPr sz="1500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188038"/>
              </a:solidFill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48" name="Google Shape;248;g3c932f3e623_0_127"/>
          <p:cNvSpPr txBox="1">
            <a:spLocks noGrp="1"/>
          </p:cNvSpPr>
          <p:nvPr>
            <p:ph type="body" idx="2"/>
          </p:nvPr>
        </p:nvSpPr>
        <p:spPr>
          <a:xfrm>
            <a:off x="4648200" y="1280160"/>
            <a:ext cx="4038600" cy="45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FF0000"/>
                </a:solidFill>
              </a:rPr>
              <a:t>C. Spatial vs. harmonic frequencies</a:t>
            </a:r>
            <a:endParaRPr sz="15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0000"/>
                </a:solidFill>
              </a:rPr>
              <a:t>An interferometer:  θ ≈ λ/Bmax.</a:t>
            </a:r>
            <a:endParaRPr sz="15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FF0000"/>
                </a:solidFill>
              </a:rPr>
              <a:t>Chord structure: x(t) = A1 sin(ωt) + A2 sin(2ωt) + A3 sin(3ω)</a:t>
            </a:r>
            <a:endParaRPr sz="15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0000"/>
                </a:solidFill>
              </a:rPr>
              <a:t>More baselines → better spatial fidelity. </a:t>
            </a:r>
            <a:endParaRPr sz="15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0000"/>
                </a:solidFill>
              </a:rPr>
              <a:t>More harmonics → richer tonal fidelity.</a:t>
            </a:r>
            <a:endParaRPr sz="15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4A86E8"/>
                </a:solidFill>
              </a:rPr>
              <a:t>D. Signal clarity</a:t>
            </a:r>
            <a:endParaRPr sz="1500" b="1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A86E8"/>
                </a:solidFill>
              </a:rPr>
              <a:t>Radio SNR = S / σ</a:t>
            </a:r>
            <a:endParaRPr sz="15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A86E8"/>
                </a:solidFill>
              </a:rPr>
              <a:t>with radiometer eq: σ = T_sys / √(Δν t)</a:t>
            </a:r>
            <a:endParaRPr sz="15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A86E8"/>
                </a:solidFill>
              </a:rPr>
              <a:t>Audio SNR = Signal Power / Noise Power</a:t>
            </a:r>
            <a:endParaRPr sz="15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A86E8"/>
                </a:solidFill>
              </a:rPr>
              <a:t>Integration time improves radio sensitivity. Rehearsal time improves ensemble clarity.</a:t>
            </a:r>
            <a:br>
              <a:rPr lang="en-US" sz="1500">
                <a:solidFill>
                  <a:srgbClr val="188038"/>
                </a:solidFill>
              </a:rPr>
            </a:br>
            <a:endParaRPr sz="1500">
              <a:solidFill>
                <a:srgbClr val="188038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188038"/>
              </a:solidFill>
            </a:endParaRPr>
          </a:p>
        </p:txBody>
      </p:sp>
      <p:pic>
        <p:nvPicPr>
          <p:cNvPr id="249" name="Google Shape;249;g3c932f3e623_0_127" title="ChatGPT Image Mar 6, 2026 at 01_16_4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23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8CDD5-59F5-F742-3642-4FC1480B06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"/>
          <p:cNvSpPr txBox="1">
            <a:spLocks noGrp="1"/>
          </p:cNvSpPr>
          <p:nvPr>
            <p:ph type="title"/>
          </p:nvPr>
        </p:nvSpPr>
        <p:spPr>
          <a:xfrm>
            <a:off x="457200" y="-56295"/>
            <a:ext cx="82296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>
                <a:solidFill>
                  <a:schemeClr val="dk1"/>
                </a:solidFill>
              </a:rPr>
              <a:t>Interferometry &amp; </a:t>
            </a:r>
            <a:r>
              <a:rPr lang="en-US" sz="3000">
                <a:solidFill>
                  <a:srgbClr val="FF0000"/>
                </a:solidFill>
              </a:rPr>
              <a:t>Polyphony</a:t>
            </a:r>
            <a:endParaRPr sz="3000" b="1"/>
          </a:p>
        </p:txBody>
      </p:sp>
      <p:pic>
        <p:nvPicPr>
          <p:cNvPr id="256" name="Google Shape;256;p7" title="GO Africa_ima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9950" y="3158500"/>
            <a:ext cx="4646924" cy="276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7"/>
          <p:cNvSpPr txBox="1"/>
          <p:nvPr/>
        </p:nvSpPr>
        <p:spPr>
          <a:xfrm>
            <a:off x="4543127" y="880939"/>
            <a:ext cx="4764600" cy="23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51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MeerKAT</a:t>
            </a:r>
            <a:r>
              <a:rPr lang="en-US" sz="2251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251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 dishes combine signals → </a:t>
            </a:r>
            <a:r>
              <a:rPr lang="en-U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highly resolute image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 txBox="1"/>
          <p:nvPr/>
        </p:nvSpPr>
        <p:spPr>
          <a:xfrm>
            <a:off x="75775" y="4376250"/>
            <a:ext cx="4054200" cy="14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Choir: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voices →  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harmonic sounds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812486" y="5966601"/>
            <a:ext cx="4558200" cy="7695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 dirty="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Synthesis imaging = Vocal layering</a:t>
            </a:r>
            <a:endParaRPr sz="2200" b="1" dirty="0">
              <a:solidFill>
                <a:srgbClr val="00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6475" y="939100"/>
            <a:ext cx="4646924" cy="282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5A956-23FF-73FE-094A-81B33A88E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>
            <a:spLocks noGrp="1"/>
          </p:cNvSpPr>
          <p:nvPr>
            <p:ph type="title"/>
          </p:nvPr>
        </p:nvSpPr>
        <p:spPr>
          <a:xfrm>
            <a:off x="457200" y="-155861"/>
            <a:ext cx="82296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/>
              <a:t>Multilingual Scientific Identity &amp; live debut</a:t>
            </a:r>
            <a:endParaRPr sz="3000" b="1"/>
          </a:p>
        </p:txBody>
      </p:sp>
      <p:pic>
        <p:nvPicPr>
          <p:cNvPr id="267" name="Google Shape;267;p35" title="GO Africa_ima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6846" y="538376"/>
            <a:ext cx="5037154" cy="3157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 title="WhatsApp Image 2026-03-10 at 17.01.22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1724" y="3646225"/>
            <a:ext cx="3472774" cy="20897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5"/>
          <p:cNvSpPr txBox="1"/>
          <p:nvPr/>
        </p:nvSpPr>
        <p:spPr>
          <a:xfrm>
            <a:off x="15191" y="679619"/>
            <a:ext cx="4040100" cy="298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ebut: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Cape Town International Convention Centre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Ithemba Youth Choir collaboration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Multilingual, choreographed performance</a:t>
            </a:r>
            <a:b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35" title="WhatsApp Image 2026-02-18 at 23.22.41 (4)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4499" y="3695922"/>
            <a:ext cx="3649645" cy="259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5"/>
          <p:cNvSpPr/>
          <p:nvPr/>
        </p:nvSpPr>
        <p:spPr>
          <a:xfrm>
            <a:off x="980850" y="6219803"/>
            <a:ext cx="7182300" cy="568624"/>
          </a:xfrm>
          <a:prstGeom prst="rect">
            <a:avLst/>
          </a:prstGeom>
          <a:solidFill>
            <a:srgbClr val="1155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This was not entertainment. It was symbolic ownership of science</a:t>
            </a:r>
            <a:endParaRPr sz="1800" b="0" i="0" u="none" strike="noStrike" cap="none" dirty="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6F62D4-4361-CAB4-61C4-B9435DEEBB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 smtClean="0"/>
              <a:t>12</a:t>
            </a:fld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DA40FA-39A7-75B7-45F1-E09A9743C41D}"/>
              </a:ext>
            </a:extLst>
          </p:cNvPr>
          <p:cNvSpPr txBox="1"/>
          <p:nvPr/>
        </p:nvSpPr>
        <p:spPr>
          <a:xfrm>
            <a:off x="29819" y="3617840"/>
            <a:ext cx="2061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Anthem’s languages:</a:t>
            </a:r>
          </a:p>
          <a:p>
            <a:pPr marL="457200" lvl="0" indent="-3238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500"/>
              <a:buChar char="●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Zulu/Xhosa</a:t>
            </a:r>
          </a:p>
          <a:p>
            <a:pPr marL="457200" lvl="0" indent="-323850">
              <a:lnSpc>
                <a:spcPct val="115000"/>
              </a:lnSpc>
              <a:buClr>
                <a:schemeClr val="dk1"/>
              </a:buClr>
              <a:buSzPts val="1500"/>
              <a:buChar char="●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</a:t>
            </a:r>
          </a:p>
          <a:p>
            <a:pPr marL="457200" lvl="0" indent="-323850">
              <a:lnSpc>
                <a:spcPct val="115000"/>
              </a:lnSpc>
              <a:buClr>
                <a:schemeClr val="dk1"/>
              </a:buClr>
              <a:buSzPts val="1500"/>
              <a:buChar char="●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Ga-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Adangme</a:t>
            </a:r>
            <a:endParaRPr lang="en-US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>
              <a:lnSpc>
                <a:spcPct val="115000"/>
              </a:lnSpc>
              <a:buClr>
                <a:schemeClr val="dk1"/>
              </a:buClr>
              <a:buSzPts val="1500"/>
              <a:buChar char="●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Swahili</a:t>
            </a:r>
          </a:p>
          <a:p>
            <a:pPr marL="457200" lvl="0" indent="-323850">
              <a:lnSpc>
                <a:spcPct val="115000"/>
              </a:lnSpc>
              <a:buClr>
                <a:schemeClr val="dk1"/>
              </a:buClr>
              <a:buSzPts val="1500"/>
              <a:buChar char="●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Hausa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"/>
          <p:cNvSpPr txBox="1">
            <a:spLocks noGrp="1"/>
          </p:cNvSpPr>
          <p:nvPr>
            <p:ph type="title"/>
          </p:nvPr>
        </p:nvSpPr>
        <p:spPr>
          <a:xfrm>
            <a:off x="457200" y="112722"/>
            <a:ext cx="82296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Impact Metrics</a:t>
            </a:r>
            <a:endParaRPr lang="en-US" sz="3000" dirty="0"/>
          </a:p>
        </p:txBody>
      </p:sp>
      <p:sp>
        <p:nvSpPr>
          <p:cNvPr id="282" name="Google Shape;282;p10"/>
          <p:cNvSpPr txBox="1">
            <a:spLocks noGrp="1"/>
          </p:cNvSpPr>
          <p:nvPr>
            <p:ph type="body" idx="1"/>
          </p:nvPr>
        </p:nvSpPr>
        <p:spPr>
          <a:xfrm>
            <a:off x="257175" y="10096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Since release (Aug 2024):</a:t>
            </a:r>
          </a:p>
          <a:p>
            <a:pPr marL="457200" lvl="0" indent="-26177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34375"/>
              <a:buChar char="●"/>
            </a:pPr>
            <a:r>
              <a:rPr lang="en-US"/>
              <a:t>2,527 YouTube views</a:t>
            </a:r>
            <a:br>
              <a:rPr lang="en-US"/>
            </a:br>
            <a:endParaRPr lang="en-US"/>
          </a:p>
          <a:p>
            <a:pPr marL="457200" lvl="0" indent="-26177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34375"/>
              <a:buChar char="●"/>
            </a:pPr>
            <a:r>
              <a:rPr lang="en-US"/>
              <a:t>53 hours total watch time</a:t>
            </a:r>
            <a:br>
              <a:rPr lang="en-US"/>
            </a:br>
            <a:endParaRPr lang="en-US"/>
          </a:p>
          <a:p>
            <a:pPr marL="457200" lvl="0" indent="-26177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34375"/>
              <a:buChar char="●"/>
            </a:pPr>
            <a:r>
              <a:rPr lang="en-US"/>
              <a:t>31.4K impressions</a:t>
            </a:r>
            <a:br>
              <a:rPr lang="en-US"/>
            </a:br>
            <a:endParaRPr lang="en-US"/>
          </a:p>
          <a:p>
            <a:pPr marL="457200" lvl="0" indent="-26177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34375"/>
              <a:buChar char="●"/>
            </a:pPr>
            <a:r>
              <a:rPr lang="en-US"/>
              <a:t>18% traffic from external apps</a:t>
            </a:r>
            <a:br>
              <a:rPr lang="en-US"/>
            </a:br>
            <a:endParaRPr lang="en-US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Most traffic from:</a:t>
            </a:r>
          </a:p>
          <a:p>
            <a:pPr marL="457200" lvl="0" indent="-26177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34375"/>
              <a:buChar char="●"/>
            </a:pPr>
            <a:r>
              <a:rPr lang="en-US"/>
              <a:t>WhatsApp (~37%)</a:t>
            </a:r>
            <a:br>
              <a:rPr lang="en-US"/>
            </a:br>
            <a:endParaRPr lang="en-US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Insight:</a:t>
            </a:r>
            <a:br>
              <a:rPr lang="en-US"/>
            </a:br>
            <a:r>
              <a:rPr lang="en-US"/>
              <a:t> Science communication in Africa spreads peer-to-peer.</a:t>
            </a:r>
          </a:p>
          <a:p>
            <a:pPr marL="3429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C71B84-3C0F-4ACD-839B-AB9994C027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 smtClean="0"/>
              <a:t>13</a:t>
            </a:fld>
            <a:endParaRPr lang="en-US" b="1" dirty="0"/>
          </a:p>
        </p:txBody>
      </p:sp>
      <p:pic>
        <p:nvPicPr>
          <p:cNvPr id="1026" name="Picture 2" descr="Generated image: Impact of YouTube video: Aug 2024 onwards">
            <a:extLst>
              <a:ext uri="{FF2B5EF4-FFF2-40B4-BE49-F238E27FC236}">
                <a16:creationId xmlns:a16="http://schemas.microsoft.com/office/drawing/2014/main" id="{34A05444-7411-EAFD-D033-82B9512F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550" y="1"/>
            <a:ext cx="100822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d08f9e076e_0_0"/>
          <p:cNvSpPr txBox="1">
            <a:spLocks noGrp="1"/>
          </p:cNvSpPr>
          <p:nvPr>
            <p:ph type="title"/>
          </p:nvPr>
        </p:nvSpPr>
        <p:spPr>
          <a:xfrm>
            <a:off x="457200" y="-181350"/>
            <a:ext cx="82296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dirty="0">
                <a:solidFill>
                  <a:schemeClr val="dk1"/>
                </a:solidFill>
              </a:rPr>
              <a:t>Educational </a:t>
            </a:r>
            <a:r>
              <a:rPr lang="en-US" sz="3000" b="1" dirty="0"/>
              <a:t>Impact I</a:t>
            </a:r>
            <a:endParaRPr sz="3000" b="1" dirty="0"/>
          </a:p>
        </p:txBody>
      </p:sp>
      <p:sp>
        <p:nvSpPr>
          <p:cNvPr id="306" name="Google Shape;306;g3d08f9e076e_0_0"/>
          <p:cNvSpPr txBox="1">
            <a:spLocks noGrp="1"/>
          </p:cNvSpPr>
          <p:nvPr>
            <p:ph type="body" idx="1"/>
          </p:nvPr>
        </p:nvSpPr>
        <p:spPr>
          <a:xfrm>
            <a:off x="114300" y="204252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/>
              <a:t>Case study: Lolonya Basic School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/>
              <a:t>Activities:</a:t>
            </a:r>
            <a:endParaRPr sz="2000" dirty="0"/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en-US" sz="2000" dirty="0"/>
              <a:t>Singing + astronomy lessons. </a:t>
            </a:r>
            <a:r>
              <a:rPr lang="en-US" sz="2000" b="1" i="1" dirty="0"/>
              <a:t>Music lowers cognitive barriers.</a:t>
            </a:r>
            <a:endParaRPr sz="2000" b="1" i="1"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en-US" sz="2000" dirty="0"/>
              <a:t>Rhythm-based learning</a:t>
            </a:r>
            <a:endParaRPr sz="2000"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en-US" sz="2000" dirty="0"/>
              <a:t>Concept retention through melody</a:t>
            </a:r>
            <a:endParaRPr sz="2000" b="1" dirty="0"/>
          </a:p>
          <a:p>
            <a:pPr marL="3429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308" name="Google Shape;308;g3d08f9e076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150" y="542925"/>
            <a:ext cx="4630551" cy="3087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3d08f9e076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0150" y="3742090"/>
            <a:ext cx="4673851" cy="311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19;g3d08f9e076e_0_15">
            <a:extLst>
              <a:ext uri="{FF2B5EF4-FFF2-40B4-BE49-F238E27FC236}">
                <a16:creationId xmlns:a16="http://schemas.microsoft.com/office/drawing/2014/main" id="{2C973608-101C-D42D-48BD-7A873C55DAF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919300"/>
            <a:ext cx="4408025" cy="29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1784-AAE7-2B7B-D4C9-AAC6A7AC6A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3" name="Rectangle 322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8" name="Google Shape;318;g3d08f9e076e_0_15"/>
          <p:cNvPicPr preferRelativeResize="0"/>
          <p:nvPr/>
        </p:nvPicPr>
        <p:blipFill>
          <a:blip r:embed="rId3"/>
          <a:srcRect l="27573" r="18522" b="1"/>
          <a:stretch>
            <a:fillRect/>
          </a:stretch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</p:spPr>
      </p:pic>
      <p:pic>
        <p:nvPicPr>
          <p:cNvPr id="317" name="Google Shape;317;g3d08f9e076e_0_15"/>
          <p:cNvPicPr preferRelativeResize="0"/>
          <p:nvPr/>
        </p:nvPicPr>
        <p:blipFill>
          <a:blip r:embed="rId4"/>
          <a:srcRect l="16040" r="23352" b="1"/>
          <a:stretch>
            <a:fillRect/>
          </a:stretch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2" name="Google Shape;307;g3d08f9e076e_0_0" title="WhatsApp Image 2026-02-19 at 01.47.16.jpeg">
            <a:extLst>
              <a:ext uri="{FF2B5EF4-FFF2-40B4-BE49-F238E27FC236}">
                <a16:creationId xmlns:a16="http://schemas.microsoft.com/office/drawing/2014/main" id="{2E84FB2A-CEDB-B785-31CB-DEEB23CB7F23}"/>
              </a:ext>
            </a:extLst>
          </p:cNvPr>
          <p:cNvPicPr preferRelativeResize="0"/>
          <p:nvPr/>
        </p:nvPicPr>
        <p:blipFill>
          <a:blip r:embed="rId5"/>
          <a:srcRect t="13902" r="-3" b="-3"/>
          <a:stretch>
            <a:fillRect/>
          </a:stretch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</p:spPr>
      </p:pic>
      <p:sp useBgFill="1">
        <p:nvSpPr>
          <p:cNvPr id="325" name="Freeform: Shape 324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9723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7" name="Freeform: Shape 326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1749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Google Shape;315;g3d08f9e076e_0_15"/>
          <p:cNvSpPr txBox="1">
            <a:spLocks noGrp="1"/>
          </p:cNvSpPr>
          <p:nvPr>
            <p:ph type="title"/>
          </p:nvPr>
        </p:nvSpPr>
        <p:spPr>
          <a:xfrm>
            <a:off x="127496" y="685800"/>
            <a:ext cx="4075536" cy="13255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Educational Impact II</a:t>
            </a: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089941"/>
            <a:ext cx="372782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" name="Google Shape;316;g3d08f9e076e_0_15"/>
          <p:cNvSpPr txBox="1">
            <a:spLocks noGrp="1"/>
          </p:cNvSpPr>
          <p:nvPr>
            <p:ph type="body" idx="1"/>
          </p:nvPr>
        </p:nvSpPr>
        <p:spPr>
          <a:xfrm>
            <a:off x="87545" y="2395330"/>
            <a:ext cx="4075536" cy="376908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Case study: Lolonya Basic School</a:t>
            </a:r>
          </a:p>
          <a:p>
            <a:pPr marL="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Teacher feedback:</a:t>
            </a:r>
          </a:p>
          <a:p>
            <a:pPr marL="4572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Increased enthusiasm</a:t>
            </a: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Higher engagement</a:t>
            </a:r>
          </a:p>
          <a:p>
            <a:pPr marL="45720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Improved recall</a:t>
            </a:r>
            <a:br>
              <a:rPr lang="en-US" sz="2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sz="2200" b="1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BFD7C-3C53-B0BD-66EB-F7E67A4B4B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d006c791f9_0_37"/>
          <p:cNvSpPr txBox="1">
            <a:spLocks noGrp="1"/>
          </p:cNvSpPr>
          <p:nvPr>
            <p:ph type="title"/>
          </p:nvPr>
        </p:nvSpPr>
        <p:spPr>
          <a:xfrm>
            <a:off x="457200" y="-155373"/>
            <a:ext cx="82296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dirty="0"/>
              <a:t>Anthem’s Impact Evaluation Survey Results I</a:t>
            </a:r>
            <a:endParaRPr sz="3000" b="1" dirty="0"/>
          </a:p>
        </p:txBody>
      </p:sp>
      <p:pic>
        <p:nvPicPr>
          <p:cNvPr id="335" name="Google Shape;335;g3d006c791f9_0_37" descr="Forms response chart. Question title: The anthem captured my attention. Number of responses: 44 responses." title="The anthem captured my atten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2605" y="1235163"/>
            <a:ext cx="5628300" cy="294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3d006c791f9_0_37" descr="Forms response chart. Question title: This music made astronomy feel exciting. Number of responses: 44 responses." title="This music made astronomy feel excit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800" y="1352608"/>
            <a:ext cx="5495461" cy="279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3d006c791f9_0_37" descr="Forms response chart. Question title: The anthem made astronomy feel more accessible. Number of responses: 44 responses." title="The anthem made astronomy feel more accessibl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9839" y="1232870"/>
            <a:ext cx="5385732" cy="295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3d006c791f9_0_37" descr="Forms response chart. Question title: More interested in astronomy. Number of responses: 44 responses." title="More interested in astronomy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8011" y="3984771"/>
            <a:ext cx="5623157" cy="287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3d006c791f9_0_37" descr="Forms response chart. Question title: More motivated to learn about space science.. Number of responses: 44 responses." title="More motivated to learn about space science.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5696" y="3987091"/>
            <a:ext cx="5758268" cy="277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d006c791f9_0_37" descr="Forms response chart. Question title: Proud of Africa’s scientific achievements.. Number of responses: 44 responses." title="Proud of Africa’s scientific achievements.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58561" y="3984771"/>
            <a:ext cx="5370301" cy="287322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3d006c791f9_0_37"/>
          <p:cNvSpPr txBox="1"/>
          <p:nvPr/>
        </p:nvSpPr>
        <p:spPr>
          <a:xfrm>
            <a:off x="-43284" y="237746"/>
            <a:ext cx="5628300" cy="77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Participants evaluated the anthem across dimensions:</a:t>
            </a:r>
            <a:endParaRPr sz="1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41FAE7-7808-471E-72B4-F0E354D446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05974" y="784289"/>
            <a:ext cx="3071908" cy="4342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Emotional &amp; Cognitive Engagement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890F2-C88A-E025-7F5B-A284411FD6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44835" y="2318717"/>
            <a:ext cx="692818" cy="307777"/>
          </a:xfrm>
          <a:prstGeom prst="rect">
            <a:avLst/>
          </a:prstGeom>
          <a:solidFill>
            <a:srgbClr val="A10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43.2%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61491-205F-6BAB-9BE7-6E7B906D14E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03108" y="2395616"/>
            <a:ext cx="692818" cy="307777"/>
          </a:xfrm>
          <a:prstGeom prst="rect">
            <a:avLst/>
          </a:prstGeom>
          <a:solidFill>
            <a:srgbClr val="A10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65.9%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9FFC6-EC75-6E5F-DE43-F8705E5D83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9929" y="2371847"/>
            <a:ext cx="692818" cy="307777"/>
          </a:xfrm>
          <a:prstGeom prst="rect">
            <a:avLst/>
          </a:prstGeom>
          <a:solidFill>
            <a:srgbClr val="A100A0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54.5%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CC928-FFCE-768B-8541-53BBBF7B71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86998" y="5012984"/>
            <a:ext cx="692818" cy="307777"/>
          </a:xfrm>
          <a:prstGeom prst="rect">
            <a:avLst/>
          </a:prstGeom>
          <a:solidFill>
            <a:srgbClr val="A10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45.5%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831E5-FDB5-D38F-0935-BB02EAC6A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30931" y="5005993"/>
            <a:ext cx="692818" cy="307777"/>
          </a:xfrm>
          <a:prstGeom prst="rect">
            <a:avLst/>
          </a:prstGeom>
          <a:solidFill>
            <a:srgbClr val="A10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43.2%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96935-BC50-911A-2046-3D0FB2799A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23862" y="5074503"/>
            <a:ext cx="692818" cy="307777"/>
          </a:xfrm>
          <a:prstGeom prst="rect">
            <a:avLst/>
          </a:prstGeom>
          <a:solidFill>
            <a:srgbClr val="A10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61.4%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AAC285-0689-7DCA-2E6B-A624A04106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65149" y="6464559"/>
            <a:ext cx="3109344" cy="4342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STEM Interest &amp; Motivation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B8F67-248D-5957-2B06-C36C007865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714691">
            <a:off x="1484851" y="3397541"/>
            <a:ext cx="506870" cy="284693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25%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B4323A-DAD4-93F7-12F6-98B77DDBFD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211149">
            <a:off x="3709334" y="3390550"/>
            <a:ext cx="641522" cy="284693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34.1%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7D893-1148-F177-AD20-8EE1CF2393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3409193">
            <a:off x="6108588" y="3205992"/>
            <a:ext cx="641522" cy="284693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31.8%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4BBC19-EF9B-609C-1216-C5EFA2145D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3329607">
            <a:off x="1023456" y="5989742"/>
            <a:ext cx="641522" cy="284693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34.1%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A601EF-B7DE-8D95-BB53-E611D37957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3329607">
            <a:off x="3575110" y="5856916"/>
            <a:ext cx="641522" cy="284693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38.6%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AB0A4-A41F-2587-44A9-D734151DB7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430802">
            <a:off x="6486093" y="6133753"/>
            <a:ext cx="641522" cy="284693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27.3%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34F3C-279F-7D4B-C527-5851F5E185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d006c791f9_0_74"/>
          <p:cNvSpPr txBox="1">
            <a:spLocks noGrp="1"/>
          </p:cNvSpPr>
          <p:nvPr>
            <p:ph type="title"/>
          </p:nvPr>
        </p:nvSpPr>
        <p:spPr>
          <a:xfrm>
            <a:off x="457200" y="-150241"/>
            <a:ext cx="82296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sz="3000" b="1" dirty="0"/>
              <a:t>Survey Results II</a:t>
            </a:r>
            <a:endParaRPr sz="3000" b="1" dirty="0"/>
          </a:p>
        </p:txBody>
      </p:sp>
      <p:pic>
        <p:nvPicPr>
          <p:cNvPr id="352" name="Google Shape;352;g3d006c791f9_0_74" descr="Forms response chart. Question title: The use of African languages made the message stronger.. Number of responses: 44 responses." title="The use of African languages made the message stronger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96" y="2533475"/>
            <a:ext cx="5402918" cy="240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3d006c791f9_0_74" descr="Forms response chart. Question title: The cultural elements made science feel relatable.. Number of responses: 44 responses." title="The cultural elements made science feel relatabl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0155" y="2531848"/>
            <a:ext cx="5450176" cy="240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d006c791f9_0_74" descr="Forms response chart. Question title: That astronomy is collaborative across countries.. Number of responses: 44 responses." title="That astronomy is collaborative across countries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49" y="449288"/>
            <a:ext cx="5090402" cy="223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3d006c791f9_0_74" descr="Forms response chart. Question title: Singing together increased my engagement.. Number of responses: 44 responses." title="Singing together increased my engagement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48" y="4671703"/>
            <a:ext cx="5555790" cy="24076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0A655A-4C52-0736-F3E4-7C23DDFD39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785431" y="1449663"/>
            <a:ext cx="2003727" cy="4342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 Conceptual Understanding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57930-47A1-A724-171D-DB2301203467}"/>
              </a:ext>
            </a:extLst>
          </p:cNvPr>
          <p:cNvSpPr/>
          <p:nvPr/>
        </p:nvSpPr>
        <p:spPr>
          <a:xfrm rot="16200000">
            <a:off x="-777041" y="3447803"/>
            <a:ext cx="1997628" cy="4342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 Conceptual Understanding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935D3A-2713-D46F-84C3-CB1056DED6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884070" y="5550421"/>
            <a:ext cx="2191680" cy="4342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Social &amp; Collective Experience</a:t>
            </a:r>
          </a:p>
        </p:txBody>
      </p:sp>
      <p:pic>
        <p:nvPicPr>
          <p:cNvPr id="12" name="Google Shape;354;g3d006c791f9_0_74" descr="Forms response chart. Question title: Music is an effective way to communicate science.. Number of responses: 44 responses." title="Music is an effective way to communicate science.">
            <a:extLst>
              <a:ext uri="{FF2B5EF4-FFF2-40B4-BE49-F238E27FC236}">
                <a16:creationId xmlns:a16="http://schemas.microsoft.com/office/drawing/2014/main" id="{A849C98C-88FF-8C18-91D1-D8C08B838AE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6490" y="4671702"/>
            <a:ext cx="5580806" cy="240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;g3d006c791f9_0_74" descr="Forms response chart. Question title: That science and culture can work together.. Number of responses: 44 responses." title="That science and culture can work together.">
            <a:extLst>
              <a:ext uri="{FF2B5EF4-FFF2-40B4-BE49-F238E27FC236}">
                <a16:creationId xmlns:a16="http://schemas.microsoft.com/office/drawing/2014/main" id="{F771B11A-1465-D479-2CF2-BAE8E55AC6D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0155" y="449287"/>
            <a:ext cx="5402917" cy="22883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8C54B5-7286-5B8A-4A9B-D0B5743B76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460227">
            <a:off x="1756782" y="1237934"/>
            <a:ext cx="583814" cy="261610"/>
          </a:xfrm>
          <a:prstGeom prst="rect">
            <a:avLst/>
          </a:prstGeom>
          <a:solidFill>
            <a:srgbClr val="A100A0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47.7%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71F9DE-4F9B-8085-547C-F0F242EEB8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0180682">
            <a:off x="4885880" y="1254712"/>
            <a:ext cx="583814" cy="261610"/>
          </a:xfrm>
          <a:prstGeom prst="rect">
            <a:avLst/>
          </a:prstGeom>
          <a:solidFill>
            <a:srgbClr val="A100A0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65.9%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04A34B-374E-D9B8-99B7-E8AC3B48377C}"/>
              </a:ext>
            </a:extLst>
          </p:cNvPr>
          <p:cNvSpPr txBox="1"/>
          <p:nvPr/>
        </p:nvSpPr>
        <p:spPr>
          <a:xfrm rot="20619627">
            <a:off x="1664130" y="3414532"/>
            <a:ext cx="567784" cy="253916"/>
          </a:xfrm>
          <a:prstGeom prst="rect">
            <a:avLst/>
          </a:prstGeom>
          <a:solidFill>
            <a:srgbClr val="A100A0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70.5%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98C74-8840-FA6B-681C-A05EFD4FD537}"/>
              </a:ext>
            </a:extLst>
          </p:cNvPr>
          <p:cNvSpPr txBox="1"/>
          <p:nvPr/>
        </p:nvSpPr>
        <p:spPr>
          <a:xfrm rot="21165605">
            <a:off x="5011714" y="3360351"/>
            <a:ext cx="583814" cy="261610"/>
          </a:xfrm>
          <a:prstGeom prst="rect">
            <a:avLst/>
          </a:prstGeom>
          <a:solidFill>
            <a:srgbClr val="A100A0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47.7%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8D1A1D-1190-3A25-29F0-E6649BB237F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8688" y="5536949"/>
            <a:ext cx="567784" cy="253916"/>
          </a:xfrm>
          <a:prstGeom prst="rect">
            <a:avLst/>
          </a:prstGeom>
          <a:solidFill>
            <a:srgbClr val="A100A0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52.3%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7F7E2-C0B4-A870-42EF-86515404FA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71462" y="5521569"/>
            <a:ext cx="567784" cy="253916"/>
          </a:xfrm>
          <a:prstGeom prst="rect">
            <a:avLst/>
          </a:prstGeom>
          <a:solidFill>
            <a:srgbClr val="A100A0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52.3%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8A3FA-268C-4228-3750-7AF5C67F0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43701" y="6276579"/>
            <a:ext cx="545342" cy="246221"/>
          </a:xfrm>
          <a:prstGeom prst="rect">
            <a:avLst/>
          </a:prstGeom>
          <a:solidFill>
            <a:srgbClr val="FF8E2D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27.3%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29963A-1CC9-2B62-E193-8285DB1669D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739857">
            <a:off x="1523492" y="2034684"/>
            <a:ext cx="583814" cy="261610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40.9%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9D6B16-6B6D-5170-227D-B53A4665BEBC}"/>
              </a:ext>
            </a:extLst>
          </p:cNvPr>
          <p:cNvSpPr txBox="1"/>
          <p:nvPr/>
        </p:nvSpPr>
        <p:spPr>
          <a:xfrm rot="410941">
            <a:off x="1997185" y="4257777"/>
            <a:ext cx="511679" cy="230832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88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22.7%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1E0DB9-CA5B-0B6A-8034-5C52D68A8F50}"/>
              </a:ext>
            </a:extLst>
          </p:cNvPr>
          <p:cNvSpPr txBox="1"/>
          <p:nvPr/>
        </p:nvSpPr>
        <p:spPr>
          <a:xfrm rot="1073684">
            <a:off x="4914046" y="4317890"/>
            <a:ext cx="583814" cy="261610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40.9%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56F0C2-77F6-E71D-ED4C-02BB355875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459301">
            <a:off x="5024128" y="6453941"/>
            <a:ext cx="567784" cy="253916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38.6%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F9C11C-4803-8551-EB05-662C17388C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0599686">
            <a:off x="5187750" y="2113684"/>
            <a:ext cx="545342" cy="246221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29.5%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DA04B4-15E2-92AE-0AD8-551F4AF404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739857">
            <a:off x="1562355" y="6331258"/>
            <a:ext cx="511679" cy="230832"/>
          </a:xfrm>
          <a:prstGeom prst="rect">
            <a:avLst/>
          </a:prstGeom>
          <a:solidFill>
            <a:srgbClr val="008F00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20.5%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6E3302-73F3-6101-F744-497FA1F7BA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781692" y="3446931"/>
            <a:ext cx="1997628" cy="4342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Cultural Relevance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B92403-DD6E-88F6-9061-32D22BA03C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c932f3e623_0_43"/>
          <p:cNvSpPr txBox="1">
            <a:spLocks noGrp="1"/>
          </p:cNvSpPr>
          <p:nvPr>
            <p:ph type="title"/>
          </p:nvPr>
        </p:nvSpPr>
        <p:spPr>
          <a:xfrm>
            <a:off x="457200" y="23533"/>
            <a:ext cx="8229600" cy="8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3000" b="1"/>
          </a:p>
        </p:txBody>
      </p:sp>
      <p:sp>
        <p:nvSpPr>
          <p:cNvPr id="368" name="Google Shape;368;g3c932f3e623_0_4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49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/>
          </a:p>
          <a:p>
            <a:pPr marL="3429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69" name="Google Shape;369;g3c932f3e623_0_43"/>
          <p:cNvSpPr/>
          <p:nvPr/>
        </p:nvSpPr>
        <p:spPr>
          <a:xfrm>
            <a:off x="60600" y="1567300"/>
            <a:ext cx="2190900" cy="1281600"/>
          </a:xfrm>
          <a:prstGeom prst="rect">
            <a:avLst/>
          </a:prstGeom>
          <a:solidFill>
            <a:srgbClr val="1155CC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Music strengthens learning</a:t>
            </a:r>
            <a:endParaRPr sz="24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3c932f3e623_0_43"/>
          <p:cNvSpPr/>
          <p:nvPr/>
        </p:nvSpPr>
        <p:spPr>
          <a:xfrm>
            <a:off x="2364073" y="1905023"/>
            <a:ext cx="831300" cy="831300"/>
          </a:xfrm>
          <a:prstGeom prst="mathPlus">
            <a:avLst>
              <a:gd name="adj1" fmla="val 23520"/>
            </a:avLst>
          </a:prstGeom>
          <a:solidFill>
            <a:srgbClr val="00FFFF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3c932f3e623_0_43"/>
          <p:cNvSpPr/>
          <p:nvPr/>
        </p:nvSpPr>
        <p:spPr>
          <a:xfrm>
            <a:off x="3307775" y="1567299"/>
            <a:ext cx="2190900" cy="1281600"/>
          </a:xfrm>
          <a:prstGeom prst="rect">
            <a:avLst/>
          </a:prstGeom>
          <a:solidFill>
            <a:srgbClr val="1155CC"/>
          </a:solidFill>
          <a:ln w="76200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Astronomy evokes</a:t>
            </a:r>
            <a:endParaRPr sz="25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g3c932f3e623_0_43"/>
          <p:cNvSpPr/>
          <p:nvPr/>
        </p:nvSpPr>
        <p:spPr>
          <a:xfrm>
            <a:off x="5611075" y="1917932"/>
            <a:ext cx="831300" cy="83130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00FFFF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g3c932f3e623_0_43"/>
          <p:cNvSpPr/>
          <p:nvPr/>
        </p:nvSpPr>
        <p:spPr>
          <a:xfrm>
            <a:off x="6624125" y="1567300"/>
            <a:ext cx="2190900" cy="1359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Deeper learning</a:t>
            </a:r>
            <a:endParaRPr sz="24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3c932f3e623_0_43"/>
          <p:cNvSpPr/>
          <p:nvPr/>
        </p:nvSpPr>
        <p:spPr>
          <a:xfrm>
            <a:off x="1065075" y="2753650"/>
            <a:ext cx="259800" cy="10911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3c932f3e623_0_43"/>
          <p:cNvSpPr/>
          <p:nvPr/>
        </p:nvSpPr>
        <p:spPr>
          <a:xfrm>
            <a:off x="4352057" y="2753650"/>
            <a:ext cx="259800" cy="10911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3c932f3e623_0_43"/>
          <p:cNvSpPr/>
          <p:nvPr/>
        </p:nvSpPr>
        <p:spPr>
          <a:xfrm>
            <a:off x="-47666" y="3784136"/>
            <a:ext cx="2827200" cy="14721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FFFF"/>
              </a:buClr>
              <a:buSzPts val="1700"/>
              <a:buFont typeface="Calibri"/>
              <a:buChar char="●"/>
            </a:pPr>
            <a:r>
              <a:rPr lang="en-US" sz="17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Memory encoding</a:t>
            </a:r>
            <a:endParaRPr sz="17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700"/>
              <a:buFont typeface="Calibri"/>
              <a:buChar char="●"/>
            </a:pPr>
            <a:r>
              <a:rPr lang="en-US" sz="17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Emotional engagement</a:t>
            </a:r>
            <a:endParaRPr sz="17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700"/>
              <a:buFont typeface="Calibri"/>
              <a:buChar char="●"/>
            </a:pPr>
            <a:r>
              <a:rPr lang="en-US" sz="17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Group cohesion</a:t>
            </a:r>
            <a:endParaRPr sz="17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700"/>
              <a:buFont typeface="Calibri"/>
              <a:buChar char="●"/>
            </a:pPr>
            <a:r>
              <a:rPr lang="en-US" sz="17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Cognitive retention</a:t>
            </a:r>
            <a:endParaRPr sz="17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g3c932f3e623_0_43"/>
          <p:cNvSpPr/>
          <p:nvPr/>
        </p:nvSpPr>
        <p:spPr>
          <a:xfrm>
            <a:off x="3213354" y="3784136"/>
            <a:ext cx="2827200" cy="14721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Calibri"/>
              <a:buChar char="●"/>
            </a:pPr>
            <a:r>
              <a:rPr lang="en-US" sz="18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Perspective</a:t>
            </a:r>
            <a:endParaRPr sz="18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Calibri"/>
              <a:buChar char="●"/>
            </a:pPr>
            <a:r>
              <a:rPr lang="en-US" sz="18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Wonder</a:t>
            </a:r>
            <a:endParaRPr sz="18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Calibri"/>
              <a:buChar char="●"/>
            </a:pPr>
            <a:r>
              <a:rPr lang="en-US" sz="1800" b="1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Curiosity</a:t>
            </a:r>
            <a:endParaRPr sz="1800" b="1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3c932f3e623_0_43"/>
          <p:cNvSpPr/>
          <p:nvPr/>
        </p:nvSpPr>
        <p:spPr>
          <a:xfrm>
            <a:off x="311725" y="6425050"/>
            <a:ext cx="8451300" cy="320400"/>
          </a:xfrm>
          <a:prstGeom prst="rect">
            <a:avLst/>
          </a:prstGeom>
          <a:solidFill>
            <a:srgbClr val="4A86E8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Chen et al. 2008 | Thompson et al. 2004 |Keltner &amp; Haidt 2003 | Dahlstrom 2014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g3c932f3e623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0550" y="3527575"/>
            <a:ext cx="2646250" cy="289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3c932f3e623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975" y="-58525"/>
            <a:ext cx="8408050" cy="12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3c932f3e623_0_43"/>
          <p:cNvSpPr txBox="1"/>
          <p:nvPr/>
        </p:nvSpPr>
        <p:spPr>
          <a:xfrm>
            <a:off x="355023" y="-199159"/>
            <a:ext cx="7490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It Works (Research Basis)</a:t>
            </a:r>
            <a:endParaRPr sz="3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3c932f3e623_0_43"/>
          <p:cNvSpPr txBox="1"/>
          <p:nvPr/>
        </p:nvSpPr>
        <p:spPr>
          <a:xfrm>
            <a:off x="7256325" y="6563600"/>
            <a:ext cx="1905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credit: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37F56F-D0A8-060A-9513-AEAF2E4AB6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 smtClean="0">
                <a:solidFill>
                  <a:schemeClr val="bg1"/>
                </a:solidFill>
              </a:rPr>
              <a:t>18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title"/>
          </p:nvPr>
        </p:nvSpPr>
        <p:spPr>
          <a:xfrm>
            <a:off x="457200" y="22638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 b="1"/>
              <a:t> What if Astronomy did not only publish </a:t>
            </a:r>
            <a:r>
              <a:rPr lang="en-US" sz="3300" b="1">
                <a:solidFill>
                  <a:srgbClr val="FF00FF"/>
                </a:solidFill>
              </a:rPr>
              <a:t>papers</a:t>
            </a:r>
            <a:r>
              <a:rPr lang="en-US" sz="3300" b="1"/>
              <a:t>… but also </a:t>
            </a:r>
            <a:r>
              <a:rPr lang="en-US" sz="3300" b="1">
                <a:solidFill>
                  <a:srgbClr val="FF00FF"/>
                </a:solidFill>
              </a:rPr>
              <a:t>sang</a:t>
            </a:r>
            <a:r>
              <a:rPr lang="en-US" sz="3300" b="1"/>
              <a:t>?</a:t>
            </a:r>
            <a:endParaRPr sz="3300" b="1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E9412C-5706-C331-3992-3F3FE8042F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6" name="Rectangle 40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391;g3ce8ee30d41_0_93" title="Screenshot 2026-03-10 at 22.11.56.png">
            <a:extLst>
              <a:ext uri="{FF2B5EF4-FFF2-40B4-BE49-F238E27FC236}">
                <a16:creationId xmlns:a16="http://schemas.microsoft.com/office/drawing/2014/main" id="{47E03B4E-C60F-E9E9-19FA-2A0BF5C4AD2B}"/>
              </a:ext>
            </a:extLst>
          </p:cNvPr>
          <p:cNvPicPr preferRelativeResize="0"/>
          <p:nvPr/>
        </p:nvPicPr>
        <p:blipFill>
          <a:blip r:embed="rId3"/>
          <a:srcRect l="8425" r="39759" b="1"/>
          <a:stretch>
            <a:fillRect/>
          </a:stretch>
        </p:blipFill>
        <p:spPr>
          <a:xfrm>
            <a:off x="1891769" y="10"/>
            <a:ext cx="7252231" cy="6857990"/>
          </a:xfrm>
          <a:prstGeom prst="rect">
            <a:avLst/>
          </a:prstGeom>
          <a:noFill/>
        </p:spPr>
      </p:pic>
      <p:sp>
        <p:nvSpPr>
          <p:cNvPr id="408" name="Rectangle 40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8" name="Google Shape;388;g3ce8ee30d41_0_93"/>
          <p:cNvSpPr txBox="1">
            <a:spLocks noGrp="1"/>
          </p:cNvSpPr>
          <p:nvPr>
            <p:ph type="title"/>
          </p:nvPr>
        </p:nvSpPr>
        <p:spPr>
          <a:xfrm>
            <a:off x="291768" y="-456147"/>
            <a:ext cx="8395032" cy="189991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SzPts val="4400"/>
            </a:pPr>
            <a:r>
              <a:rPr lang="en-US" sz="3200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Music, Astronomy &amp; Well-being (</a:t>
            </a:r>
            <a:r>
              <a:rPr lang="en-ZA" sz="3200" dirty="0" err="1">
                <a:solidFill>
                  <a:srgbClr val="4353FF"/>
                </a:solidFill>
              </a:rPr>
              <a:t>Ɛ</a:t>
            </a:r>
            <a:r>
              <a:rPr lang="en-US" sz="3200" kern="1200" dirty="0" err="1">
                <a:solidFill>
                  <a:srgbClr val="4353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</a:t>
            </a:r>
            <a:r>
              <a:rPr lang="en-US" sz="3200" kern="1200" dirty="0">
                <a:solidFill>
                  <a:srgbClr val="4353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vibe song)</a:t>
            </a:r>
          </a:p>
        </p:txBody>
      </p:sp>
      <p:sp>
        <p:nvSpPr>
          <p:cNvPr id="390" name="Google Shape;390;g3ce8ee30d41_0_93"/>
          <p:cNvSpPr txBox="1">
            <a:spLocks noGrp="1"/>
          </p:cNvSpPr>
          <p:nvPr>
            <p:ph type="body" idx="2"/>
          </p:nvPr>
        </p:nvSpPr>
        <p:spPr>
          <a:xfrm>
            <a:off x="-32236" y="1579229"/>
            <a:ext cx="4876800" cy="499936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571500" lvl="0" indent="-3429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2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Music regulates stress </a:t>
            </a:r>
          </a:p>
          <a:p>
            <a:pPr marL="571500" lvl="0" indent="-3429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2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Collective singing strengthens bonding</a:t>
            </a:r>
          </a:p>
          <a:p>
            <a:pPr marL="571500" lvl="0" indent="-3429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2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Awe experiences reduce self-focused anxiety</a:t>
            </a:r>
            <a:br>
              <a:rPr lang="en-US" sz="2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sz="22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lvl="0" inden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</a:pPr>
            <a:r>
              <a:rPr lang="en-US" sz="2200" b="1" kern="1200" dirty="0">
                <a:solidFill>
                  <a:srgbClr val="4353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Astronomy shifts perspective:</a:t>
            </a:r>
            <a:br>
              <a:rPr lang="en-US" sz="2200" b="1" kern="1200" dirty="0">
                <a:solidFill>
                  <a:srgbClr val="4353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200" b="1" kern="1200" dirty="0">
                <a:solidFill>
                  <a:srgbClr val="4353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“You are small, but part of something vast.” </a:t>
            </a:r>
          </a:p>
          <a:p>
            <a:pPr marL="0" lv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br>
              <a:rPr lang="en-US" sz="2200" b="1" kern="1200" dirty="0">
                <a:solidFill>
                  <a:srgbClr val="4353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200" b="1" kern="1200" dirty="0">
                <a:solidFill>
                  <a:srgbClr val="4353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Psychological elevation.</a:t>
            </a:r>
          </a:p>
          <a:p>
            <a:pPr marL="342900" lv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lv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43168-D481-BECE-743F-17437DB42A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 smtClean="0">
                <a:solidFill>
                  <a:schemeClr val="bg1"/>
                </a:solidFill>
              </a:rPr>
              <a:t>19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" name="Rectangle 40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Google Shape;404;g3c932f3e623_0_63"/>
          <p:cNvSpPr txBox="1">
            <a:spLocks noGrp="1"/>
          </p:cNvSpPr>
          <p:nvPr>
            <p:ph type="title"/>
          </p:nvPr>
        </p:nvSpPr>
        <p:spPr>
          <a:xfrm>
            <a:off x="3183466" y="280457"/>
            <a:ext cx="5833533" cy="1807305"/>
          </a:xfrm>
          <a:prstGeom prst="rect">
            <a:avLst/>
          </a:prstGeom>
        </p:spPr>
        <p:txBody>
          <a:bodyPr spcFirstLastPara="1" lIns="91425" tIns="45700" rIns="91425" bIns="45700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endParaRPr lang="en-ZA" sz="1800" dirty="0"/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ZA" sz="3000" b="1" dirty="0"/>
              <a:t>A new model for Science Communication</a:t>
            </a:r>
          </a:p>
          <a:p>
            <a:pPr marL="1828800" lvl="0" indent="457200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200" b="1" dirty="0"/>
              <a:t>What Does This Anthem Represent?</a:t>
            </a:r>
          </a:p>
          <a:p>
            <a:pPr marL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endParaRPr lang="en-ZA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213D8-95B6-C1C2-6CFD-69F383DFF0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89" r="45860" b="-1"/>
          <a:stretch>
            <a:fillRect/>
          </a:stretch>
        </p:blipFill>
        <p:spPr>
          <a:xfrm>
            <a:off x="-15406" y="237077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05" name="Google Shape;405;g3c932f3e623_0_63"/>
          <p:cNvSpPr txBox="1">
            <a:spLocks noGrp="1"/>
          </p:cNvSpPr>
          <p:nvPr>
            <p:ph type="body" idx="1"/>
          </p:nvPr>
        </p:nvSpPr>
        <p:spPr>
          <a:xfrm>
            <a:off x="4428069" y="2307894"/>
            <a:ext cx="4689005" cy="460937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 dirty="0"/>
              <a:t>This anthem demonstrates that:</a:t>
            </a:r>
          </a:p>
          <a:p>
            <a:pPr marL="457200" lvl="0" indent="-368300" rtl="0">
              <a:spcBef>
                <a:spcPts val="120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en-US" sz="2200" dirty="0"/>
              <a:t>Science can be sung.  </a:t>
            </a:r>
            <a:br>
              <a:rPr lang="en-US" sz="2200" i="1" dirty="0"/>
            </a:br>
            <a:endParaRPr lang="en-US" sz="2200" i="1" dirty="0"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en-US" sz="2200" dirty="0"/>
              <a:t>Data can have rhythm.</a:t>
            </a:r>
            <a:br>
              <a:rPr lang="en-US" sz="2200" dirty="0"/>
            </a:br>
            <a:endParaRPr lang="en-US" sz="2200" dirty="0"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en-US" sz="2200" dirty="0"/>
              <a:t>Infrastructure can have identity.</a:t>
            </a:r>
            <a:br>
              <a:rPr lang="en-US" sz="2200" dirty="0"/>
            </a:br>
            <a:endParaRPr lang="en-US" sz="2200" dirty="0"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en-US" sz="2200" dirty="0"/>
              <a:t>Africa can define its own scientific voice</a:t>
            </a: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AutoNum type="arabicPeriod"/>
            </a:pPr>
            <a:r>
              <a:rPr lang="en-US" sz="2200" dirty="0"/>
              <a:t>Inclusive esp. persons with disabilities</a:t>
            </a:r>
            <a:br>
              <a:rPr lang="en-US" sz="2200" dirty="0"/>
            </a:br>
            <a:endParaRPr lang="en-US" sz="2200" dirty="0"/>
          </a:p>
          <a:p>
            <a:pPr marL="34290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US" sz="2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0D62DE-CB53-CDA4-5219-F15552A07D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4"/>
          <p:cNvSpPr txBox="1">
            <a:spLocks noGrp="1"/>
          </p:cNvSpPr>
          <p:nvPr>
            <p:ph type="title"/>
          </p:nvPr>
        </p:nvSpPr>
        <p:spPr>
          <a:xfrm>
            <a:off x="260059" y="-75837"/>
            <a:ext cx="8607103" cy="11430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300" b="1" dirty="0">
                <a:solidFill>
                  <a:schemeClr val="lt1"/>
                </a:solidFill>
              </a:rPr>
              <a:t>What is this model?</a:t>
            </a:r>
            <a:br>
              <a:rPr lang="en-US" sz="3300" b="1" dirty="0">
                <a:solidFill>
                  <a:schemeClr val="lt1"/>
                </a:solidFill>
              </a:rPr>
            </a:br>
            <a:r>
              <a:rPr lang="en-US" sz="3300" b="1" dirty="0">
                <a:solidFill>
                  <a:schemeClr val="lt1"/>
                </a:solidFill>
              </a:rPr>
              <a:t>Astro-musical Model </a:t>
            </a:r>
            <a:endParaRPr sz="3300" b="1" dirty="0">
              <a:solidFill>
                <a:schemeClr val="lt1"/>
              </a:solidFill>
            </a:endParaRPr>
          </a:p>
        </p:txBody>
      </p:sp>
      <p:sp>
        <p:nvSpPr>
          <p:cNvPr id="412" name="Google Shape;412;p14"/>
          <p:cNvSpPr txBox="1">
            <a:spLocks noGrp="1"/>
          </p:cNvSpPr>
          <p:nvPr>
            <p:ph type="body" idx="1"/>
          </p:nvPr>
        </p:nvSpPr>
        <p:spPr>
          <a:xfrm>
            <a:off x="-47350" y="1136675"/>
            <a:ext cx="906510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Infrastructure </a:t>
            </a:r>
            <a:endParaRPr sz="4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endParaRPr sz="4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Culture </a:t>
            </a:r>
            <a:endParaRPr sz="4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4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Education </a:t>
            </a:r>
            <a:endParaRPr sz="4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4500">
                <a:solidFill>
                  <a:srgbClr val="FF0000"/>
                </a:solidFill>
              </a:rPr>
              <a:t> </a:t>
            </a:r>
            <a:endParaRPr sz="4500">
              <a:solidFill>
                <a:srgbClr val="FF0000"/>
              </a:solidFill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Well-being</a:t>
            </a:r>
            <a:r>
              <a:rPr lang="en-US" sz="4500">
                <a:solidFill>
                  <a:srgbClr val="FF0000"/>
                </a:solidFill>
              </a:rPr>
              <a:t> </a:t>
            </a:r>
            <a:endParaRPr sz="4500">
              <a:solidFill>
                <a:srgbClr val="FF0000"/>
              </a:solidFill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sz="4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Sustainable Engagement</a:t>
            </a:r>
            <a:endParaRPr sz="4500">
              <a:solidFill>
                <a:srgbClr val="FF0000"/>
              </a:solidFill>
            </a:endParaRPr>
          </a:p>
        </p:txBody>
      </p:sp>
      <p:pic>
        <p:nvPicPr>
          <p:cNvPr id="413" name="Google Shape;413;p14" title="ChatGPT Image Mar 7, 2026 at 05_21_3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8950"/>
            <a:ext cx="9258025" cy="6172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0EABB3-6ADF-E318-E2D8-7858FC6F8E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 smtClean="0">
                <a:solidFill>
                  <a:schemeClr val="bg1"/>
                </a:solidFill>
              </a:rPr>
              <a:t>21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FE0F9-54A1-9560-DEBD-DDB07F773E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713A6-4884-A134-6291-BD265089B9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1C6D3-0015-CCBA-3719-4ED1E797A9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4573E-710E-93ED-5895-19826820E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157" y="581183"/>
            <a:ext cx="9754863" cy="5491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6AE79D-AA7B-38EB-BE30-555D927A6413}"/>
              </a:ext>
            </a:extLst>
          </p:cNvPr>
          <p:cNvSpPr txBox="1"/>
          <p:nvPr/>
        </p:nvSpPr>
        <p:spPr>
          <a:xfrm>
            <a:off x="1918252" y="5924550"/>
            <a:ext cx="4432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35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sing this! </a:t>
            </a:r>
            <a:r>
              <a:rPr lang="en-ZA" sz="3200" dirty="0">
                <a:hlinkClick r:id="rId3"/>
              </a:rPr>
              <a:t>🎤🎵</a:t>
            </a:r>
            <a:r>
              <a:rPr lang="en-US" sz="3200" dirty="0"/>
              <a:t>👏🏿</a:t>
            </a:r>
          </a:p>
          <a:p>
            <a:pPr algn="ctr"/>
            <a:endParaRPr lang="en-US" sz="3200" b="1" dirty="0">
              <a:solidFill>
                <a:srgbClr val="435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5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42" name="Arc 104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5589D-6370-3276-9D62-550258E54D29}"/>
              </a:ext>
            </a:extLst>
          </p:cNvPr>
          <p:cNvSpPr txBox="1"/>
          <p:nvPr/>
        </p:nvSpPr>
        <p:spPr>
          <a:xfrm>
            <a:off x="4421221" y="479493"/>
            <a:ext cx="4094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next phase</a:t>
            </a:r>
          </a:p>
        </p:txBody>
      </p: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People Climbing Steps Together Towards ...">
            <a:extLst>
              <a:ext uri="{FF2B5EF4-FFF2-40B4-BE49-F238E27FC236}">
                <a16:creationId xmlns:a16="http://schemas.microsoft.com/office/drawing/2014/main" id="{51C1AEF0-AB8E-9046-4F0E-B3BC646D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598236"/>
            <a:ext cx="4715440" cy="355023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1ED918-DA4E-C9A2-3AD1-1C258583588A}"/>
              </a:ext>
            </a:extLst>
          </p:cNvPr>
          <p:cNvSpPr txBox="1"/>
          <p:nvPr/>
        </p:nvSpPr>
        <p:spPr>
          <a:xfrm>
            <a:off x="4580245" y="1984443"/>
            <a:ext cx="4372208" cy="4235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Scale research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Integrate into education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Expand public engagement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Build institutional partnerships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1652F-8617-4937-2A2E-412E0640FFF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>
                <a:spcBef>
                  <a:spcPts val="0"/>
                </a:spcBef>
                <a:spcAft>
                  <a:spcPts val="600"/>
                </a:spcAft>
                <a:buNone/>
              </a:pPr>
              <a:t>23</a:t>
            </a:fld>
            <a:endParaRPr lang="en-US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84667" y="299831"/>
            <a:ext cx="4368801" cy="1402470"/>
          </a:xfrm>
          <a:prstGeom prst="rect">
            <a:avLst/>
          </a:prstGeom>
        </p:spPr>
        <p:txBody>
          <a:bodyPr spcFirstLastPara="1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dirty="0"/>
              <a:t>Final Message</a:t>
            </a:r>
          </a:p>
        </p:txBody>
      </p:sp>
      <p:cxnSp>
        <p:nvCxnSpPr>
          <p:cNvPr id="433" name="Straight Connector 43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855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Google Shape;427;p15"/>
          <p:cNvSpPr txBox="1">
            <a:spLocks noGrp="1"/>
          </p:cNvSpPr>
          <p:nvPr>
            <p:ph type="body" idx="1"/>
          </p:nvPr>
        </p:nvSpPr>
        <p:spPr>
          <a:xfrm>
            <a:off x="-84671" y="1346200"/>
            <a:ext cx="4859871" cy="4355917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ZA" sz="2200" dirty="0"/>
              <a:t>Africa is not only building telescopes.</a:t>
            </a:r>
          </a:p>
          <a:p>
            <a:pPr marL="114300" indent="0">
              <a:lnSpc>
                <a:spcPct val="90000"/>
              </a:lnSpc>
              <a:buNone/>
            </a:pPr>
            <a:br>
              <a:rPr lang="en-ZA" sz="2200" dirty="0"/>
            </a:br>
            <a:r>
              <a:rPr lang="en-ZA" sz="2200" dirty="0"/>
              <a:t>We are building: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ZA" sz="2200" dirty="0"/>
              <a:t>	- Identity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ZA" sz="2200" dirty="0"/>
              <a:t>	- Confidence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ZA" sz="2200" dirty="0"/>
              <a:t>	- Collaboration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ZA" sz="2200" dirty="0"/>
              <a:t>	- </a:t>
            </a:r>
            <a:r>
              <a:rPr lang="en-ZA" sz="2200" dirty="0">
                <a:solidFill>
                  <a:srgbClr val="4353FF"/>
                </a:solidFill>
              </a:rPr>
              <a:t>Soundtracks for our    	     		   scientific future</a:t>
            </a:r>
          </a:p>
          <a:p>
            <a:pPr marL="114300" indent="0">
              <a:lnSpc>
                <a:spcPct val="90000"/>
              </a:lnSpc>
              <a:buNone/>
            </a:pPr>
            <a:endParaRPr lang="en-ZA" sz="2200" dirty="0"/>
          </a:p>
          <a:p>
            <a:pPr>
              <a:lnSpc>
                <a:spcPct val="90000"/>
              </a:lnSpc>
            </a:pPr>
            <a:r>
              <a:rPr lang="en-ZA" sz="2200" dirty="0"/>
              <a:t>It aligns with </a:t>
            </a:r>
            <a:r>
              <a:rPr lang="en-US" sz="2200" dirty="0"/>
              <a:t>SDGs 3, 4, 9, 10, 11, and 16 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Culturally relevant science communication</a:t>
            </a:r>
          </a:p>
          <a:p>
            <a:pPr marL="114300" indent="0">
              <a:lnSpc>
                <a:spcPct val="90000"/>
              </a:lnSpc>
              <a:buNone/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ZA" sz="2200" dirty="0"/>
          </a:p>
          <a:p>
            <a:pPr marL="8001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</a:pPr>
            <a:endParaRPr lang="en-US" sz="2200" dirty="0"/>
          </a:p>
          <a:p>
            <a:pPr lvl="0" indent="0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lang="en-US" sz="2200" dirty="0"/>
          </a:p>
        </p:txBody>
      </p:sp>
      <p:pic>
        <p:nvPicPr>
          <p:cNvPr id="429" name="Picture 428" descr="Close up photo of a microphone in an outdoor concert">
            <a:extLst>
              <a:ext uri="{FF2B5EF4-FFF2-40B4-BE49-F238E27FC236}">
                <a16:creationId xmlns:a16="http://schemas.microsoft.com/office/drawing/2014/main" id="{D4EA78B9-9247-594F-7052-6335DADD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76" r="30175" b="-1"/>
          <a:stretch>
            <a:fillRect/>
          </a:stretch>
        </p:blipFill>
        <p:spPr>
          <a:xfrm>
            <a:off x="4690532" y="34573"/>
            <a:ext cx="4453467" cy="678885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1EC03F-FB47-BE0C-B51F-034B85D9BF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D31130-700E-CFF8-0704-9B80533A71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951" b="-1"/>
          <a:stretch>
            <a:fillRect/>
          </a:stretch>
        </p:blipFill>
        <p:spPr>
          <a:xfrm>
            <a:off x="-180718" y="0"/>
            <a:ext cx="9329660" cy="7010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29A7E-6549-9255-237B-21F48013767C}"/>
              </a:ext>
            </a:extLst>
          </p:cNvPr>
          <p:cNvSpPr txBox="1"/>
          <p:nvPr/>
        </p:nvSpPr>
        <p:spPr>
          <a:xfrm>
            <a:off x="186267" y="3098802"/>
            <a:ext cx="8356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F7888-8BE2-7CD9-6DA2-3615DE2655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c932f3e623_0_26"/>
          <p:cNvSpPr txBox="1">
            <a:spLocks noGrp="1"/>
          </p:cNvSpPr>
          <p:nvPr>
            <p:ph type="title"/>
          </p:nvPr>
        </p:nvSpPr>
        <p:spPr>
          <a:xfrm>
            <a:off x="457200" y="66300"/>
            <a:ext cx="8229600" cy="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1828800" lvl="0" indent="45720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>
                <a:latin typeface="Arial"/>
                <a:ea typeface="Arial"/>
                <a:cs typeface="Arial"/>
                <a:sym typeface="Arial"/>
              </a:rPr>
              <a:t>THE BIG IDEA</a:t>
            </a:r>
            <a:endParaRPr sz="3000"/>
          </a:p>
        </p:txBody>
      </p:sp>
      <p:sp>
        <p:nvSpPr>
          <p:cNvPr id="182" name="Google Shape;182;g3c932f3e623_0_26"/>
          <p:cNvSpPr txBox="1">
            <a:spLocks noGrp="1"/>
          </p:cNvSpPr>
          <p:nvPr>
            <p:ph type="body" idx="1"/>
          </p:nvPr>
        </p:nvSpPr>
        <p:spPr>
          <a:xfrm>
            <a:off x="-59614" y="249651"/>
            <a:ext cx="3372300" cy="49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-US" sz="2300"/>
              <a:t>Africa’s astronomy is rising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-US" sz="2300"/>
              <a:t>But science communication must also evolve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-US" sz="2300"/>
              <a:t>Introducing </a:t>
            </a:r>
            <a:r>
              <a:rPr lang="en-US" sz="2300" b="1" i="1">
                <a:solidFill>
                  <a:srgbClr val="FF00FF"/>
                </a:solidFill>
              </a:rPr>
              <a:t>Go Africa—The Astronomers’ Anthem</a:t>
            </a:r>
            <a:endParaRPr sz="2300" b="1" i="1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g3c932f3e623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789" y="4192714"/>
            <a:ext cx="2282826" cy="2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 Africa clip 1.mp4">
            <a:hlinkClick r:id="" action="ppaction://media"/>
            <a:extLst>
              <a:ext uri="{FF2B5EF4-FFF2-40B4-BE49-F238E27FC236}">
                <a16:creationId xmlns:a16="http://schemas.microsoft.com/office/drawing/2014/main" id="{3E12BFA9-DC66-1283-0B06-A4B1B6FCE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0612" y="1813672"/>
            <a:ext cx="5743388" cy="32306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8BDA7-86B9-4080-26B0-2A38F7E6CD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 Africa clip 1.mp4">
            <a:hlinkClick r:id="" action="ppaction://media"/>
            <a:extLst>
              <a:ext uri="{FF2B5EF4-FFF2-40B4-BE49-F238E27FC236}">
                <a16:creationId xmlns:a16="http://schemas.microsoft.com/office/drawing/2014/main" id="{ACD2F334-621D-9B46-98F5-1DB3FE021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46" y="861031"/>
            <a:ext cx="9130554" cy="51359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6AB7AF-1D36-5287-D99C-FAE2929CAB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8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2BE13-54E7-13AF-7A0F-D9D3933B9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35257"/>
            <a:ext cx="7772400" cy="1470025"/>
          </a:xfrm>
        </p:spPr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D5A4A-2463-B3BF-1AAF-7D1F72F78E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5101C-9EBC-8094-9873-D4E2C7CE66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2056" name="Picture 8" descr="Sustainable Development Goals ...">
            <a:extLst>
              <a:ext uri="{FF2B5EF4-FFF2-40B4-BE49-F238E27FC236}">
                <a16:creationId xmlns:a16="http://schemas.microsoft.com/office/drawing/2014/main" id="{49E6CD5A-DA03-EEF4-FC08-7341B032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95" y="7980"/>
            <a:ext cx="6914020" cy="69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USTAINABLE DEVELOPMENT GOALS – SDG ...">
            <a:extLst>
              <a:ext uri="{FF2B5EF4-FFF2-40B4-BE49-F238E27FC236}">
                <a16:creationId xmlns:a16="http://schemas.microsoft.com/office/drawing/2014/main" id="{0B677737-6973-E423-74B8-31E38CAC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55" y="-21841"/>
            <a:ext cx="2331087" cy="233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ustainable Development Goal 4: Quality ...">
            <a:extLst>
              <a:ext uri="{FF2B5EF4-FFF2-40B4-BE49-F238E27FC236}">
                <a16:creationId xmlns:a16="http://schemas.microsoft.com/office/drawing/2014/main" id="{FEEB20F1-B302-1EFF-3C19-94DAA736C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25" y="-24078"/>
            <a:ext cx="2409580" cy="22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UN SDG 9 - Industry, Innovation and Infrastructure">
            <a:extLst>
              <a:ext uri="{FF2B5EF4-FFF2-40B4-BE49-F238E27FC236}">
                <a16:creationId xmlns:a16="http://schemas.microsoft.com/office/drawing/2014/main" id="{CB77DBB4-19E2-2603-DE53-5670B81C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00" y="2245028"/>
            <a:ext cx="2331087" cy="233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Goal 10: Reduced Inequalities - Monash ...">
            <a:extLst>
              <a:ext uri="{FF2B5EF4-FFF2-40B4-BE49-F238E27FC236}">
                <a16:creationId xmlns:a16="http://schemas.microsoft.com/office/drawing/2014/main" id="{B4E85BDD-42E1-D8D4-3DCF-19C9BDBD5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471" y="2331587"/>
            <a:ext cx="2423837" cy="233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ustainable Development Goal 11 ...">
            <a:extLst>
              <a:ext uri="{FF2B5EF4-FFF2-40B4-BE49-F238E27FC236}">
                <a16:creationId xmlns:a16="http://schemas.microsoft.com/office/drawing/2014/main" id="{CAD93B99-0D39-19B6-8599-EC70A9780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55" y="4487709"/>
            <a:ext cx="2331088" cy="243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SDG 16 – Botswana International ...">
            <a:extLst>
              <a:ext uri="{FF2B5EF4-FFF2-40B4-BE49-F238E27FC236}">
                <a16:creationId xmlns:a16="http://schemas.microsoft.com/office/drawing/2014/main" id="{0453C8D1-1F8C-D505-2E1C-5599DFF25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106" y="4765077"/>
            <a:ext cx="2388499" cy="21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95B5CD-F352-4738-D23E-3913C96B6D43}"/>
              </a:ext>
            </a:extLst>
          </p:cNvPr>
          <p:cNvSpPr txBox="1"/>
          <p:nvPr/>
        </p:nvSpPr>
        <p:spPr>
          <a:xfrm>
            <a:off x="3080084" y="2965206"/>
            <a:ext cx="2791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Why should we care?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DF0C62-DFFE-706B-EE1B-16A8C3ECE7C1}"/>
              </a:ext>
            </a:extLst>
          </p:cNvPr>
          <p:cNvSpPr txBox="1"/>
          <p:nvPr/>
        </p:nvSpPr>
        <p:spPr>
          <a:xfrm>
            <a:off x="3593436" y="3946359"/>
            <a:ext cx="18357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435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SDGs</a:t>
            </a:r>
          </a:p>
        </p:txBody>
      </p:sp>
    </p:spTree>
    <p:extLst>
      <p:ext uri="{BB962C8B-B14F-4D97-AF65-F5344CB8AC3E}">
        <p14:creationId xmlns:p14="http://schemas.microsoft.com/office/powerpoint/2010/main" val="3978331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 txBox="1">
            <a:spLocks noGrp="1"/>
          </p:cNvSpPr>
          <p:nvPr>
            <p:ph type="title"/>
          </p:nvPr>
        </p:nvSpPr>
        <p:spPr>
          <a:xfrm>
            <a:off x="457200" y="-7582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100" b="1">
                <a:solidFill>
                  <a:schemeClr val="dk1"/>
                </a:solidFill>
              </a:rPr>
              <a:t>Historic Context</a:t>
            </a:r>
            <a:endParaRPr sz="3100" b="1"/>
          </a:p>
        </p:txBody>
      </p:sp>
      <p:sp>
        <p:nvSpPr>
          <p:cNvPr id="192" name="Google Shape;192;p3"/>
          <p:cNvSpPr txBox="1">
            <a:spLocks noGrp="1"/>
          </p:cNvSpPr>
          <p:nvPr>
            <p:ph type="body" idx="1"/>
          </p:nvPr>
        </p:nvSpPr>
        <p:spPr>
          <a:xfrm>
            <a:off x="3797200" y="493050"/>
            <a:ext cx="5104500" cy="55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First IAU General Assembly hosted in Africa</a:t>
            </a:r>
            <a:br>
              <a:rPr lang="en-US" sz="2200" dirty="0"/>
            </a:br>
            <a:endParaRPr sz="2200" dirty="0"/>
          </a:p>
          <a:p>
            <a:pPr marL="3429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XXXII GA held in Cape Town, 2024</a:t>
            </a:r>
            <a:br>
              <a:rPr lang="en-US" sz="2200" dirty="0"/>
            </a:br>
            <a:endParaRPr sz="2200" dirty="0"/>
          </a:p>
          <a:p>
            <a:pPr marL="3429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Anthem commissioned as official musical identity</a:t>
            </a:r>
            <a:endParaRPr sz="2200" dirty="0"/>
          </a:p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2200" dirty="0"/>
          </a:p>
          <a:p>
            <a:pPr marL="3429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Claimed as the first ever produced and sung anthem about our Galaxy and any other in the Universe (MC. Bob, IAU-GA)</a:t>
            </a:r>
            <a:endParaRPr sz="2200" dirty="0"/>
          </a:p>
        </p:txBody>
      </p:sp>
      <p:pic>
        <p:nvPicPr>
          <p:cNvPr id="193" name="Google Shape;193;p3" title="ha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225" y="23677"/>
            <a:ext cx="3289451" cy="223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775" y="2258275"/>
            <a:ext cx="3503050" cy="240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7775" y="4127325"/>
            <a:ext cx="9201776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B482E9-4DBB-0E64-D583-E49EC269115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811614" y="6525314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 smtClean="0"/>
              <a:t>5</a:t>
            </a:fld>
            <a:endParaRPr 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"/>
          <p:cNvSpPr txBox="1">
            <a:spLocks noGrp="1"/>
          </p:cNvSpPr>
          <p:nvPr>
            <p:ph type="title"/>
          </p:nvPr>
        </p:nvSpPr>
        <p:spPr>
          <a:xfrm>
            <a:off x="457200" y="-99646"/>
            <a:ext cx="82296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>
                <a:solidFill>
                  <a:schemeClr val="dk1"/>
                </a:solidFill>
              </a:rPr>
              <a:t>Africa’s Astronomical Renaissance</a:t>
            </a:r>
            <a:endParaRPr sz="3000" b="1"/>
          </a:p>
        </p:txBody>
      </p:sp>
      <p:sp>
        <p:nvSpPr>
          <p:cNvPr id="202" name="Google Shape;202;p4"/>
          <p:cNvSpPr txBox="1">
            <a:spLocks noGrp="1"/>
          </p:cNvSpPr>
          <p:nvPr>
            <p:ph type="body" idx="1"/>
          </p:nvPr>
        </p:nvSpPr>
        <p:spPr>
          <a:xfrm>
            <a:off x="83925" y="562700"/>
            <a:ext cx="8364600" cy="5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-US" sz="1800"/>
              <a:t>Africa is no longer emerging. </a:t>
            </a:r>
            <a:r>
              <a:rPr lang="en-US" sz="1800">
                <a:solidFill>
                  <a:srgbClr val="FF00FF"/>
                </a:solidFill>
              </a:rPr>
              <a:t>It is leading!</a:t>
            </a:r>
            <a:endParaRPr sz="1800">
              <a:solidFill>
                <a:srgbClr val="FF00FF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-US" sz="1800"/>
              <a:t>Free to highlight a few: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The highly resolute and sensitive MeerKAT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Southern African Large Telescope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Ghana Radio Astronomy Observatory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African VLBI Network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Continental collaboration</a:t>
            </a:r>
            <a:endParaRPr sz="1800"/>
          </a:p>
          <a:p>
            <a:pPr marL="74295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endParaRPr sz="1800"/>
          </a:p>
        </p:txBody>
      </p:sp>
      <p:pic>
        <p:nvPicPr>
          <p:cNvPr id="203" name="Google Shape;20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6650" y="3409825"/>
            <a:ext cx="4663025" cy="34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8575" y="5099550"/>
            <a:ext cx="2616274" cy="18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0625" y="1940790"/>
            <a:ext cx="2390700" cy="14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5329" y="3414346"/>
            <a:ext cx="260985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924" y="4774225"/>
            <a:ext cx="1706050" cy="218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5460" y="457498"/>
            <a:ext cx="2390701" cy="14745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8ABFC0-B758-7C8D-62A6-75FF94DDD6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 smtClean="0">
                <a:solidFill>
                  <a:schemeClr val="bg1"/>
                </a:solidFill>
              </a:rPr>
              <a:t>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d08f9e076e_4_0"/>
          <p:cNvSpPr txBox="1"/>
          <p:nvPr/>
        </p:nvSpPr>
        <p:spPr>
          <a:xfrm>
            <a:off x="542912" y="1314022"/>
            <a:ext cx="8058177" cy="547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7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 have built: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1" indent="-165100" algn="l" rtl="0">
              <a:lnSpc>
                <a:spcPct val="1379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Telescopes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1" indent="-165100" algn="l" rtl="0">
              <a:lnSpc>
                <a:spcPct val="1379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Data pipelines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1" indent="-165100" algn="l" rtl="0">
              <a:lnSpc>
                <a:spcPct val="1379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Human capacity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1" indent="-165100" algn="l" rtl="0">
              <a:lnSpc>
                <a:spcPct val="13796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1" indent="-165100" algn="l" rtl="0">
              <a:lnSpc>
                <a:spcPct val="137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Have we built?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1" indent="-165100" algn="l" rtl="0">
              <a:lnSpc>
                <a:spcPct val="1379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Cultural ownership?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1" indent="-165100" algn="l" rtl="0">
              <a:lnSpc>
                <a:spcPct val="1379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Emotional connection?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1" indent="-165100" algn="l" rtl="0">
              <a:lnSpc>
                <a:spcPct val="1379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scientific identity rooted in Africa?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1" indent="-165100" algn="l" rtl="0">
              <a:lnSpc>
                <a:spcPct val="13796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1" indent="-279400" algn="l" rtl="0">
              <a:lnSpc>
                <a:spcPct val="137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4A86E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     This is where music enters!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marR="0" lvl="1" indent="-304800" algn="l" rtl="0">
              <a:lnSpc>
                <a:spcPct val="13239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b="1" i="0" u="none" strike="noStrike" cap="none" dirty="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g3d08f9e076e_4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9045" y="1157676"/>
            <a:ext cx="1766298" cy="201210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3d08f9e076e_4_0"/>
          <p:cNvSpPr/>
          <p:nvPr/>
        </p:nvSpPr>
        <p:spPr>
          <a:xfrm>
            <a:off x="1189336" y="242022"/>
            <a:ext cx="1335750" cy="1009574"/>
          </a:xfrm>
          <a:custGeom>
            <a:avLst/>
            <a:gdLst/>
            <a:ahLst/>
            <a:cxnLst/>
            <a:rect l="l" t="t" r="r" b="b"/>
            <a:pathLst>
              <a:path w="1341913" h="973497" extrusionOk="0">
                <a:moveTo>
                  <a:pt x="0" y="0"/>
                </a:moveTo>
                <a:lnTo>
                  <a:pt x="1341913" y="0"/>
                </a:lnTo>
                <a:lnTo>
                  <a:pt x="1341913" y="973497"/>
                </a:lnTo>
                <a:lnTo>
                  <a:pt x="0" y="973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20" name="Google Shape;220;g3d08f9e076e_4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4774" y="5491319"/>
            <a:ext cx="974381" cy="107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d08f9e076e_4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9483" y="11240"/>
            <a:ext cx="1434517" cy="149877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3d08f9e076e_4_0"/>
          <p:cNvSpPr/>
          <p:nvPr/>
        </p:nvSpPr>
        <p:spPr>
          <a:xfrm>
            <a:off x="5159229" y="3514987"/>
            <a:ext cx="1384184" cy="1398511"/>
          </a:xfrm>
          <a:custGeom>
            <a:avLst/>
            <a:gdLst/>
            <a:ahLst/>
            <a:cxnLst/>
            <a:rect l="l" t="t" r="r" b="b"/>
            <a:pathLst>
              <a:path w="1220412" h="1434245" extrusionOk="0">
                <a:moveTo>
                  <a:pt x="0" y="0"/>
                </a:moveTo>
                <a:lnTo>
                  <a:pt x="1220412" y="0"/>
                </a:lnTo>
                <a:lnTo>
                  <a:pt x="1220412" y="1434245"/>
                </a:lnTo>
                <a:lnTo>
                  <a:pt x="0" y="1434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3" name="Google Shape;223;g3d08f9e076e_4_0"/>
          <p:cNvSpPr/>
          <p:nvPr/>
        </p:nvSpPr>
        <p:spPr>
          <a:xfrm>
            <a:off x="7769781" y="5235035"/>
            <a:ext cx="1374219" cy="1614899"/>
          </a:xfrm>
          <a:custGeom>
            <a:avLst/>
            <a:gdLst/>
            <a:ahLst/>
            <a:cxnLst/>
            <a:rect l="l" t="t" r="r" b="b"/>
            <a:pathLst>
              <a:path w="1181243" h="1592362" extrusionOk="0">
                <a:moveTo>
                  <a:pt x="0" y="0"/>
                </a:moveTo>
                <a:lnTo>
                  <a:pt x="1181243" y="0"/>
                </a:lnTo>
                <a:lnTo>
                  <a:pt x="1181243" y="1592363"/>
                </a:lnTo>
                <a:lnTo>
                  <a:pt x="0" y="1592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4" name="Google Shape;224;g3d08f9e076e_4_0"/>
          <p:cNvSpPr/>
          <p:nvPr/>
        </p:nvSpPr>
        <p:spPr>
          <a:xfrm>
            <a:off x="194952" y="105176"/>
            <a:ext cx="1164065" cy="1077672"/>
          </a:xfrm>
          <a:custGeom>
            <a:avLst/>
            <a:gdLst/>
            <a:ahLst/>
            <a:cxnLst/>
            <a:rect l="l" t="t" r="r" b="b"/>
            <a:pathLst>
              <a:path w="1142802" h="1005666" extrusionOk="0">
                <a:moveTo>
                  <a:pt x="0" y="0"/>
                </a:moveTo>
                <a:lnTo>
                  <a:pt x="1142803" y="0"/>
                </a:lnTo>
                <a:lnTo>
                  <a:pt x="1142803" y="1005665"/>
                </a:lnTo>
                <a:lnTo>
                  <a:pt x="0" y="1005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5" name="Google Shape;225;g3d08f9e076e_4_0"/>
          <p:cNvSpPr txBox="1"/>
          <p:nvPr/>
        </p:nvSpPr>
        <p:spPr>
          <a:xfrm>
            <a:off x="574646" y="235531"/>
            <a:ext cx="8229600" cy="50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 here is the question!</a:t>
            </a:r>
            <a:endParaRPr sz="1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E5BC50-A2E9-B617-88E2-DDF80B5007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title"/>
          </p:nvPr>
        </p:nvSpPr>
        <p:spPr>
          <a:xfrm>
            <a:off x="76049" y="32177"/>
            <a:ext cx="8991899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/>
              <a:t>Music of the Spheres: From Pythagoras to Modern Astronomy</a:t>
            </a:r>
            <a:endParaRPr sz="3000" b="1" dirty="0"/>
          </a:p>
        </p:txBody>
      </p:sp>
      <p:sp>
        <p:nvSpPr>
          <p:cNvPr id="232" name="Google Shape;232;p31"/>
          <p:cNvSpPr txBox="1">
            <a:spLocks noGrp="1"/>
          </p:cNvSpPr>
          <p:nvPr>
            <p:ph type="body" idx="1"/>
          </p:nvPr>
        </p:nvSpPr>
        <p:spPr>
          <a:xfrm>
            <a:off x="76050" y="849780"/>
            <a:ext cx="8991900" cy="84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None/>
            </a:pPr>
            <a:endParaRPr sz="1800" dirty="0"/>
          </a:p>
        </p:txBody>
      </p:sp>
      <p:pic>
        <p:nvPicPr>
          <p:cNvPr id="233" name="Google Shape;233;p31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23869"/>
            <a:ext cx="9144000" cy="484838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 txBox="1"/>
          <p:nvPr/>
        </p:nvSpPr>
        <p:spPr>
          <a:xfrm>
            <a:off x="277100" y="6572250"/>
            <a:ext cx="724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credit: https://www.utoronto.ca/news/u-t-astrophysicists-make-music-moons-and-rings-saturn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AB8940-A1FA-4BDB-1D30-B21E7F8B34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1190632"/>
            <a:ext cx="91440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Ancient Foundations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Scientific Development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         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8064A2"/>
                </a:solidFill>
                <a:effectLst/>
                <a:latin typeface="Calibri" panose="020F0502020204030204" pitchFamily="34" charset="0"/>
              </a:rPr>
              <a:t>Modern Astronomical Evidence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0EC92-B8E0-5146-1B7D-9F70DB0017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 smtClean="0"/>
              <a:t>8</a:t>
            </a:fld>
            <a:endParaRPr lang="en-US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11581</TotalTime>
  <Words>2057</Words>
  <Application>Microsoft Macintosh PowerPoint</Application>
  <PresentationFormat>On-screen Show (4:3)</PresentationFormat>
  <Paragraphs>391</Paragraphs>
  <Slides>26</Slides>
  <Notes>23</Notes>
  <HiddenSlides>1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Office Theme</vt:lpstr>
      <vt:lpstr>Office Theme</vt:lpstr>
      <vt:lpstr>PowerPoint Presentation</vt:lpstr>
      <vt:lpstr>   What if Astronomy did not only publish papers… but also sang? </vt:lpstr>
      <vt:lpstr>THE BIG IDEA</vt:lpstr>
      <vt:lpstr>PowerPoint Presentation</vt:lpstr>
      <vt:lpstr>Why?</vt:lpstr>
      <vt:lpstr>Historic Context</vt:lpstr>
      <vt:lpstr>Africa’s Astronomical Renaissance</vt:lpstr>
      <vt:lpstr>PowerPoint Presentation</vt:lpstr>
      <vt:lpstr>Music of the Spheres: From Pythagoras to Modern Astronomy</vt:lpstr>
      <vt:lpstr>PowerPoint Presentation</vt:lpstr>
      <vt:lpstr>Astronomy + Music = Shared Wave Formalism</vt:lpstr>
      <vt:lpstr>Interferometry &amp; Polyphony</vt:lpstr>
      <vt:lpstr>Multilingual Scientific Identity &amp; live debut</vt:lpstr>
      <vt:lpstr>Digital Impact Metrics</vt:lpstr>
      <vt:lpstr>Educational Impact I</vt:lpstr>
      <vt:lpstr>Educational Impact II</vt:lpstr>
      <vt:lpstr>Anthem’s Impact Evaluation Survey Results I</vt:lpstr>
      <vt:lpstr>Survey Results II</vt:lpstr>
      <vt:lpstr>PowerPoint Presentation</vt:lpstr>
      <vt:lpstr>Music, Astronomy &amp; Well-being (Ɛba vibe song)</vt:lpstr>
      <vt:lpstr> A new model for Science Communication What Does This Anthem Represent? </vt:lpstr>
      <vt:lpstr>What is this model? Astro-musical Model </vt:lpstr>
      <vt:lpstr>PowerPoint Presentation</vt:lpstr>
      <vt:lpstr>PowerPoint Presentation</vt:lpstr>
      <vt:lpstr>Final Message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stephen sottie</cp:lastModifiedBy>
  <cp:revision>15</cp:revision>
  <dcterms:created xsi:type="dcterms:W3CDTF">2013-01-27T09:14:16Z</dcterms:created>
  <dcterms:modified xsi:type="dcterms:W3CDTF">2026-03-27T05:05:00Z</dcterms:modified>
</cp:coreProperties>
</file>