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7" r:id="rId9"/>
    <p:sldId id="263" r:id="rId10"/>
    <p:sldId id="268" r:id="rId11"/>
    <p:sldId id="269" r:id="rId12"/>
    <p:sldId id="266" r:id="rId13"/>
    <p:sldId id="264" r:id="rId14"/>
    <p:sldId id="265" r:id="rId15"/>
  </p:sldIdLst>
  <p:sldSz cx="14630400" cy="8229600"/>
  <p:notesSz cx="8229600" cy="14630400"/>
  <p:embeddedFontLst>
    <p:embeddedFont>
      <p:font typeface="BODONI 72 BOOK" pitchFamily="2" charset="0"/>
      <p:regular r:id="rId17"/>
      <p:italic r:id="rId18"/>
    </p:embeddedFont>
    <p:embeddedFont>
      <p:font typeface="BODONI 72 BOOK" pitchFamily="2" charset="0"/>
      <p:regular r:id="rId17"/>
      <p:italic r:id="rId18"/>
    </p:embeddedFont>
    <p:embeddedFont>
      <p:font typeface="Bodoni MT" panose="02070603080606020203" pitchFamily="18" charset="77"/>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Playfair Display" pitchFamily="2" charset="77"/>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7"/>
    <p:restoredTop sz="86481"/>
  </p:normalViewPr>
  <p:slideViewPr>
    <p:cSldViewPr snapToGrid="0" snapToObjects="1">
      <p:cViewPr varScale="1">
        <p:scale>
          <a:sx n="83" d="100"/>
          <a:sy n="83" d="100"/>
        </p:scale>
        <p:origin x="800" y="1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359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goal is to ensure that astronomy and Africa  help each other.  </a:t>
            </a:r>
            <a:r>
              <a:rPr lang="en-GB" sz="1200" kern="1200" dirty="0">
                <a:solidFill>
                  <a:schemeClr val="tx1"/>
                </a:solidFill>
                <a:effectLst/>
                <a:latin typeface="+mn-lt"/>
                <a:ea typeface="+mn-ea"/>
                <a:cs typeface="+mn-cs"/>
              </a:rPr>
              <a:t>A thriving astronomy community in Africa should support broader scientific development and encourage international collaboration.</a:t>
            </a:r>
            <a:r>
              <a:rPr lang="en-GB" dirty="0">
                <a:effectLst/>
              </a:rPr>
              <a:t>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E87EF-CDA8-4257-ECE6-81CE8EFA51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44D46A-2AB1-273D-FD29-70A7DBFBBA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E9BCF0-A445-14A4-00D1-F90EC642E33A}"/>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that in mind one possible model  illustrated. </a:t>
            </a:r>
            <a:r>
              <a:rPr lang="en-GB" sz="1200" kern="1200" dirty="0">
                <a:solidFill>
                  <a:schemeClr val="tx1"/>
                </a:solidFill>
                <a:effectLst/>
                <a:latin typeface="+mn-lt"/>
                <a:ea typeface="+mn-ea"/>
                <a:cs typeface="+mn-cs"/>
              </a:rPr>
              <a:t>P &amp; VP elected as at present: candidate with most votes P  Young Rep also elected by  full membership.</a:t>
            </a:r>
          </a:p>
          <a:p>
            <a:r>
              <a:rPr lang="en-GB" sz="1200" kern="1200" dirty="0">
                <a:solidFill>
                  <a:schemeClr val="tx1"/>
                </a:solidFill>
                <a:effectLst/>
                <a:latin typeface="+mn-lt"/>
                <a:ea typeface="+mn-ea"/>
                <a:cs typeface="+mn-cs"/>
              </a:rPr>
              <a:t>proposed change applies to remaining members of </a:t>
            </a:r>
            <a:r>
              <a:rPr lang="en-GB" sz="1200" kern="1200" dirty="0" err="1">
                <a:solidFill>
                  <a:schemeClr val="tx1"/>
                </a:solidFill>
                <a:effectLst/>
                <a:latin typeface="+mn-lt"/>
                <a:ea typeface="+mn-ea"/>
                <a:cs typeface="+mn-cs"/>
              </a:rPr>
              <a:t>ExCo</a:t>
            </a:r>
            <a:r>
              <a:rPr lang="en-GB" sz="1200" kern="1200" dirty="0">
                <a:solidFill>
                  <a:schemeClr val="tx1"/>
                </a:solidFill>
                <a:effectLst/>
                <a:latin typeface="+mn-lt"/>
                <a:ea typeface="+mn-ea"/>
                <a:cs typeface="+mn-cs"/>
              </a:rPr>
              <a:t>. Instead of selecting the top five candidates overall,... Members vote only for rep from their chosen region. Choice would be made when paying annual fees, could be changed once/year. Members outside Africa select a region same 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practical considerations, not proceed understanding how members distributed when fees are paid , and how feasible the system is to implement.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 avoid a complete turnover of the Executive Committee every three years, one option would be to elect representatives from three regions at one General Assembly and the remaining two at the next. However, this adds complexity and would need careful thought. That said, replacing all elected members of the Executive Committee every three years is clearly not ideal.</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8F233885-3064-BD55-CEF9-2E6DB2D2A7AB}"/>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4167899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AABFF-6B4F-0CAB-743F-2361696E15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9EA7EB-78DB-644C-D2A0-83E1787254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48AEF3-3869-93DA-883A-DB76ACFB65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FFB50F-BD55-C2BA-0E52-1072EF311BD1}"/>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337789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18976-F36C-1436-3EC9-079ABD6FAA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8DF36-417C-78D0-8663-501E0A71F2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59E07F-B87C-E7F7-201D-D62C265F1E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E0592C-F742-3A9A-18E1-FBFD4C6A1E04}"/>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692743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set up by the </a:t>
            </a:r>
            <a:r>
              <a:rPr lang="en-US" sz="1200" kern="1200" dirty="0" err="1">
                <a:solidFill>
                  <a:schemeClr val="tx1"/>
                </a:solidFill>
                <a:effectLst/>
                <a:latin typeface="+mn-lt"/>
                <a:ea typeface="+mn-ea"/>
                <a:cs typeface="+mn-cs"/>
              </a:rPr>
              <a:t>AfAS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ExCo</a:t>
            </a:r>
            <a:r>
              <a:rPr lang="en-US" sz="1200" kern="1200" dirty="0">
                <a:solidFill>
                  <a:schemeClr val="tx1"/>
                </a:solidFill>
                <a:effectLst/>
                <a:latin typeface="+mn-lt"/>
                <a:ea typeface="+mn-ea"/>
                <a:cs typeface="+mn-cs"/>
              </a:rPr>
              <a:t>  to consult widely and propose revisions  to our current constitution. </a:t>
            </a:r>
            <a:r>
              <a:rPr lang="en-GB" sz="1200" kern="1200" dirty="0">
                <a:solidFill>
                  <a:schemeClr val="tx1"/>
                </a:solidFill>
                <a:effectLst/>
                <a:latin typeface="+mn-lt"/>
                <a:ea typeface="+mn-ea"/>
                <a:cs typeface="+mn-cs"/>
              </a:rPr>
              <a:t>please feel free to share your views with any of them.  </a:t>
            </a:r>
            <a:r>
              <a:rPr lang="en-US" sz="1200" kern="1200" dirty="0" err="1">
                <a:solidFill>
                  <a:schemeClr val="tx1"/>
                </a:solidFill>
                <a:effectLst/>
                <a:latin typeface="+mn-lt"/>
                <a:ea typeface="+mn-ea"/>
                <a:cs typeface="+mn-cs"/>
              </a:rPr>
              <a:t>Prospery</a:t>
            </a:r>
            <a:r>
              <a:rPr lang="en-US" sz="1200" kern="1200" dirty="0">
                <a:solidFill>
                  <a:schemeClr val="tx1"/>
                </a:solidFill>
                <a:effectLst/>
                <a:latin typeface="+mn-lt"/>
                <a:ea typeface="+mn-ea"/>
                <a:cs typeface="+mn-cs"/>
              </a:rPr>
              <a:t> Simpemba and 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Working closely with members of the secretariate, extremely helpful. Yunus Manjoo, in particular,  invaluable due to his deep knowledge of </a:t>
            </a:r>
            <a:r>
              <a:rPr lang="en-US" sz="1200" kern="1200" dirty="0" err="1">
                <a:solidFill>
                  <a:schemeClr val="tx1"/>
                </a:solidFill>
                <a:effectLst/>
                <a:latin typeface="+mn-lt"/>
                <a:ea typeface="+mn-ea"/>
                <a:cs typeface="+mn-cs"/>
              </a:rPr>
              <a:t>AfAS</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current constitution, approved at last GA,  available  new website.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Provides excellent framework for professional astronomers &amp; others interested subject  to  </a:t>
            </a:r>
            <a:r>
              <a:rPr lang="en-GB" sz="1200" kern="1200" dirty="0">
                <a:solidFill>
                  <a:schemeClr val="tx1"/>
                </a:solidFill>
                <a:effectLst/>
                <a:latin typeface="+mn-lt"/>
                <a:ea typeface="+mn-ea"/>
                <a:cs typeface="+mn-cs"/>
              </a:rPr>
              <a:t>advance  astronomy on continent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through research, education, tourism, outreach, and broader inspiration.</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constitution sets out our core principles, objectives and organizational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also provides the essential legal framework for operating across multiple African counties, while being headquartered in South Africa and therefore subject to  South Arican law.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it should not require frequent changes,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yet revisions have been needed at every GA to date, including the most recent one in Johannesburg.</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main change-&gt; introduce at next GA, is by-laws to guide the day-to-day operations of </a:t>
            </a:r>
            <a:r>
              <a:rPr lang="en-GB" sz="1200" kern="1200" dirty="0" err="1">
                <a:solidFill>
                  <a:schemeClr val="tx1"/>
                </a:solidFill>
                <a:effectLst/>
                <a:latin typeface="+mn-lt"/>
                <a:ea typeface="+mn-ea"/>
                <a:cs typeface="+mn-cs"/>
              </a:rPr>
              <a:t>AfAS</a:t>
            </a:r>
            <a:r>
              <a:rPr lang="en-GB"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provide detailed guidance on elections, meetings and governance.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Include  </a:t>
            </a:r>
            <a:r>
              <a:rPr lang="en-US" sz="1200" kern="1200" dirty="0" err="1">
                <a:solidFill>
                  <a:schemeClr val="tx1"/>
                </a:solidFill>
                <a:effectLst/>
                <a:latin typeface="+mn-lt"/>
                <a:ea typeface="+mn-ea"/>
                <a:cs typeface="+mn-cs"/>
              </a:rPr>
              <a:t>ToR</a:t>
            </a:r>
            <a:r>
              <a:rPr lang="en-US" sz="1200" kern="1200" dirty="0">
                <a:solidFill>
                  <a:schemeClr val="tx1"/>
                </a:solidFill>
                <a:effectLst/>
                <a:latin typeface="+mn-lt"/>
                <a:ea typeface="+mn-ea"/>
                <a:cs typeface="+mn-cs"/>
              </a:rPr>
              <a:t> for the </a:t>
            </a:r>
            <a:r>
              <a:rPr lang="en-US" sz="1200" kern="1200" dirty="0" err="1">
                <a:solidFill>
                  <a:schemeClr val="tx1"/>
                </a:solidFill>
                <a:effectLst/>
                <a:latin typeface="+mn-lt"/>
                <a:ea typeface="+mn-ea"/>
                <a:cs typeface="+mn-cs"/>
              </a:rPr>
              <a:t>ExCO</a:t>
            </a:r>
            <a:r>
              <a:rPr lang="en-US" sz="1200" kern="1200" dirty="0">
                <a:solidFill>
                  <a:schemeClr val="tx1"/>
                </a:solidFill>
                <a:effectLst/>
                <a:latin typeface="+mn-lt"/>
                <a:ea typeface="+mn-ea"/>
                <a:cs typeface="+mn-cs"/>
              </a:rPr>
              <a:t> &amp; generic </a:t>
            </a:r>
            <a:r>
              <a:rPr lang="en-US" sz="1200" kern="1200" dirty="0" err="1">
                <a:solidFill>
                  <a:schemeClr val="tx1"/>
                </a:solidFill>
                <a:effectLst/>
                <a:latin typeface="+mn-lt"/>
                <a:ea typeface="+mn-ea"/>
                <a:cs typeface="+mn-cs"/>
              </a:rPr>
              <a:t>ToR</a:t>
            </a:r>
            <a:r>
              <a:rPr lang="en-US" sz="1200" kern="1200" dirty="0">
                <a:solidFill>
                  <a:schemeClr val="tx1"/>
                </a:solidFill>
                <a:effectLst/>
                <a:latin typeface="+mn-lt"/>
                <a:ea typeface="+mn-ea"/>
                <a:cs typeface="+mn-cs"/>
              </a:rPr>
              <a:t> for committees that the </a:t>
            </a:r>
            <a:r>
              <a:rPr lang="en-US" sz="1200" kern="1200" dirty="0" err="1">
                <a:solidFill>
                  <a:schemeClr val="tx1"/>
                </a:solidFill>
                <a:effectLst/>
                <a:latin typeface="+mn-lt"/>
                <a:ea typeface="+mn-ea"/>
                <a:cs typeface="+mn-cs"/>
              </a:rPr>
              <a:t>ExCO</a:t>
            </a:r>
            <a:r>
              <a:rPr lang="en-US" sz="1200" kern="1200" dirty="0">
                <a:solidFill>
                  <a:schemeClr val="tx1"/>
                </a:solidFill>
                <a:effectLst/>
                <a:latin typeface="+mn-lt"/>
                <a:ea typeface="+mn-ea"/>
                <a:cs typeface="+mn-cs"/>
              </a:rPr>
              <a:t> set 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Also include ethics document approved at last GA, outlining how members of </a:t>
            </a:r>
            <a:r>
              <a:rPr lang="en-US" sz="1200" kern="1200" dirty="0" err="1">
                <a:solidFill>
                  <a:schemeClr val="tx1"/>
                </a:solidFill>
                <a:effectLst/>
                <a:latin typeface="+mn-lt"/>
                <a:ea typeface="+mn-ea"/>
                <a:cs typeface="+mn-cs"/>
              </a:rPr>
              <a:t>AfAS</a:t>
            </a:r>
            <a:r>
              <a:rPr lang="en-US" sz="1200" kern="1200" dirty="0">
                <a:solidFill>
                  <a:schemeClr val="tx1"/>
                </a:solidFill>
                <a:effectLst/>
                <a:latin typeface="+mn-lt"/>
                <a:ea typeface="+mn-ea"/>
                <a:cs typeface="+mn-cs"/>
              </a:rPr>
              <a:t> and its structures should behave &amp; what to do problems arise.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By-laws cover financial policies, membership fees &amp; selection of hosts for  Annual Meeting.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Drafting will be primary focus of WG in Some material new, some moved current constitution.</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Comprehensive governance documents will </a:t>
            </a:r>
            <a:r>
              <a:rPr lang="en-GB" sz="1200" kern="1200" dirty="0">
                <a:solidFill>
                  <a:schemeClr val="tx1"/>
                </a:solidFill>
                <a:effectLst/>
                <a:latin typeface="+mn-lt"/>
                <a:ea typeface="+mn-ea"/>
                <a:cs typeface="+mn-cs"/>
              </a:rPr>
              <a:t>benefit </a:t>
            </a:r>
            <a:r>
              <a:rPr lang="en-GB" sz="1200" kern="1200" dirty="0" err="1">
                <a:solidFill>
                  <a:schemeClr val="tx1"/>
                </a:solidFill>
                <a:effectLst/>
                <a:latin typeface="+mn-lt"/>
                <a:ea typeface="+mn-ea"/>
                <a:cs typeface="+mn-cs"/>
              </a:rPr>
              <a:t>AfAS</a:t>
            </a:r>
            <a:r>
              <a:rPr lang="en-GB" sz="1200" kern="1200" dirty="0">
                <a:solidFill>
                  <a:schemeClr val="tx1"/>
                </a:solidFill>
                <a:effectLst/>
                <a:latin typeface="+mn-lt"/>
                <a:ea typeface="+mn-ea"/>
                <a:cs typeface="+mn-cs"/>
              </a:rPr>
              <a:t> in several ways</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should build trust among members by providing clarity on decision-making and participation. strengthen our credibility as a well-managed organisation with sound financial practices, which is essential for fundraising. They will also support continuity and effective succession planning.</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full associate or student members. [2] They will define the roles, composition, and procedures of  </a:t>
            </a:r>
            <a:r>
              <a:rPr lang="en-GB" sz="1200" kern="1200" dirty="0" err="1">
                <a:solidFill>
                  <a:schemeClr val="tx1"/>
                </a:solidFill>
                <a:effectLst/>
                <a:latin typeface="+mn-lt"/>
                <a:ea typeface="+mn-ea"/>
                <a:cs typeface="+mn-cs"/>
              </a:rPr>
              <a:t>ExCO</a:t>
            </a:r>
            <a:r>
              <a:rPr lang="en-GB" sz="1200" kern="1200" dirty="0">
                <a:solidFill>
                  <a:schemeClr val="tx1"/>
                </a:solidFill>
                <a:effectLst/>
                <a:latin typeface="+mn-lt"/>
                <a:ea typeface="+mn-ea"/>
                <a:cs typeface="+mn-cs"/>
              </a:rPr>
              <a:t>, as well as other committees and WGs set up by </a:t>
            </a:r>
            <a:r>
              <a:rPr lang="en-GB" sz="1200" kern="1200" dirty="0" err="1">
                <a:solidFill>
                  <a:schemeClr val="tx1"/>
                </a:solidFill>
                <a:effectLst/>
                <a:latin typeface="+mn-lt"/>
                <a:ea typeface="+mn-ea"/>
                <a:cs typeface="+mn-cs"/>
              </a:rPr>
              <a:t>ExCO</a:t>
            </a:r>
            <a:r>
              <a:rPr lang="en-GB" sz="1200" kern="1200" dirty="0">
                <a:solidFill>
                  <a:schemeClr val="tx1"/>
                </a:solidFill>
                <a:effectLst/>
                <a:latin typeface="+mn-lt"/>
                <a:ea typeface="+mn-ea"/>
                <a:cs typeface="+mn-cs"/>
              </a:rPr>
              <a:t>. Importantly, they must also clarify how non-performing members can be removed from committees, as unfortunately this seems to be a problem shared by many committees.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[3] Election procedures explicitly defined,  rules governing meetings, quorum, and decision-making. [5] Financial oversight will be clearly specified. [6]  should be straightforward.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Some material exists in current constitution; some exists in internal documents and will be made public; some still need to be developed.</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GB" sz="1200" kern="1200" dirty="0">
                <a:solidFill>
                  <a:schemeClr val="tx1"/>
                </a:solidFill>
                <a:effectLst/>
                <a:latin typeface="+mn-lt"/>
                <a:ea typeface="+mn-ea"/>
                <a:cs typeface="+mn-cs"/>
              </a:rPr>
              <a:t>specific issue we considering,  with  Membership Committee: qualification for membership. We anticipate allowing greater flexibility in defining “related fields,” particularly for students. E.g., someone with background in geology may wish to work in lunar or planetary science. We should also recognise the growing importance of interdisciplinary areas, e.g. astrobiology. At same time, avoid attracting those who join only to list </a:t>
            </a:r>
            <a:r>
              <a:rPr lang="en-GB" sz="1200" kern="1200" dirty="0" err="1">
                <a:solidFill>
                  <a:schemeClr val="tx1"/>
                </a:solidFill>
                <a:effectLst/>
                <a:latin typeface="+mn-lt"/>
                <a:ea typeface="+mn-ea"/>
                <a:cs typeface="+mn-cs"/>
              </a:rPr>
              <a:t>AfAS</a:t>
            </a:r>
            <a:r>
              <a:rPr lang="en-GB" sz="1200" kern="1200" dirty="0">
                <a:solidFill>
                  <a:schemeClr val="tx1"/>
                </a:solidFill>
                <a:effectLst/>
                <a:latin typeface="+mn-lt"/>
                <a:ea typeface="+mn-ea"/>
                <a:cs typeface="+mn-cs"/>
              </a:rPr>
              <a:t> on their CV. Any broadening of criteria should therefore be considered alongside the introduction of membership fees.</a:t>
            </a:r>
            <a:r>
              <a:rPr lang="en-GB" dirty="0">
                <a:effectLst/>
              </a:rPr>
              <a:t> </a:t>
            </a:r>
            <a:endParaRPr lang="en-US" dirty="0"/>
          </a:p>
        </p:txBody>
      </p:sp>
    </p:spTree>
    <p:extLst>
      <p:ext uri="{BB962C8B-B14F-4D97-AF65-F5344CB8AC3E}">
        <p14:creationId xmlns:p14="http://schemas.microsoft.com/office/powerpoint/2010/main" val="387183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also been considering a regional representative model for the Executive Committee.  A preliminary analysis of the place of work of our members indicated we had about 50 from north, east and west Africa, very few from central Africa; about 100 from southern Africa and about 50 from outside of Africa.</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txBody>
          <a:bodyPr/>
          <a:lstStyle/>
          <a:p>
            <a:endParaRPr lang="en-US"/>
          </a:p>
        </p:txBody>
      </p:sp>
      <p:sp>
        <p:nvSpPr>
          <p:cNvPr id="3" name="Shape 1"/>
          <p:cNvSpPr/>
          <p:nvPr/>
        </p:nvSpPr>
        <p:spPr>
          <a:xfrm>
            <a:off x="0" y="0"/>
            <a:ext cx="14630400" cy="8229600"/>
          </a:xfrm>
          <a:prstGeom prst="rect">
            <a:avLst/>
          </a:prstGeom>
          <a:solidFill>
            <a:srgbClr val="F3F3F7"/>
          </a:solidFill>
          <a:ln/>
        </p:spPr>
        <p:txBody>
          <a:bodyPr/>
          <a:lstStyle/>
          <a:p>
            <a:endParaRPr lang="en-US"/>
          </a:p>
        </p:txBody>
      </p:sp>
      <p:pic>
        <p:nvPicPr>
          <p:cNvPr id="5" name="Picture 4" descr="A blue and black logo&#10;&#10;AI-generated content may be incorrect.">
            <a:extLst>
              <a:ext uri="{FF2B5EF4-FFF2-40B4-BE49-F238E27FC236}">
                <a16:creationId xmlns:a16="http://schemas.microsoft.com/office/drawing/2014/main" id="{B5123E3B-4FDE-C5E6-44A0-33B7F81BF952}"/>
              </a:ext>
            </a:extLst>
          </p:cNvPr>
          <p:cNvPicPr>
            <a:picLocks noChangeAspect="1"/>
          </p:cNvPicPr>
          <p:nvPr userDrawn="1"/>
        </p:nvPicPr>
        <p:blipFill>
          <a:blip r:embed="rId2"/>
          <a:stretch>
            <a:fillRect/>
          </a:stretch>
        </p:blipFill>
        <p:spPr>
          <a:xfrm>
            <a:off x="12898583" y="7460399"/>
            <a:ext cx="1579401" cy="68642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txBody>
          <a:bodyPr/>
          <a:lstStyle/>
          <a:p>
            <a:endParaRPr lang="en-US"/>
          </a:p>
        </p:txBody>
      </p:sp>
      <p:sp>
        <p:nvSpPr>
          <p:cNvPr id="3" name="Shape 1"/>
          <p:cNvSpPr/>
          <p:nvPr/>
        </p:nvSpPr>
        <p:spPr>
          <a:xfrm>
            <a:off x="0" y="0"/>
            <a:ext cx="14630400" cy="8229600"/>
          </a:xfrm>
          <a:prstGeom prst="rect">
            <a:avLst/>
          </a:prstGeom>
          <a:solidFill>
            <a:srgbClr val="F3F3F7"/>
          </a:solidFill>
          <a:ln/>
        </p:spPr>
        <p:txBody>
          <a:bodyPr/>
          <a:lstStyle/>
          <a:p>
            <a:endParaRPr lang="en-US"/>
          </a:p>
        </p:txBody>
      </p:sp>
      <p:pic>
        <p:nvPicPr>
          <p:cNvPr id="5" name="Picture 4" descr="A blue and black logo&#10;&#10;AI-generated content may be incorrect.">
            <a:extLst>
              <a:ext uri="{FF2B5EF4-FFF2-40B4-BE49-F238E27FC236}">
                <a16:creationId xmlns:a16="http://schemas.microsoft.com/office/drawing/2014/main" id="{1A419AFB-B5CF-1F4D-DA28-413D48DC001C}"/>
              </a:ext>
            </a:extLst>
          </p:cNvPr>
          <p:cNvPicPr>
            <a:picLocks noChangeAspect="1"/>
          </p:cNvPicPr>
          <p:nvPr userDrawn="1"/>
        </p:nvPicPr>
        <p:blipFill>
          <a:blip r:embed="rId2"/>
          <a:stretch>
            <a:fillRect/>
          </a:stretch>
        </p:blipFill>
        <p:spPr>
          <a:xfrm>
            <a:off x="12898583" y="7460399"/>
            <a:ext cx="1579401" cy="68642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txBody>
          <a:bodyPr/>
          <a:lstStyle/>
          <a:p>
            <a:endParaRPr lang="en-US"/>
          </a:p>
        </p:txBody>
      </p:sp>
      <p:sp>
        <p:nvSpPr>
          <p:cNvPr id="3" name="Shape 1"/>
          <p:cNvSpPr/>
          <p:nvPr/>
        </p:nvSpPr>
        <p:spPr>
          <a:xfrm>
            <a:off x="0" y="0"/>
            <a:ext cx="14630400" cy="8229600"/>
          </a:xfrm>
          <a:prstGeom prst="rect">
            <a:avLst/>
          </a:prstGeom>
          <a:solidFill>
            <a:srgbClr val="F3F3F7"/>
          </a:solidFill>
          <a:ln/>
        </p:spPr>
        <p:txBody>
          <a:bodyPr/>
          <a:lstStyle/>
          <a:p>
            <a:endParaRPr lang="en-US"/>
          </a:p>
        </p:txBody>
      </p:sp>
      <p:pic>
        <p:nvPicPr>
          <p:cNvPr id="6" name="Picture 5" descr="A blue and black logo&#10;&#10;AI-generated content may be incorrect.">
            <a:extLst>
              <a:ext uri="{FF2B5EF4-FFF2-40B4-BE49-F238E27FC236}">
                <a16:creationId xmlns:a16="http://schemas.microsoft.com/office/drawing/2014/main" id="{B4EC6F29-A814-C100-DB6C-43396D823AF9}"/>
              </a:ext>
            </a:extLst>
          </p:cNvPr>
          <p:cNvPicPr>
            <a:picLocks noChangeAspect="1"/>
          </p:cNvPicPr>
          <p:nvPr userDrawn="1"/>
        </p:nvPicPr>
        <p:blipFill>
          <a:blip r:embed="rId2"/>
          <a:stretch>
            <a:fillRect/>
          </a:stretch>
        </p:blipFill>
        <p:spPr>
          <a:xfrm>
            <a:off x="12898583" y="7460399"/>
            <a:ext cx="1579401" cy="68642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txBody>
          <a:bodyPr/>
          <a:lstStyle/>
          <a:p>
            <a:endParaRPr lang="en-US"/>
          </a:p>
        </p:txBody>
      </p:sp>
      <p:sp>
        <p:nvSpPr>
          <p:cNvPr id="3" name="Shape 1"/>
          <p:cNvSpPr/>
          <p:nvPr/>
        </p:nvSpPr>
        <p:spPr>
          <a:xfrm>
            <a:off x="0" y="0"/>
            <a:ext cx="14630400" cy="8229600"/>
          </a:xfrm>
          <a:prstGeom prst="rect">
            <a:avLst/>
          </a:prstGeom>
          <a:solidFill>
            <a:srgbClr val="F3F3F7"/>
          </a:solidFill>
          <a:ln/>
        </p:spPr>
        <p:txBody>
          <a:bodyPr/>
          <a:lstStyle/>
          <a:p>
            <a:endParaRPr lang="en-US"/>
          </a:p>
        </p:txBody>
      </p:sp>
      <p:pic>
        <p:nvPicPr>
          <p:cNvPr id="6" name="Picture 5" descr="A blue and black logo&#10;&#10;AI-generated content may be incorrect.">
            <a:extLst>
              <a:ext uri="{FF2B5EF4-FFF2-40B4-BE49-F238E27FC236}">
                <a16:creationId xmlns:a16="http://schemas.microsoft.com/office/drawing/2014/main" id="{60D6B39E-3149-985B-A6F4-E36EBE03E032}"/>
              </a:ext>
            </a:extLst>
          </p:cNvPr>
          <p:cNvPicPr>
            <a:picLocks noChangeAspect="1"/>
          </p:cNvPicPr>
          <p:nvPr userDrawn="1"/>
        </p:nvPicPr>
        <p:blipFill>
          <a:blip r:embed="rId2"/>
          <a:stretch>
            <a:fillRect/>
          </a:stretch>
        </p:blipFill>
        <p:spPr>
          <a:xfrm>
            <a:off x="12898583" y="7460399"/>
            <a:ext cx="1579401" cy="68642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txBody>
          <a:bodyPr/>
          <a:lstStyle/>
          <a:p>
            <a:endParaRPr lang="en-US"/>
          </a:p>
        </p:txBody>
      </p:sp>
      <p:sp>
        <p:nvSpPr>
          <p:cNvPr id="3" name="Shape 1"/>
          <p:cNvSpPr/>
          <p:nvPr/>
        </p:nvSpPr>
        <p:spPr>
          <a:xfrm>
            <a:off x="0" y="0"/>
            <a:ext cx="14630400" cy="8229600"/>
          </a:xfrm>
          <a:prstGeom prst="rect">
            <a:avLst/>
          </a:prstGeom>
          <a:solidFill>
            <a:srgbClr val="F3F3F7"/>
          </a:solidFill>
          <a:ln/>
        </p:spPr>
        <p:txBody>
          <a:bodyPr/>
          <a:lstStyle/>
          <a:p>
            <a:endParaRPr lang="en-US"/>
          </a:p>
        </p:txBody>
      </p:sp>
      <p:pic>
        <p:nvPicPr>
          <p:cNvPr id="5" name="Picture 4" descr="A blue and black logo&#10;&#10;AI-generated content may be incorrect.">
            <a:extLst>
              <a:ext uri="{FF2B5EF4-FFF2-40B4-BE49-F238E27FC236}">
                <a16:creationId xmlns:a16="http://schemas.microsoft.com/office/drawing/2014/main" id="{43A1BEE4-552F-2041-6C09-7BC6FDC5850B}"/>
              </a:ext>
            </a:extLst>
          </p:cNvPr>
          <p:cNvPicPr>
            <a:picLocks noChangeAspect="1"/>
          </p:cNvPicPr>
          <p:nvPr userDrawn="1"/>
        </p:nvPicPr>
        <p:blipFill>
          <a:blip r:embed="rId2"/>
          <a:stretch>
            <a:fillRect/>
          </a:stretch>
        </p:blipFill>
        <p:spPr>
          <a:xfrm>
            <a:off x="12898583" y="7460399"/>
            <a:ext cx="1579401" cy="68642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txBody>
          <a:bodyPr/>
          <a:lstStyle/>
          <a:p>
            <a:endParaRPr lang="en-US"/>
          </a:p>
        </p:txBody>
      </p:sp>
      <p:sp>
        <p:nvSpPr>
          <p:cNvPr id="3" name="Shape 1"/>
          <p:cNvSpPr/>
          <p:nvPr/>
        </p:nvSpPr>
        <p:spPr>
          <a:xfrm>
            <a:off x="0" y="0"/>
            <a:ext cx="14630400" cy="8229600"/>
          </a:xfrm>
          <a:prstGeom prst="rect">
            <a:avLst/>
          </a:prstGeom>
          <a:solidFill>
            <a:srgbClr val="F3F3F7"/>
          </a:solidFill>
          <a:ln/>
        </p:spPr>
        <p:txBody>
          <a:bodyPr/>
          <a:lstStyle/>
          <a:p>
            <a:endParaRPr lang="en-US"/>
          </a:p>
        </p:txBody>
      </p:sp>
      <p:pic>
        <p:nvPicPr>
          <p:cNvPr id="5" name="Picture 4" descr="A blue and black logo&#10;&#10;AI-generated content may be incorrect.">
            <a:extLst>
              <a:ext uri="{FF2B5EF4-FFF2-40B4-BE49-F238E27FC236}">
                <a16:creationId xmlns:a16="http://schemas.microsoft.com/office/drawing/2014/main" id="{D3BDCF2F-3AF1-81DC-EC66-A4CC48D75A11}"/>
              </a:ext>
            </a:extLst>
          </p:cNvPr>
          <p:cNvPicPr>
            <a:picLocks noChangeAspect="1"/>
          </p:cNvPicPr>
          <p:nvPr userDrawn="1"/>
        </p:nvPicPr>
        <p:blipFill>
          <a:blip r:embed="rId2"/>
          <a:stretch>
            <a:fillRect/>
          </a:stretch>
        </p:blipFill>
        <p:spPr>
          <a:xfrm>
            <a:off x="12898583" y="7460399"/>
            <a:ext cx="1579401" cy="68642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txBody>
          <a:bodyPr/>
          <a:lstStyle/>
          <a:p>
            <a:endParaRPr lang="en-US"/>
          </a:p>
        </p:txBody>
      </p:sp>
      <p:sp>
        <p:nvSpPr>
          <p:cNvPr id="3" name="Shape 1"/>
          <p:cNvSpPr/>
          <p:nvPr/>
        </p:nvSpPr>
        <p:spPr>
          <a:xfrm>
            <a:off x="0" y="0"/>
            <a:ext cx="14630400" cy="8229600"/>
          </a:xfrm>
          <a:prstGeom prst="rect">
            <a:avLst/>
          </a:prstGeom>
          <a:solidFill>
            <a:srgbClr val="F3F3F7"/>
          </a:solidFill>
          <a:ln/>
        </p:spPr>
        <p:txBody>
          <a:bodyPr/>
          <a:lstStyle/>
          <a:p>
            <a:endParaRPr lang="en-US"/>
          </a:p>
        </p:txBody>
      </p:sp>
      <p:pic>
        <p:nvPicPr>
          <p:cNvPr id="5" name="Picture 4" descr="A blue and black logo&#10;&#10;AI-generated content may be incorrect.">
            <a:extLst>
              <a:ext uri="{FF2B5EF4-FFF2-40B4-BE49-F238E27FC236}">
                <a16:creationId xmlns:a16="http://schemas.microsoft.com/office/drawing/2014/main" id="{36406714-6CE6-18D8-BD9F-AC335EE6F45C}"/>
              </a:ext>
            </a:extLst>
          </p:cNvPr>
          <p:cNvPicPr>
            <a:picLocks noChangeAspect="1"/>
          </p:cNvPicPr>
          <p:nvPr userDrawn="1"/>
        </p:nvPicPr>
        <p:blipFill>
          <a:blip r:embed="rId2"/>
          <a:stretch>
            <a:fillRect/>
          </a:stretch>
        </p:blipFill>
        <p:spPr>
          <a:xfrm>
            <a:off x="12898583" y="7460399"/>
            <a:ext cx="1579401" cy="68642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txBody>
          <a:bodyPr/>
          <a:lstStyle/>
          <a:p>
            <a:endParaRPr lang="en-US"/>
          </a:p>
        </p:txBody>
      </p:sp>
      <p:sp>
        <p:nvSpPr>
          <p:cNvPr id="3" name="Shape 1"/>
          <p:cNvSpPr/>
          <p:nvPr/>
        </p:nvSpPr>
        <p:spPr>
          <a:xfrm>
            <a:off x="0" y="0"/>
            <a:ext cx="14630400" cy="8229600"/>
          </a:xfrm>
          <a:prstGeom prst="rect">
            <a:avLst/>
          </a:prstGeom>
          <a:solidFill>
            <a:srgbClr val="F3F3F7"/>
          </a:solidFill>
          <a:ln/>
        </p:spPr>
        <p:txBody>
          <a:bodyPr/>
          <a:lstStyle/>
          <a:p>
            <a:endParaRPr lang="en-US"/>
          </a:p>
        </p:txBody>
      </p:sp>
      <p:pic>
        <p:nvPicPr>
          <p:cNvPr id="5" name="Picture 4" descr="A blue and black logo&#10;&#10;AI-generated content may be incorrect.">
            <a:extLst>
              <a:ext uri="{FF2B5EF4-FFF2-40B4-BE49-F238E27FC236}">
                <a16:creationId xmlns:a16="http://schemas.microsoft.com/office/drawing/2014/main" id="{8FA603DB-29E6-7516-6C29-B0C5979081CE}"/>
              </a:ext>
            </a:extLst>
          </p:cNvPr>
          <p:cNvPicPr>
            <a:picLocks noChangeAspect="1"/>
          </p:cNvPicPr>
          <p:nvPr userDrawn="1"/>
        </p:nvPicPr>
        <p:blipFill>
          <a:blip r:embed="rId2"/>
          <a:stretch>
            <a:fillRect/>
          </a:stretch>
        </p:blipFill>
        <p:spPr>
          <a:xfrm>
            <a:off x="12898583" y="7460399"/>
            <a:ext cx="1579401" cy="68642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txBody>
          <a:bodyPr/>
          <a:lstStyle/>
          <a:p>
            <a:endParaRPr lang="en-US"/>
          </a:p>
        </p:txBody>
      </p:sp>
      <p:sp>
        <p:nvSpPr>
          <p:cNvPr id="3" name="Shape 1"/>
          <p:cNvSpPr/>
          <p:nvPr/>
        </p:nvSpPr>
        <p:spPr>
          <a:xfrm>
            <a:off x="0" y="0"/>
            <a:ext cx="14630400" cy="8229600"/>
          </a:xfrm>
          <a:prstGeom prst="rect">
            <a:avLst/>
          </a:prstGeom>
          <a:solidFill>
            <a:srgbClr val="F3F3F7"/>
          </a:solidFill>
          <a:ln/>
        </p:spPr>
        <p:txBody>
          <a:bodyPr/>
          <a:lstStyle/>
          <a:p>
            <a:endParaRPr lang="en-US"/>
          </a:p>
        </p:txBody>
      </p:sp>
      <p:pic>
        <p:nvPicPr>
          <p:cNvPr id="5" name="Picture 4" descr="A blue and black logo&#10;&#10;AI-generated content may be incorrect.">
            <a:extLst>
              <a:ext uri="{FF2B5EF4-FFF2-40B4-BE49-F238E27FC236}">
                <a16:creationId xmlns:a16="http://schemas.microsoft.com/office/drawing/2014/main" id="{E7F19788-D99F-C626-9EB2-0AED8635D659}"/>
              </a:ext>
            </a:extLst>
          </p:cNvPr>
          <p:cNvPicPr>
            <a:picLocks noChangeAspect="1"/>
          </p:cNvPicPr>
          <p:nvPr userDrawn="1"/>
        </p:nvPicPr>
        <p:blipFill>
          <a:blip r:embed="rId2"/>
          <a:stretch>
            <a:fillRect/>
          </a:stretch>
        </p:blipFill>
        <p:spPr>
          <a:xfrm>
            <a:off x="12898583" y="7460399"/>
            <a:ext cx="1579401" cy="68642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txBody>
          <a:bodyPr/>
          <a:lstStyle/>
          <a:p>
            <a:endParaRPr lang="en-US"/>
          </a:p>
        </p:txBody>
      </p:sp>
      <p:sp>
        <p:nvSpPr>
          <p:cNvPr id="3" name="Shape 1"/>
          <p:cNvSpPr/>
          <p:nvPr/>
        </p:nvSpPr>
        <p:spPr>
          <a:xfrm>
            <a:off x="0" y="0"/>
            <a:ext cx="14630400" cy="8229600"/>
          </a:xfrm>
          <a:prstGeom prst="rect">
            <a:avLst/>
          </a:prstGeom>
          <a:solidFill>
            <a:srgbClr val="F3F3F7"/>
          </a:solidFill>
          <a:ln/>
        </p:spPr>
        <p:txBody>
          <a:bodyPr/>
          <a:lstStyle/>
          <a:p>
            <a:endParaRPr lang="en-US"/>
          </a:p>
        </p:txBody>
      </p:sp>
      <p:pic>
        <p:nvPicPr>
          <p:cNvPr id="5" name="Picture 4" descr="A blue and black logo&#10;&#10;AI-generated content may be incorrect.">
            <a:extLst>
              <a:ext uri="{FF2B5EF4-FFF2-40B4-BE49-F238E27FC236}">
                <a16:creationId xmlns:a16="http://schemas.microsoft.com/office/drawing/2014/main" id="{337E58FE-4BCE-037A-E038-95EA8773CAAB}"/>
              </a:ext>
            </a:extLst>
          </p:cNvPr>
          <p:cNvPicPr>
            <a:picLocks noChangeAspect="1"/>
          </p:cNvPicPr>
          <p:nvPr userDrawn="1"/>
        </p:nvPicPr>
        <p:blipFill>
          <a:blip r:embed="rId2"/>
          <a:stretch>
            <a:fillRect/>
          </a:stretch>
        </p:blipFill>
        <p:spPr>
          <a:xfrm>
            <a:off x="12898583" y="7460399"/>
            <a:ext cx="1579401" cy="68642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blue and black logo&#10;&#10;AI-generated content may be incorrect.">
            <a:extLst>
              <a:ext uri="{FF2B5EF4-FFF2-40B4-BE49-F238E27FC236}">
                <a16:creationId xmlns:a16="http://schemas.microsoft.com/office/drawing/2014/main" id="{F7680C61-B3C5-640C-641C-9F2632712D3C}"/>
              </a:ext>
            </a:extLst>
          </p:cNvPr>
          <p:cNvPicPr>
            <a:picLocks noChangeAspect="1"/>
          </p:cNvPicPr>
          <p:nvPr userDrawn="1"/>
        </p:nvPicPr>
        <p:blipFill>
          <a:blip r:embed="rId13"/>
          <a:stretch>
            <a:fillRect/>
          </a:stretch>
        </p:blipFill>
        <p:spPr>
          <a:xfrm>
            <a:off x="12898583" y="7460399"/>
            <a:ext cx="1579401" cy="68642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sv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831902"/>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AfAS Constitution &amp; By-Laws</a:t>
            </a:r>
            <a:endParaRPr lang="en-US" sz="4450" dirty="0"/>
          </a:p>
        </p:txBody>
      </p:sp>
      <p:sp>
        <p:nvSpPr>
          <p:cNvPr id="4" name="Text 1"/>
          <p:cNvSpPr/>
          <p:nvPr/>
        </p:nvSpPr>
        <p:spPr>
          <a:xfrm>
            <a:off x="6280190" y="4340185"/>
            <a:ext cx="7102673" cy="354330"/>
          </a:xfrm>
          <a:prstGeom prst="rect">
            <a:avLst/>
          </a:prstGeom>
          <a:noFill/>
          <a:ln/>
        </p:spPr>
        <p:txBody>
          <a:bodyPr wrap="none" lIns="0" tIns="0" rIns="0" bIns="0" rtlCol="0" anchor="t"/>
          <a:lstStyle/>
          <a:p>
            <a:pPr marL="0" indent="0" algn="l">
              <a:lnSpc>
                <a:spcPts val="2750"/>
              </a:lnSpc>
              <a:buNone/>
            </a:pPr>
            <a:r>
              <a:rPr lang="en-US" sz="2200" b="1" dirty="0">
                <a:solidFill>
                  <a:srgbClr val="101014"/>
                </a:solidFill>
                <a:latin typeface="Playfair Display Bold" pitchFamily="34" charset="0"/>
                <a:ea typeface="Playfair Display Bold" pitchFamily="34" charset="-122"/>
                <a:cs typeface="Playfair Display Bold" pitchFamily="34" charset="-120"/>
              </a:rPr>
              <a:t>Strengthening Governance for Pan-African Astronomy</a:t>
            </a:r>
            <a:endParaRPr lang="en-US" sz="2200" dirty="0"/>
          </a:p>
        </p:txBody>
      </p:sp>
      <p:sp>
        <p:nvSpPr>
          <p:cNvPr id="5" name="Text 2"/>
          <p:cNvSpPr/>
          <p:nvPr/>
        </p:nvSpPr>
        <p:spPr>
          <a:xfrm>
            <a:off x="6280190" y="5034677"/>
            <a:ext cx="7556421"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African Astronomical Society Constitution Working Group</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24ED3-6F7C-4010-FCAC-F67D0072FA46}"/>
            </a:ext>
          </a:extLst>
        </p:cNvPr>
        <p:cNvGrpSpPr/>
        <p:nvPr/>
      </p:nvGrpSpPr>
      <p:grpSpPr>
        <a:xfrm>
          <a:off x="0" y="0"/>
          <a:ext cx="0" cy="0"/>
          <a:chOff x="0" y="0"/>
          <a:chExt cx="0" cy="0"/>
        </a:xfrm>
      </p:grpSpPr>
      <p:pic>
        <p:nvPicPr>
          <p:cNvPr id="8" name="Picture 7" descr="Regions of the African Union, according to the African Union classification.">
            <a:extLst>
              <a:ext uri="{FF2B5EF4-FFF2-40B4-BE49-F238E27FC236}">
                <a16:creationId xmlns:a16="http://schemas.microsoft.com/office/drawing/2014/main" id="{4AF63802-6B09-337F-E179-CA05F1B1F572}"/>
              </a:ext>
            </a:extLst>
          </p:cNvPr>
          <p:cNvPicPr>
            <a:picLocks noChangeAspect="1"/>
          </p:cNvPicPr>
          <p:nvPr/>
        </p:nvPicPr>
        <p:blipFill>
          <a:blip r:embed="rId3"/>
          <a:srcRect t="8552" r="8174" b="10916"/>
          <a:stretch>
            <a:fillRect/>
          </a:stretch>
        </p:blipFill>
        <p:spPr>
          <a:xfrm>
            <a:off x="8853603" y="2694213"/>
            <a:ext cx="5815769" cy="4392387"/>
          </a:xfrm>
          <a:prstGeom prst="rect">
            <a:avLst/>
          </a:prstGeom>
        </p:spPr>
      </p:pic>
      <p:sp>
        <p:nvSpPr>
          <p:cNvPr id="3" name="Text 0">
            <a:extLst>
              <a:ext uri="{FF2B5EF4-FFF2-40B4-BE49-F238E27FC236}">
                <a16:creationId xmlns:a16="http://schemas.microsoft.com/office/drawing/2014/main" id="{BD6A372D-B20A-6934-7D8F-29080BECDF22}"/>
              </a:ext>
            </a:extLst>
          </p:cNvPr>
          <p:cNvSpPr/>
          <p:nvPr/>
        </p:nvSpPr>
        <p:spPr>
          <a:xfrm>
            <a:off x="793790" y="546557"/>
            <a:ext cx="8595139" cy="1417558"/>
          </a:xfrm>
          <a:prstGeom prst="rect">
            <a:avLst/>
          </a:prstGeom>
          <a:noFill/>
          <a:ln/>
        </p:spPr>
        <p:txBody>
          <a:bodyPr wrap="square" lIns="0" tIns="0" rIns="0" bIns="0" rtlCol="0" anchor="t"/>
          <a:lstStyle/>
          <a:p>
            <a:r>
              <a:rPr lang="en-GB" sz="4800" b="1" dirty="0">
                <a:latin typeface="BODONI 72 BOOK" pitchFamily="2" charset="0"/>
              </a:rPr>
              <a:t>New </a:t>
            </a:r>
            <a:r>
              <a:rPr lang="en-GB" sz="4800" b="1" dirty="0" err="1">
                <a:latin typeface="BODONI 72 BOOK" pitchFamily="2" charset="0"/>
              </a:rPr>
              <a:t>AfAS</a:t>
            </a:r>
            <a:r>
              <a:rPr lang="en-GB" sz="4800" b="1" dirty="0">
                <a:latin typeface="BODONI 72 BOOK" pitchFamily="2" charset="0"/>
              </a:rPr>
              <a:t> Executive Committee:</a:t>
            </a:r>
          </a:p>
          <a:p>
            <a:r>
              <a:rPr lang="en-GB" sz="4800" b="1" dirty="0">
                <a:latin typeface="BODONI 72 BOOK" pitchFamily="2" charset="0"/>
              </a:rPr>
              <a:t>possible voting arrangements</a:t>
            </a:r>
          </a:p>
          <a:p>
            <a:pPr marL="0" indent="0" algn="l">
              <a:lnSpc>
                <a:spcPts val="5550"/>
              </a:lnSpc>
              <a:buNone/>
            </a:pPr>
            <a:endParaRPr lang="en-US" sz="4450" dirty="0">
              <a:latin typeface="Bodoni 72 Book" pitchFamily="2" charset="0"/>
            </a:endParaRPr>
          </a:p>
        </p:txBody>
      </p:sp>
      <p:sp>
        <p:nvSpPr>
          <p:cNvPr id="4" name="Text 1">
            <a:extLst>
              <a:ext uri="{FF2B5EF4-FFF2-40B4-BE49-F238E27FC236}">
                <a16:creationId xmlns:a16="http://schemas.microsoft.com/office/drawing/2014/main" id="{E2D67C92-39FA-592D-FD53-804A3B29E775}"/>
              </a:ext>
            </a:extLst>
          </p:cNvPr>
          <p:cNvSpPr/>
          <p:nvPr/>
        </p:nvSpPr>
        <p:spPr>
          <a:xfrm>
            <a:off x="793790" y="3608784"/>
            <a:ext cx="3253740" cy="354330"/>
          </a:xfrm>
          <a:prstGeom prst="rect">
            <a:avLst/>
          </a:prstGeom>
          <a:noFill/>
          <a:ln/>
        </p:spPr>
        <p:txBody>
          <a:bodyPr wrap="none" lIns="0" tIns="0" rIns="0" bIns="0" rtlCol="0" anchor="t"/>
          <a:lstStyle/>
          <a:p>
            <a:pPr marL="0" indent="0" algn="l">
              <a:lnSpc>
                <a:spcPts val="2750"/>
              </a:lnSpc>
              <a:buNone/>
            </a:pPr>
            <a:endParaRPr lang="en-US" sz="2200" dirty="0">
              <a:latin typeface="Bodoni 72 Book" pitchFamily="2" charset="0"/>
            </a:endParaRPr>
          </a:p>
        </p:txBody>
      </p:sp>
      <p:sp>
        <p:nvSpPr>
          <p:cNvPr id="5" name="Text 2">
            <a:extLst>
              <a:ext uri="{FF2B5EF4-FFF2-40B4-BE49-F238E27FC236}">
                <a16:creationId xmlns:a16="http://schemas.microsoft.com/office/drawing/2014/main" id="{3C628CE6-0FDA-4EFC-22C4-84D2CD1926DF}"/>
              </a:ext>
            </a:extLst>
          </p:cNvPr>
          <p:cNvSpPr/>
          <p:nvPr/>
        </p:nvSpPr>
        <p:spPr>
          <a:xfrm>
            <a:off x="793790" y="4189928"/>
            <a:ext cx="3501509" cy="217741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a:t>
            </a:r>
            <a:endParaRPr lang="en-US" sz="1750" dirty="0"/>
          </a:p>
        </p:txBody>
      </p:sp>
      <p:sp>
        <p:nvSpPr>
          <p:cNvPr id="6" name="Text 3">
            <a:extLst>
              <a:ext uri="{FF2B5EF4-FFF2-40B4-BE49-F238E27FC236}">
                <a16:creationId xmlns:a16="http://schemas.microsoft.com/office/drawing/2014/main" id="{266703BF-481D-3177-6A13-1F0F9C0C26EB}"/>
              </a:ext>
            </a:extLst>
          </p:cNvPr>
          <p:cNvSpPr/>
          <p:nvPr/>
        </p:nvSpPr>
        <p:spPr>
          <a:xfrm>
            <a:off x="4856321" y="3608784"/>
            <a:ext cx="2835235" cy="354330"/>
          </a:xfrm>
          <a:prstGeom prst="rect">
            <a:avLst/>
          </a:prstGeom>
          <a:noFill/>
          <a:ln/>
        </p:spPr>
        <p:txBody>
          <a:bodyPr wrap="none" lIns="0" tIns="0" rIns="0" bIns="0" rtlCol="0" anchor="t"/>
          <a:lstStyle/>
          <a:p>
            <a:pPr marL="0" indent="0" algn="l">
              <a:lnSpc>
                <a:spcPts val="2750"/>
              </a:lnSpc>
              <a:buNone/>
            </a:pPr>
            <a:endParaRPr lang="en-US" sz="2200" dirty="0"/>
          </a:p>
        </p:txBody>
      </p:sp>
      <p:sp>
        <p:nvSpPr>
          <p:cNvPr id="7" name="Text 4">
            <a:extLst>
              <a:ext uri="{FF2B5EF4-FFF2-40B4-BE49-F238E27FC236}">
                <a16:creationId xmlns:a16="http://schemas.microsoft.com/office/drawing/2014/main" id="{BC4AC539-3BCB-69BA-AED9-215B5308C187}"/>
              </a:ext>
            </a:extLst>
          </p:cNvPr>
          <p:cNvSpPr/>
          <p:nvPr/>
        </p:nvSpPr>
        <p:spPr>
          <a:xfrm>
            <a:off x="4856321" y="4189928"/>
            <a:ext cx="3501509" cy="2336006"/>
          </a:xfrm>
          <a:prstGeom prst="rect">
            <a:avLst/>
          </a:prstGeom>
          <a:noFill/>
          <a:ln/>
        </p:spPr>
        <p:txBody>
          <a:bodyPr wrap="square" lIns="0" tIns="0" rIns="0" bIns="0" rtlCol="0" anchor="t"/>
          <a:lstStyle/>
          <a:p>
            <a:pPr marL="342900" indent="-342900" algn="l">
              <a:lnSpc>
                <a:spcPts val="2850"/>
              </a:lnSpc>
              <a:buSzPct val="100000"/>
              <a:buChar char="•"/>
            </a:pPr>
            <a:endParaRPr lang="en-US" sz="1750" dirty="0"/>
          </a:p>
        </p:txBody>
      </p:sp>
      <p:sp>
        <p:nvSpPr>
          <p:cNvPr id="9" name="TextBox 8">
            <a:extLst>
              <a:ext uri="{FF2B5EF4-FFF2-40B4-BE49-F238E27FC236}">
                <a16:creationId xmlns:a16="http://schemas.microsoft.com/office/drawing/2014/main" id="{6F3F76F8-5AA5-B120-489F-5A7BEF420DEA}"/>
              </a:ext>
            </a:extLst>
          </p:cNvPr>
          <p:cNvSpPr txBox="1"/>
          <p:nvPr/>
        </p:nvSpPr>
        <p:spPr>
          <a:xfrm>
            <a:off x="440862" y="2400285"/>
            <a:ext cx="7511151" cy="5786199"/>
          </a:xfrm>
          <a:prstGeom prst="rect">
            <a:avLst/>
          </a:prstGeom>
          <a:noFill/>
        </p:spPr>
        <p:txBody>
          <a:bodyPr wrap="square" rtlCol="0">
            <a:spAutoFit/>
          </a:bodyPr>
          <a:lstStyle/>
          <a:p>
            <a:r>
              <a:rPr lang="en-US" sz="2200" dirty="0"/>
              <a:t>1. President and Vice President from anywhere in Africa,</a:t>
            </a:r>
          </a:p>
          <a:p>
            <a:r>
              <a:rPr lang="en-US" sz="2200" dirty="0"/>
              <a:t>2. Young (&lt;35) representative, </a:t>
            </a:r>
          </a:p>
          <a:p>
            <a:r>
              <a:rPr lang="en-US" sz="2200" dirty="0"/>
              <a:t>3. Five senior representatives from anywhere in Africa </a:t>
            </a:r>
          </a:p>
          <a:p>
            <a:r>
              <a:rPr lang="en-US" sz="2200" dirty="0">
                <a:solidFill>
                  <a:srgbClr val="FF0000"/>
                </a:solidFill>
              </a:rPr>
              <a:t>Proposed change to 3:</a:t>
            </a:r>
          </a:p>
          <a:p>
            <a:r>
              <a:rPr lang="en-US" sz="2200" b="1" dirty="0"/>
              <a:t>3a</a:t>
            </a:r>
            <a:r>
              <a:rPr lang="en-US" sz="2200" dirty="0"/>
              <a:t>. One representative from each of </a:t>
            </a:r>
            <a:r>
              <a:rPr lang="en-US" sz="2000" b="1" dirty="0">
                <a:solidFill>
                  <a:srgbClr val="FFC000"/>
                </a:solidFill>
              </a:rPr>
              <a:t>North</a:t>
            </a:r>
            <a:r>
              <a:rPr lang="en-US" sz="2000" dirty="0"/>
              <a:t>, </a:t>
            </a:r>
            <a:r>
              <a:rPr lang="en-US" sz="2000" b="1" dirty="0">
                <a:solidFill>
                  <a:schemeClr val="accent2"/>
                </a:solidFill>
              </a:rPr>
              <a:t>East</a:t>
            </a:r>
            <a:r>
              <a:rPr lang="en-US" sz="2000" dirty="0"/>
              <a:t> &amp; </a:t>
            </a:r>
            <a:r>
              <a:rPr lang="en-US" sz="2000" b="1" dirty="0">
                <a:solidFill>
                  <a:schemeClr val="accent6"/>
                </a:solidFill>
              </a:rPr>
              <a:t>West Africa </a:t>
            </a:r>
          </a:p>
          <a:p>
            <a:r>
              <a:rPr lang="en-US" sz="2200" b="1" dirty="0"/>
              <a:t>3b</a:t>
            </a:r>
            <a:r>
              <a:rPr lang="en-US" sz="2200" dirty="0"/>
              <a:t> One (or two) representatives from </a:t>
            </a:r>
            <a:r>
              <a:rPr lang="en-US" sz="2200" b="1" dirty="0">
                <a:solidFill>
                  <a:srgbClr val="0070C0"/>
                </a:solidFill>
              </a:rPr>
              <a:t>Southern </a:t>
            </a:r>
            <a:r>
              <a:rPr lang="en-US" sz="2200" dirty="0"/>
              <a:t>Africa</a:t>
            </a:r>
          </a:p>
          <a:p>
            <a:r>
              <a:rPr lang="en-US" sz="2200" dirty="0"/>
              <a:t>Votes for 3a and 3b according to region</a:t>
            </a:r>
          </a:p>
          <a:p>
            <a:endParaRPr lang="en-US" sz="2200" dirty="0"/>
          </a:p>
          <a:p>
            <a:r>
              <a:rPr lang="en-US" sz="2200" dirty="0"/>
              <a:t>Members decide on their region when they pay their annual fee</a:t>
            </a:r>
          </a:p>
          <a:p>
            <a:r>
              <a:rPr lang="en-US" sz="2200" dirty="0"/>
              <a:t>Only vote for one region, but choice would be yours. Everyone votes for 1 and 2 above.</a:t>
            </a:r>
          </a:p>
          <a:p>
            <a:endParaRPr lang="en-US" sz="2200" dirty="0"/>
          </a:p>
          <a:p>
            <a:r>
              <a:rPr lang="en-US" sz="2200" dirty="0"/>
              <a:t>Possibly implement in 2028 or maybe in 2031 </a:t>
            </a:r>
          </a:p>
          <a:p>
            <a:endParaRPr lang="en-US" sz="2200" dirty="0"/>
          </a:p>
          <a:p>
            <a:pPr marL="342900" indent="-342900">
              <a:buFont typeface="Wingdings" pitchFamily="2" charset="2"/>
              <a:buChar char="Ø"/>
            </a:pPr>
            <a:r>
              <a:rPr lang="en-US" sz="2200" dirty="0"/>
              <a:t>Possibly change regional representation every 6 years so as not to change entire </a:t>
            </a:r>
            <a:r>
              <a:rPr lang="en-US" sz="2200" dirty="0" err="1"/>
              <a:t>ExCo</a:t>
            </a:r>
            <a:r>
              <a:rPr lang="en-US" sz="2200" dirty="0"/>
              <a:t> every 3 years</a:t>
            </a:r>
          </a:p>
          <a:p>
            <a:endParaRPr lang="en-US" dirty="0"/>
          </a:p>
        </p:txBody>
      </p:sp>
      <p:pic>
        <p:nvPicPr>
          <p:cNvPr id="2" name="Picture 1" descr="A map of africa with different colored continents&#10;&#10;AI-generated content may be incorrect.">
            <a:extLst>
              <a:ext uri="{FF2B5EF4-FFF2-40B4-BE49-F238E27FC236}">
                <a16:creationId xmlns:a16="http://schemas.microsoft.com/office/drawing/2014/main" id="{D221704C-EB0B-D66B-99C8-7CA96A12D846}"/>
              </a:ext>
            </a:extLst>
          </p:cNvPr>
          <p:cNvPicPr>
            <a:picLocks noChangeAspect="1"/>
          </p:cNvPicPr>
          <p:nvPr/>
        </p:nvPicPr>
        <p:blipFill>
          <a:blip r:embed="rId4"/>
          <a:srcRect l="5995" r="9411"/>
          <a:stretch>
            <a:fillRect/>
          </a:stretch>
        </p:blipFill>
        <p:spPr>
          <a:xfrm>
            <a:off x="8409214" y="0"/>
            <a:ext cx="6221186" cy="7354173"/>
          </a:xfrm>
          <a:prstGeom prst="rect">
            <a:avLst/>
          </a:prstGeom>
        </p:spPr>
      </p:pic>
    </p:spTree>
    <p:extLst>
      <p:ext uri="{BB962C8B-B14F-4D97-AF65-F5344CB8AC3E}">
        <p14:creationId xmlns:p14="http://schemas.microsoft.com/office/powerpoint/2010/main" val="134382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13" end="13"/>
                                            </p:txEl>
                                          </p:spTgt>
                                        </p:tgtEl>
                                        <p:attrNameLst>
                                          <p:attrName>style.visibility</p:attrName>
                                        </p:attrNameLst>
                                      </p:cBhvr>
                                      <p:to>
                                        <p:strVal val="visible"/>
                                      </p:to>
                                    </p:set>
                                    <p:animEffect transition="in" filter="dissolve">
                                      <p:cBhvr>
                                        <p:cTn id="7"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4DA76-56EC-6AFD-C7AE-116E9677C291}"/>
            </a:ext>
          </a:extLst>
        </p:cNvPr>
        <p:cNvGrpSpPr/>
        <p:nvPr/>
      </p:nvGrpSpPr>
      <p:grpSpPr>
        <a:xfrm>
          <a:off x="0" y="0"/>
          <a:ext cx="0" cy="0"/>
          <a:chOff x="0" y="0"/>
          <a:chExt cx="0" cy="0"/>
        </a:xfrm>
      </p:grpSpPr>
      <p:pic>
        <p:nvPicPr>
          <p:cNvPr id="13" name="Picture 12" descr="Africa Outline Map, Blank, Contour Transparent">
            <a:extLst>
              <a:ext uri="{FF2B5EF4-FFF2-40B4-BE49-F238E27FC236}">
                <a16:creationId xmlns:a16="http://schemas.microsoft.com/office/drawing/2014/main" id="{A07BCE6C-9BED-2C39-00D5-BCFB6267FCD4}"/>
              </a:ext>
            </a:extLst>
          </p:cNvPr>
          <p:cNvPicPr>
            <a:picLocks noChangeAspect="1"/>
          </p:cNvPicPr>
          <p:nvPr/>
        </p:nvPicPr>
        <p:blipFill>
          <a:blip r:embed="rId3"/>
          <a:stretch>
            <a:fillRect/>
          </a:stretch>
        </p:blipFill>
        <p:spPr>
          <a:xfrm>
            <a:off x="8529077" y="714045"/>
            <a:ext cx="5908817" cy="6152251"/>
          </a:xfrm>
          <a:prstGeom prst="rect">
            <a:avLst/>
          </a:prstGeom>
        </p:spPr>
      </p:pic>
      <p:sp>
        <p:nvSpPr>
          <p:cNvPr id="3" name="Text 0">
            <a:extLst>
              <a:ext uri="{FF2B5EF4-FFF2-40B4-BE49-F238E27FC236}">
                <a16:creationId xmlns:a16="http://schemas.microsoft.com/office/drawing/2014/main" id="{16CDA23D-F65D-A660-296D-24BBDF0611AA}"/>
              </a:ext>
            </a:extLst>
          </p:cNvPr>
          <p:cNvSpPr/>
          <p:nvPr/>
        </p:nvSpPr>
        <p:spPr>
          <a:xfrm>
            <a:off x="793790" y="546557"/>
            <a:ext cx="8595139" cy="1417558"/>
          </a:xfrm>
          <a:prstGeom prst="rect">
            <a:avLst/>
          </a:prstGeom>
          <a:noFill/>
          <a:ln/>
        </p:spPr>
        <p:txBody>
          <a:bodyPr wrap="square" lIns="0" tIns="0" rIns="0" bIns="0" rtlCol="0" anchor="t"/>
          <a:lstStyle/>
          <a:p>
            <a:r>
              <a:rPr lang="en-GB" sz="4800" b="1" dirty="0">
                <a:latin typeface="BODONI 72 BOOK" pitchFamily="2" charset="0"/>
              </a:rPr>
              <a:t>New </a:t>
            </a:r>
            <a:r>
              <a:rPr lang="en-GB" sz="4800" b="1" dirty="0" err="1">
                <a:latin typeface="BODONI 72 BOOK" pitchFamily="2" charset="0"/>
              </a:rPr>
              <a:t>AfAS</a:t>
            </a:r>
            <a:r>
              <a:rPr lang="en-GB" sz="4800" b="1" dirty="0">
                <a:latin typeface="BODONI 72 BOOK" pitchFamily="2" charset="0"/>
              </a:rPr>
              <a:t> Executive Committee:</a:t>
            </a:r>
          </a:p>
          <a:p>
            <a:pPr marL="0" indent="0" algn="l">
              <a:lnSpc>
                <a:spcPts val="5550"/>
              </a:lnSpc>
              <a:buNone/>
            </a:pPr>
            <a:r>
              <a:rPr lang="en-US" sz="4450" b="1" dirty="0">
                <a:latin typeface="Bodoni 72 Book" pitchFamily="2" charset="0"/>
              </a:rPr>
              <a:t>alternative voting arrangements</a:t>
            </a:r>
          </a:p>
        </p:txBody>
      </p:sp>
      <p:sp>
        <p:nvSpPr>
          <p:cNvPr id="4" name="Text 1">
            <a:extLst>
              <a:ext uri="{FF2B5EF4-FFF2-40B4-BE49-F238E27FC236}">
                <a16:creationId xmlns:a16="http://schemas.microsoft.com/office/drawing/2014/main" id="{4FEBB112-5B15-92CA-9A39-231E6C542475}"/>
              </a:ext>
            </a:extLst>
          </p:cNvPr>
          <p:cNvSpPr/>
          <p:nvPr/>
        </p:nvSpPr>
        <p:spPr>
          <a:xfrm>
            <a:off x="793790" y="3608784"/>
            <a:ext cx="3253740" cy="354330"/>
          </a:xfrm>
          <a:prstGeom prst="rect">
            <a:avLst/>
          </a:prstGeom>
          <a:noFill/>
          <a:ln/>
        </p:spPr>
        <p:txBody>
          <a:bodyPr wrap="none" lIns="0" tIns="0" rIns="0" bIns="0" rtlCol="0" anchor="t"/>
          <a:lstStyle/>
          <a:p>
            <a:pPr marL="0" indent="0" algn="l">
              <a:lnSpc>
                <a:spcPts val="2750"/>
              </a:lnSpc>
              <a:buNone/>
            </a:pPr>
            <a:endParaRPr lang="en-US" sz="2200" dirty="0">
              <a:latin typeface="Bodoni 72 Book" pitchFamily="2" charset="0"/>
            </a:endParaRPr>
          </a:p>
        </p:txBody>
      </p:sp>
      <p:sp>
        <p:nvSpPr>
          <p:cNvPr id="5" name="Text 2">
            <a:extLst>
              <a:ext uri="{FF2B5EF4-FFF2-40B4-BE49-F238E27FC236}">
                <a16:creationId xmlns:a16="http://schemas.microsoft.com/office/drawing/2014/main" id="{2ED59A29-2C3B-2C9F-94E7-A8A9F496525C}"/>
              </a:ext>
            </a:extLst>
          </p:cNvPr>
          <p:cNvSpPr/>
          <p:nvPr/>
        </p:nvSpPr>
        <p:spPr>
          <a:xfrm>
            <a:off x="793790" y="4189928"/>
            <a:ext cx="3501509" cy="217741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a:t>
            </a:r>
            <a:endParaRPr lang="en-US" sz="1750" dirty="0"/>
          </a:p>
        </p:txBody>
      </p:sp>
      <p:sp>
        <p:nvSpPr>
          <p:cNvPr id="6" name="Text 3">
            <a:extLst>
              <a:ext uri="{FF2B5EF4-FFF2-40B4-BE49-F238E27FC236}">
                <a16:creationId xmlns:a16="http://schemas.microsoft.com/office/drawing/2014/main" id="{F8B682AE-E574-5FF4-7022-DB1515F96940}"/>
              </a:ext>
            </a:extLst>
          </p:cNvPr>
          <p:cNvSpPr/>
          <p:nvPr/>
        </p:nvSpPr>
        <p:spPr>
          <a:xfrm>
            <a:off x="4856321" y="3608784"/>
            <a:ext cx="2835235" cy="354330"/>
          </a:xfrm>
          <a:prstGeom prst="rect">
            <a:avLst/>
          </a:prstGeom>
          <a:noFill/>
          <a:ln/>
        </p:spPr>
        <p:txBody>
          <a:bodyPr wrap="none" lIns="0" tIns="0" rIns="0" bIns="0" rtlCol="0" anchor="t"/>
          <a:lstStyle/>
          <a:p>
            <a:pPr marL="0" indent="0" algn="l">
              <a:lnSpc>
                <a:spcPts val="2750"/>
              </a:lnSpc>
              <a:buNone/>
            </a:pPr>
            <a:endParaRPr lang="en-US" sz="2200" dirty="0"/>
          </a:p>
        </p:txBody>
      </p:sp>
      <p:sp>
        <p:nvSpPr>
          <p:cNvPr id="7" name="Text 4">
            <a:extLst>
              <a:ext uri="{FF2B5EF4-FFF2-40B4-BE49-F238E27FC236}">
                <a16:creationId xmlns:a16="http://schemas.microsoft.com/office/drawing/2014/main" id="{8F5A5791-C643-9163-DEE7-6A0A441EC726}"/>
              </a:ext>
            </a:extLst>
          </p:cNvPr>
          <p:cNvSpPr/>
          <p:nvPr/>
        </p:nvSpPr>
        <p:spPr>
          <a:xfrm>
            <a:off x="4856321" y="4189928"/>
            <a:ext cx="3501509" cy="2336006"/>
          </a:xfrm>
          <a:prstGeom prst="rect">
            <a:avLst/>
          </a:prstGeom>
          <a:noFill/>
          <a:ln/>
        </p:spPr>
        <p:txBody>
          <a:bodyPr wrap="square" lIns="0" tIns="0" rIns="0" bIns="0" rtlCol="0" anchor="t"/>
          <a:lstStyle/>
          <a:p>
            <a:pPr marL="342900" indent="-342900" algn="l">
              <a:lnSpc>
                <a:spcPts val="2850"/>
              </a:lnSpc>
              <a:buSzPct val="100000"/>
              <a:buChar char="•"/>
            </a:pPr>
            <a:endParaRPr lang="en-US" sz="1750" dirty="0"/>
          </a:p>
        </p:txBody>
      </p:sp>
      <p:sp>
        <p:nvSpPr>
          <p:cNvPr id="9" name="TextBox 8">
            <a:extLst>
              <a:ext uri="{FF2B5EF4-FFF2-40B4-BE49-F238E27FC236}">
                <a16:creationId xmlns:a16="http://schemas.microsoft.com/office/drawing/2014/main" id="{1CECDC1C-66CC-1111-26A8-5A884E831920}"/>
              </a:ext>
            </a:extLst>
          </p:cNvPr>
          <p:cNvSpPr txBox="1"/>
          <p:nvPr/>
        </p:nvSpPr>
        <p:spPr>
          <a:xfrm>
            <a:off x="440861" y="2400285"/>
            <a:ext cx="10702419" cy="4832092"/>
          </a:xfrm>
          <a:prstGeom prst="rect">
            <a:avLst/>
          </a:prstGeom>
          <a:noFill/>
        </p:spPr>
        <p:txBody>
          <a:bodyPr wrap="square" rtlCol="0">
            <a:spAutoFit/>
          </a:bodyPr>
          <a:lstStyle/>
          <a:p>
            <a:r>
              <a:rPr lang="en-US" sz="2200" dirty="0"/>
              <a:t>1. President and Vice President</a:t>
            </a:r>
          </a:p>
          <a:p>
            <a:r>
              <a:rPr lang="en-US" sz="2200" dirty="0"/>
              <a:t>2. Young (&lt;35) representative (Chair: Early-Career Committee) </a:t>
            </a:r>
          </a:p>
          <a:p>
            <a:r>
              <a:rPr lang="en-US" sz="2200" dirty="0"/>
              <a:t>3. Five senior representatives from anywhere in Africa </a:t>
            </a:r>
          </a:p>
          <a:p>
            <a:r>
              <a:rPr lang="en-US" sz="2200" dirty="0"/>
              <a:t>Nominated to hold key portfolios as Chairs of Committees:</a:t>
            </a:r>
          </a:p>
          <a:p>
            <a:pPr marL="342900" indent="-342900">
              <a:buFont typeface="Wingdings" pitchFamily="2" charset="2"/>
              <a:buChar char="Ø"/>
            </a:pPr>
            <a:r>
              <a:rPr lang="en-US" sz="2200" dirty="0"/>
              <a:t>Science</a:t>
            </a:r>
          </a:p>
          <a:p>
            <a:pPr marL="342900" indent="-342900">
              <a:buFont typeface="Wingdings" pitchFamily="2" charset="2"/>
              <a:buChar char="Ø"/>
            </a:pPr>
            <a:r>
              <a:rPr lang="en-US" sz="2200" dirty="0"/>
              <a:t>Outreach &amp; Education</a:t>
            </a:r>
          </a:p>
          <a:p>
            <a:pPr marL="342900" indent="-342900">
              <a:buFont typeface="Wingdings" pitchFamily="2" charset="2"/>
              <a:buChar char="Ø"/>
            </a:pPr>
            <a:r>
              <a:rPr lang="en-US" sz="2200" dirty="0"/>
              <a:t>Membership</a:t>
            </a:r>
          </a:p>
          <a:p>
            <a:pPr marL="342900" indent="-342900">
              <a:buFont typeface="Wingdings" pitchFamily="2" charset="2"/>
              <a:buChar char="Ø"/>
            </a:pPr>
            <a:r>
              <a:rPr lang="en-US" sz="2200" dirty="0"/>
              <a:t>Fundraising</a:t>
            </a:r>
          </a:p>
          <a:p>
            <a:pPr marL="342900" indent="-342900">
              <a:buFont typeface="Wingdings" pitchFamily="2" charset="2"/>
              <a:buChar char="Ø"/>
            </a:pPr>
            <a:r>
              <a:rPr lang="en-US" sz="2200" dirty="0"/>
              <a:t>Other </a:t>
            </a:r>
          </a:p>
          <a:p>
            <a:pPr marL="342900" indent="-342900">
              <a:buFont typeface="Wingdings" pitchFamily="2" charset="2"/>
              <a:buChar char="Ø"/>
            </a:pPr>
            <a:endParaRPr lang="en-US" sz="2200" dirty="0"/>
          </a:p>
          <a:p>
            <a:r>
              <a:rPr lang="en-US" sz="2200" dirty="0"/>
              <a:t>Pros: emphasis on what we do and not where we come from</a:t>
            </a:r>
          </a:p>
          <a:p>
            <a:r>
              <a:rPr lang="en-US" sz="2200" dirty="0"/>
              <a:t>Cons: finding people with skills and time will be a challenge</a:t>
            </a:r>
            <a:r>
              <a:rPr lang="en-GB" sz="2200" dirty="0"/>
              <a:t> </a:t>
            </a:r>
          </a:p>
          <a:p>
            <a:endParaRPr lang="en-US" sz="2200" dirty="0"/>
          </a:p>
          <a:p>
            <a:endParaRPr lang="en-US" sz="2200" dirty="0"/>
          </a:p>
        </p:txBody>
      </p:sp>
      <p:sp>
        <p:nvSpPr>
          <p:cNvPr id="2" name="TextBox 1">
            <a:extLst>
              <a:ext uri="{FF2B5EF4-FFF2-40B4-BE49-F238E27FC236}">
                <a16:creationId xmlns:a16="http://schemas.microsoft.com/office/drawing/2014/main" id="{B701BCF8-6738-7F70-85DD-F284A8F2951E}"/>
              </a:ext>
            </a:extLst>
          </p:cNvPr>
          <p:cNvSpPr txBox="1"/>
          <p:nvPr/>
        </p:nvSpPr>
        <p:spPr>
          <a:xfrm>
            <a:off x="1487837" y="6819802"/>
            <a:ext cx="6896824" cy="984885"/>
          </a:xfrm>
          <a:prstGeom prst="rect">
            <a:avLst/>
          </a:prstGeom>
          <a:noFill/>
        </p:spPr>
        <p:txBody>
          <a:bodyPr wrap="none" rtlCol="0">
            <a:spAutoFit/>
          </a:bodyPr>
          <a:lstStyle/>
          <a:p>
            <a:r>
              <a:rPr lang="en-US" sz="2200" b="1" dirty="0"/>
              <a:t>Please note that NOTHING DECIDED, not even drafted yet</a:t>
            </a:r>
          </a:p>
          <a:p>
            <a:endParaRPr lang="en-US" b="1" dirty="0"/>
          </a:p>
          <a:p>
            <a:endParaRPr lang="en-US" dirty="0"/>
          </a:p>
        </p:txBody>
      </p:sp>
      <p:sp>
        <p:nvSpPr>
          <p:cNvPr id="8" name="TextBox 7">
            <a:extLst>
              <a:ext uri="{FF2B5EF4-FFF2-40B4-BE49-F238E27FC236}">
                <a16:creationId xmlns:a16="http://schemas.microsoft.com/office/drawing/2014/main" id="{761EB581-EF5C-7766-5F71-5A76F31436BB}"/>
              </a:ext>
            </a:extLst>
          </p:cNvPr>
          <p:cNvSpPr txBox="1"/>
          <p:nvPr/>
        </p:nvSpPr>
        <p:spPr>
          <a:xfrm>
            <a:off x="821409" y="7423691"/>
            <a:ext cx="10429137" cy="984885"/>
          </a:xfrm>
          <a:prstGeom prst="rect">
            <a:avLst/>
          </a:prstGeom>
          <a:noFill/>
        </p:spPr>
        <p:txBody>
          <a:bodyPr wrap="none" rtlCol="0">
            <a:spAutoFit/>
          </a:bodyPr>
          <a:lstStyle/>
          <a:p>
            <a:pPr marL="342900" indent="-342900">
              <a:buFont typeface="Wingdings" pitchFamily="2" charset="2"/>
              <a:buChar char="Ø"/>
            </a:pPr>
            <a:r>
              <a:rPr lang="en-US" sz="2200" b="1" dirty="0"/>
              <a:t>Must  be 3 </a:t>
            </a:r>
            <a:r>
              <a:rPr lang="en-US" sz="2200" b="1" dirty="0" err="1"/>
              <a:t>ExCO</a:t>
            </a:r>
            <a:r>
              <a:rPr lang="en-US" sz="2200" b="1" dirty="0"/>
              <a:t> Directors resident in SA, if 3 are not elected they must be appointed</a:t>
            </a:r>
          </a:p>
          <a:p>
            <a:endParaRPr lang="en-US" b="1" dirty="0"/>
          </a:p>
          <a:p>
            <a:endParaRPr lang="en-US" dirty="0"/>
          </a:p>
        </p:txBody>
      </p:sp>
    </p:spTree>
    <p:extLst>
      <p:ext uri="{BB962C8B-B14F-4D97-AF65-F5344CB8AC3E}">
        <p14:creationId xmlns:p14="http://schemas.microsoft.com/office/powerpoint/2010/main" val="8040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7CCD7-C45A-06AA-7D43-32BA9AE31361}"/>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83EBE4B0-2F27-ABA3-4930-41D52CF56670}"/>
              </a:ext>
            </a:extLst>
          </p:cNvPr>
          <p:cNvSpPr/>
          <p:nvPr/>
        </p:nvSpPr>
        <p:spPr>
          <a:xfrm>
            <a:off x="793790" y="1624251"/>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Current Status: Development Underway</a:t>
            </a:r>
            <a:endParaRPr lang="en-US" sz="4450" dirty="0"/>
          </a:p>
        </p:txBody>
      </p:sp>
      <p:sp>
        <p:nvSpPr>
          <p:cNvPr id="4" name="Text 1">
            <a:extLst>
              <a:ext uri="{FF2B5EF4-FFF2-40B4-BE49-F238E27FC236}">
                <a16:creationId xmlns:a16="http://schemas.microsoft.com/office/drawing/2014/main" id="{84C6F5C9-57A7-D87E-732D-296693DC21F5}"/>
              </a:ext>
            </a:extLst>
          </p:cNvPr>
          <p:cNvSpPr/>
          <p:nvPr/>
        </p:nvSpPr>
        <p:spPr>
          <a:xfrm>
            <a:off x="793790" y="3608784"/>
            <a:ext cx="3253740" cy="354330"/>
          </a:xfrm>
          <a:prstGeom prst="rect">
            <a:avLst/>
          </a:prstGeom>
          <a:noFill/>
          <a:ln/>
        </p:spPr>
        <p:txBody>
          <a:bodyPr wrap="none" lIns="0" tIns="0" rIns="0" bIns="0" rtlCol="0" anchor="t"/>
          <a:lstStyle/>
          <a:p>
            <a:pPr marL="0" indent="0" algn="l">
              <a:lnSpc>
                <a:spcPts val="2750"/>
              </a:lnSpc>
              <a:buNone/>
            </a:pPr>
            <a:r>
              <a:rPr lang="en-US" sz="2200" b="1" dirty="0">
                <a:solidFill>
                  <a:srgbClr val="101014"/>
                </a:solidFill>
                <a:latin typeface="Playfair Display Bold" pitchFamily="34" charset="0"/>
                <a:ea typeface="Playfair Display Bold" pitchFamily="34" charset="-122"/>
                <a:cs typeface="Playfair Display Bold" pitchFamily="34" charset="-120"/>
              </a:rPr>
              <a:t>Working Group Progress</a:t>
            </a:r>
            <a:endParaRPr lang="en-US" sz="2200" dirty="0"/>
          </a:p>
        </p:txBody>
      </p:sp>
      <p:sp>
        <p:nvSpPr>
          <p:cNvPr id="5" name="Text 2">
            <a:extLst>
              <a:ext uri="{FF2B5EF4-FFF2-40B4-BE49-F238E27FC236}">
                <a16:creationId xmlns:a16="http://schemas.microsoft.com/office/drawing/2014/main" id="{ACF816D0-B374-5756-6737-531FBA8C8B6E}"/>
              </a:ext>
            </a:extLst>
          </p:cNvPr>
          <p:cNvSpPr/>
          <p:nvPr/>
        </p:nvSpPr>
        <p:spPr>
          <a:xfrm>
            <a:off x="793790" y="4189928"/>
            <a:ext cx="3501509" cy="3255901"/>
          </a:xfrm>
          <a:prstGeom prst="rect">
            <a:avLst/>
          </a:prstGeom>
          <a:noFill/>
          <a:ln/>
        </p:spPr>
        <p:txBody>
          <a:bodyPr wrap="square" lIns="0" tIns="0" rIns="0" bIns="0" rtlCol="0" anchor="t"/>
          <a:lstStyle/>
          <a:p>
            <a:pPr>
              <a:lnSpc>
                <a:spcPts val="2850"/>
              </a:lnSpc>
            </a:pPr>
            <a:r>
              <a:rPr lang="en-GB" dirty="0"/>
              <a:t>Constitution Working Group (WG) invite input from members regarding the constitution, the terms of reference for committees and other matters for the by-laws.  E-mail will go out after this meeting. </a:t>
            </a:r>
          </a:p>
          <a:p>
            <a:pPr>
              <a:lnSpc>
                <a:spcPts val="2850"/>
              </a:lnSpc>
            </a:pPr>
            <a:r>
              <a:rPr lang="en-GB" sz="1750" dirty="0"/>
              <a:t>WG will draft by-laws and adjustments to the constitution.</a:t>
            </a:r>
            <a:endParaRPr lang="en-US" sz="1750" dirty="0"/>
          </a:p>
        </p:txBody>
      </p:sp>
      <p:sp>
        <p:nvSpPr>
          <p:cNvPr id="6" name="Text 3">
            <a:extLst>
              <a:ext uri="{FF2B5EF4-FFF2-40B4-BE49-F238E27FC236}">
                <a16:creationId xmlns:a16="http://schemas.microsoft.com/office/drawing/2014/main" id="{7D9AA076-1C33-352A-EF59-C7CF1AE0B28C}"/>
              </a:ext>
            </a:extLst>
          </p:cNvPr>
          <p:cNvSpPr/>
          <p:nvPr/>
        </p:nvSpPr>
        <p:spPr>
          <a:xfrm>
            <a:off x="4856321" y="360878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101014"/>
                </a:solidFill>
                <a:latin typeface="Playfair Display Bold" pitchFamily="34" charset="0"/>
                <a:ea typeface="Playfair Display Bold" pitchFamily="34" charset="-122"/>
                <a:cs typeface="Playfair Display Bold" pitchFamily="34" charset="-120"/>
              </a:rPr>
              <a:t>Next Steps</a:t>
            </a:r>
            <a:endParaRPr lang="en-US" sz="2200" dirty="0"/>
          </a:p>
        </p:txBody>
      </p:sp>
      <p:sp>
        <p:nvSpPr>
          <p:cNvPr id="7" name="Text 4">
            <a:extLst>
              <a:ext uri="{FF2B5EF4-FFF2-40B4-BE49-F238E27FC236}">
                <a16:creationId xmlns:a16="http://schemas.microsoft.com/office/drawing/2014/main" id="{650DE40F-42E1-E724-691C-EF40FC288AA0}"/>
              </a:ext>
            </a:extLst>
          </p:cNvPr>
          <p:cNvSpPr/>
          <p:nvPr/>
        </p:nvSpPr>
        <p:spPr>
          <a:xfrm>
            <a:off x="4856321" y="4189928"/>
            <a:ext cx="3501509" cy="2782372"/>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9393C"/>
                </a:solidFill>
                <a:latin typeface="Open Sans" pitchFamily="34" charset="0"/>
                <a:ea typeface="Open Sans" pitchFamily="34" charset="-122"/>
                <a:cs typeface="Open Sans" pitchFamily="34" charset="-120"/>
              </a:rPr>
              <a:t>Review draft by-laws with </a:t>
            </a:r>
            <a:r>
              <a:rPr lang="en-US" sz="1750" dirty="0" err="1">
                <a:solidFill>
                  <a:srgbClr val="39393C"/>
                </a:solidFill>
                <a:latin typeface="Open Sans" pitchFamily="34" charset="0"/>
                <a:ea typeface="Open Sans" pitchFamily="34" charset="-122"/>
                <a:cs typeface="Open Sans" pitchFamily="34" charset="-120"/>
              </a:rPr>
              <a:t>ExCo</a:t>
            </a:r>
            <a:r>
              <a:rPr lang="en-US" sz="1750" dirty="0">
                <a:solidFill>
                  <a:srgbClr val="39393C"/>
                </a:solidFill>
                <a:latin typeface="Open Sans" pitchFamily="34" charset="0"/>
                <a:ea typeface="Open Sans" pitchFamily="34" charset="-122"/>
                <a:cs typeface="Open Sans" pitchFamily="34" charset="-120"/>
              </a:rPr>
              <a:t> then with membership</a:t>
            </a:r>
            <a:endParaRPr lang="en-US" sz="1750" dirty="0"/>
          </a:p>
          <a:p>
            <a:pPr marL="342900" indent="-342900" algn="l">
              <a:lnSpc>
                <a:spcPts val="2850"/>
              </a:lnSpc>
              <a:buSzPct val="100000"/>
              <a:buChar char="•"/>
            </a:pPr>
            <a:r>
              <a:rPr lang="en-US" sz="1750" dirty="0">
                <a:solidFill>
                  <a:srgbClr val="39393C"/>
                </a:solidFill>
                <a:latin typeface="Open Sans" pitchFamily="34" charset="0"/>
                <a:ea typeface="Open Sans" pitchFamily="34" charset="-122"/>
                <a:cs typeface="Open Sans" pitchFamily="34" charset="-120"/>
              </a:rPr>
              <a:t>Address feedback and finalise documents</a:t>
            </a:r>
            <a:endParaRPr lang="en-US" sz="1750" dirty="0"/>
          </a:p>
          <a:p>
            <a:pPr marL="342900" indent="-342900" algn="l">
              <a:lnSpc>
                <a:spcPts val="2850"/>
              </a:lnSpc>
              <a:buSzPct val="100000"/>
              <a:buChar char="•"/>
            </a:pPr>
            <a:r>
              <a:rPr lang="en-US" sz="1750" dirty="0">
                <a:solidFill>
                  <a:srgbClr val="39393C"/>
                </a:solidFill>
                <a:latin typeface="Open Sans" pitchFamily="34" charset="0"/>
                <a:ea typeface="Open Sans" pitchFamily="34" charset="-122"/>
                <a:cs typeface="Open Sans" pitchFamily="34" charset="-120"/>
              </a:rPr>
              <a:t>Prepare for formal adoption by membership at GA in Ethiopia in 2028 </a:t>
            </a:r>
            <a:endParaRPr lang="en-US" sz="1750" dirty="0"/>
          </a:p>
        </p:txBody>
      </p:sp>
      <p:pic>
        <p:nvPicPr>
          <p:cNvPr id="8" name="Picture 7" descr="The Incredible Skies of Namibia - Sky &amp; Telescope">
            <a:extLst>
              <a:ext uri="{FF2B5EF4-FFF2-40B4-BE49-F238E27FC236}">
                <a16:creationId xmlns:a16="http://schemas.microsoft.com/office/drawing/2014/main" id="{2B113303-F890-A8C6-D6D7-1A20501A8C63}"/>
              </a:ext>
            </a:extLst>
          </p:cNvPr>
          <p:cNvPicPr>
            <a:picLocks noChangeAspect="1"/>
          </p:cNvPicPr>
          <p:nvPr/>
        </p:nvPicPr>
        <p:blipFill>
          <a:blip r:embed="rId3"/>
          <a:srcRect l="20492" r="16535"/>
          <a:stretch>
            <a:fillRect/>
          </a:stretch>
        </p:blipFill>
        <p:spPr>
          <a:xfrm>
            <a:off x="8500347" y="1085405"/>
            <a:ext cx="5894528" cy="6053156"/>
          </a:xfrm>
          <a:prstGeom prst="rect">
            <a:avLst/>
          </a:prstGeom>
        </p:spPr>
      </p:pic>
    </p:spTree>
    <p:extLst>
      <p:ext uri="{BB962C8B-B14F-4D97-AF65-F5344CB8AC3E}">
        <p14:creationId xmlns:p14="http://schemas.microsoft.com/office/powerpoint/2010/main" val="716903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3" name="Text 0"/>
          <p:cNvSpPr/>
          <p:nvPr/>
        </p:nvSpPr>
        <p:spPr>
          <a:xfrm>
            <a:off x="6280190" y="1549003"/>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The Road Ahead</a:t>
            </a:r>
            <a:endParaRPr lang="en-US" sz="4450" dirty="0"/>
          </a:p>
        </p:txBody>
      </p:sp>
      <p:pic>
        <p:nvPicPr>
          <p:cNvPr id="4" name="Image 1" descr="preencoded.png"/>
          <p:cNvPicPr>
            <a:picLocks noChangeAspect="1"/>
          </p:cNvPicPr>
          <p:nvPr/>
        </p:nvPicPr>
        <p:blipFill>
          <a:blip r:embed="rId3"/>
          <a:stretch>
            <a:fillRect/>
          </a:stretch>
        </p:blipFill>
        <p:spPr>
          <a:xfrm>
            <a:off x="6280190" y="2597944"/>
            <a:ext cx="1134070" cy="1360884"/>
          </a:xfrm>
          <a:prstGeom prst="rect">
            <a:avLst/>
          </a:prstGeom>
        </p:spPr>
      </p:pic>
      <p:sp>
        <p:nvSpPr>
          <p:cNvPr id="5" name="Text 1"/>
          <p:cNvSpPr/>
          <p:nvPr/>
        </p:nvSpPr>
        <p:spPr>
          <a:xfrm>
            <a:off x="7641074" y="282475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Draft Review</a:t>
            </a:r>
            <a:endParaRPr lang="en-US" sz="2200" dirty="0"/>
          </a:p>
        </p:txBody>
      </p:sp>
      <p:sp>
        <p:nvSpPr>
          <p:cNvPr id="6" name="Text 2"/>
          <p:cNvSpPr/>
          <p:nvPr/>
        </p:nvSpPr>
        <p:spPr>
          <a:xfrm>
            <a:off x="7641074" y="3315176"/>
            <a:ext cx="6195536"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Circulate proposed by-laws for member feedback</a:t>
            </a:r>
            <a:endParaRPr lang="en-US" sz="1750" dirty="0"/>
          </a:p>
        </p:txBody>
      </p:sp>
      <p:pic>
        <p:nvPicPr>
          <p:cNvPr id="7" name="Image 2" descr="preencoded.png"/>
          <p:cNvPicPr>
            <a:picLocks noChangeAspect="1"/>
          </p:cNvPicPr>
          <p:nvPr/>
        </p:nvPicPr>
        <p:blipFill>
          <a:blip r:embed="rId4"/>
          <a:stretch>
            <a:fillRect/>
          </a:stretch>
        </p:blipFill>
        <p:spPr>
          <a:xfrm>
            <a:off x="6280190" y="3958828"/>
            <a:ext cx="1134070" cy="1360884"/>
          </a:xfrm>
          <a:prstGeom prst="rect">
            <a:avLst/>
          </a:prstGeom>
        </p:spPr>
      </p:pic>
      <p:sp>
        <p:nvSpPr>
          <p:cNvPr id="8" name="Text 3"/>
          <p:cNvSpPr/>
          <p:nvPr/>
        </p:nvSpPr>
        <p:spPr>
          <a:xfrm>
            <a:off x="7641074" y="4185642"/>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Finalise Documents</a:t>
            </a:r>
            <a:endParaRPr lang="en-US" sz="2200" dirty="0"/>
          </a:p>
        </p:txBody>
      </p:sp>
      <p:sp>
        <p:nvSpPr>
          <p:cNvPr id="9" name="Text 4"/>
          <p:cNvSpPr/>
          <p:nvPr/>
        </p:nvSpPr>
        <p:spPr>
          <a:xfrm>
            <a:off x="7641074" y="4676061"/>
            <a:ext cx="6195536"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Incorporate feedback and prepare final versions</a:t>
            </a:r>
            <a:endParaRPr lang="en-US" sz="1750" dirty="0"/>
          </a:p>
        </p:txBody>
      </p:sp>
      <p:pic>
        <p:nvPicPr>
          <p:cNvPr id="10" name="Image 3" descr="preencoded.png"/>
          <p:cNvPicPr>
            <a:picLocks noChangeAspect="1"/>
          </p:cNvPicPr>
          <p:nvPr/>
        </p:nvPicPr>
        <p:blipFill>
          <a:blip r:embed="rId5"/>
          <a:stretch>
            <a:fillRect/>
          </a:stretch>
        </p:blipFill>
        <p:spPr>
          <a:xfrm>
            <a:off x="6280190" y="5319713"/>
            <a:ext cx="1134070" cy="1360884"/>
          </a:xfrm>
          <a:prstGeom prst="rect">
            <a:avLst/>
          </a:prstGeom>
        </p:spPr>
      </p:pic>
      <p:sp>
        <p:nvSpPr>
          <p:cNvPr id="11" name="Text 5"/>
          <p:cNvSpPr/>
          <p:nvPr/>
        </p:nvSpPr>
        <p:spPr>
          <a:xfrm>
            <a:off x="7641074" y="554652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Formal Adoption</a:t>
            </a:r>
            <a:endParaRPr lang="en-US" sz="2200" dirty="0"/>
          </a:p>
        </p:txBody>
      </p:sp>
      <p:sp>
        <p:nvSpPr>
          <p:cNvPr id="12" name="Text 6"/>
          <p:cNvSpPr/>
          <p:nvPr/>
        </p:nvSpPr>
        <p:spPr>
          <a:xfrm>
            <a:off x="7641074" y="6036945"/>
            <a:ext cx="6195536"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Present to membership for approval</a:t>
            </a:r>
            <a:endParaRPr lang="en-US" sz="1750" dirty="0"/>
          </a:p>
        </p:txBody>
      </p:sp>
      <p:pic>
        <p:nvPicPr>
          <p:cNvPr id="14" name="Picture 13" descr="Kottamia Astronomical Observatory – NRIAG">
            <a:extLst>
              <a:ext uri="{FF2B5EF4-FFF2-40B4-BE49-F238E27FC236}">
                <a16:creationId xmlns:a16="http://schemas.microsoft.com/office/drawing/2014/main" id="{2A172785-797E-F754-845A-417258131DD3}"/>
              </a:ext>
            </a:extLst>
          </p:cNvPr>
          <p:cNvPicPr>
            <a:picLocks noChangeAspect="1"/>
          </p:cNvPicPr>
          <p:nvPr/>
        </p:nvPicPr>
        <p:blipFill>
          <a:blip r:embed="rId6"/>
          <a:srcRect l="7157" r="12486"/>
          <a:stretch>
            <a:fillRect/>
          </a:stretch>
        </p:blipFill>
        <p:spPr>
          <a:xfrm>
            <a:off x="555170" y="1726877"/>
            <a:ext cx="5357428" cy="498637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023342"/>
            <a:ext cx="11249978" cy="708779"/>
          </a:xfrm>
          <a:prstGeom prst="rect">
            <a:avLst/>
          </a:prstGeom>
          <a:noFill/>
          <a:ln/>
        </p:spPr>
        <p:txBody>
          <a:bodyPr wrap="non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Strengthening African Astronomy Together</a:t>
            </a:r>
            <a:endParaRPr lang="en-US" sz="4450" dirty="0"/>
          </a:p>
        </p:txBody>
      </p:sp>
      <p:sp>
        <p:nvSpPr>
          <p:cNvPr id="4" name="Text 1"/>
          <p:cNvSpPr/>
          <p:nvPr/>
        </p:nvSpPr>
        <p:spPr>
          <a:xfrm>
            <a:off x="9638943" y="2806422"/>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101014"/>
                </a:solidFill>
                <a:latin typeface="Playfair Display Bold" pitchFamily="34" charset="0"/>
                <a:ea typeface="Playfair Display Bold" pitchFamily="34" charset="-122"/>
                <a:cs typeface="Playfair Display Bold" pitchFamily="34" charset="-120"/>
              </a:rPr>
              <a:t>Our Commitment</a:t>
            </a:r>
            <a:endParaRPr lang="en-US" sz="2200" dirty="0"/>
          </a:p>
        </p:txBody>
      </p:sp>
      <p:sp>
        <p:nvSpPr>
          <p:cNvPr id="5" name="Text 2"/>
          <p:cNvSpPr/>
          <p:nvPr/>
        </p:nvSpPr>
        <p:spPr>
          <a:xfrm>
            <a:off x="9638943" y="3387566"/>
            <a:ext cx="4205168" cy="1451610"/>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Comprehensive by-laws will ensure AfAS continues to serve African astronomers effectively, transparently, and inclusively.</a:t>
            </a:r>
            <a:endParaRPr lang="en-US" sz="1750" dirty="0"/>
          </a:p>
        </p:txBody>
      </p:sp>
      <p:sp>
        <p:nvSpPr>
          <p:cNvPr id="6" name="Text 3"/>
          <p:cNvSpPr/>
          <p:nvPr/>
        </p:nvSpPr>
        <p:spPr>
          <a:xfrm>
            <a:off x="9638943" y="5043249"/>
            <a:ext cx="4205168" cy="1451610"/>
          </a:xfrm>
          <a:prstGeom prst="rect">
            <a:avLst/>
          </a:prstGeom>
          <a:noFill/>
          <a:ln/>
        </p:spPr>
        <p:txBody>
          <a:bodyPr wrap="square" lIns="0" tIns="0" rIns="0" bIns="0" rtlCol="0" anchor="t"/>
          <a:lstStyle/>
          <a:p>
            <a:pPr marL="0" indent="0" algn="l">
              <a:lnSpc>
                <a:spcPts val="2850"/>
              </a:lnSpc>
              <a:buNone/>
            </a:pPr>
            <a:r>
              <a:rPr lang="en-US" sz="1750" b="1" dirty="0">
                <a:solidFill>
                  <a:srgbClr val="39393C"/>
                </a:solidFill>
                <a:latin typeface="Open Sans" pitchFamily="34" charset="0"/>
                <a:ea typeface="Open Sans" pitchFamily="34" charset="-122"/>
                <a:cs typeface="Open Sans" pitchFamily="34" charset="-120"/>
              </a:rPr>
              <a:t>The Constitution Working Group invites all AfAS members to engage with this important governance development.</a:t>
            </a:r>
            <a:endParaRPr lang="en-US" sz="1750" dirty="0"/>
          </a:p>
        </p:txBody>
      </p:sp>
      <p:pic>
        <p:nvPicPr>
          <p:cNvPr id="7" name="Picture 6" descr="Africa Millimetre Telescope coming to Namibia">
            <a:extLst>
              <a:ext uri="{FF2B5EF4-FFF2-40B4-BE49-F238E27FC236}">
                <a16:creationId xmlns:a16="http://schemas.microsoft.com/office/drawing/2014/main" id="{FAC6DF09-A6AD-77DC-8929-425278B3F21E}"/>
              </a:ext>
            </a:extLst>
          </p:cNvPr>
          <p:cNvPicPr>
            <a:picLocks noChangeAspect="1"/>
          </p:cNvPicPr>
          <p:nvPr/>
        </p:nvPicPr>
        <p:blipFill>
          <a:blip r:embed="rId3"/>
          <a:stretch>
            <a:fillRect/>
          </a:stretch>
        </p:blipFill>
        <p:spPr>
          <a:xfrm>
            <a:off x="783768" y="2434998"/>
            <a:ext cx="8124372" cy="45699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62714" y="650796"/>
            <a:ext cx="6381631" cy="681038"/>
          </a:xfrm>
          <a:prstGeom prst="rect">
            <a:avLst/>
          </a:prstGeom>
          <a:noFill/>
          <a:ln/>
        </p:spPr>
        <p:txBody>
          <a:bodyPr wrap="none" lIns="0" tIns="0" rIns="0" bIns="0" rtlCol="0" anchor="t"/>
          <a:lstStyle/>
          <a:p>
            <a:pPr marL="0" indent="0" algn="l">
              <a:lnSpc>
                <a:spcPts val="5350"/>
              </a:lnSpc>
              <a:buNone/>
            </a:pPr>
            <a:r>
              <a:rPr lang="en-US" sz="4250" b="1" dirty="0">
                <a:solidFill>
                  <a:srgbClr val="101014"/>
                </a:solidFill>
                <a:latin typeface="Playfair Display Bold" pitchFamily="34" charset="0"/>
                <a:ea typeface="Playfair Display Bold" pitchFamily="34" charset="-122"/>
                <a:cs typeface="Playfair Display Bold" pitchFamily="34" charset="-120"/>
              </a:rPr>
              <a:t>Working Group Members</a:t>
            </a:r>
            <a:endParaRPr lang="en-US" sz="4250" dirty="0"/>
          </a:p>
        </p:txBody>
      </p:sp>
      <p:sp>
        <p:nvSpPr>
          <p:cNvPr id="3" name="Shape 1"/>
          <p:cNvSpPr/>
          <p:nvPr/>
        </p:nvSpPr>
        <p:spPr>
          <a:xfrm>
            <a:off x="762714" y="1750576"/>
            <a:ext cx="4228743" cy="2106930"/>
          </a:xfrm>
          <a:prstGeom prst="roundRect">
            <a:avLst>
              <a:gd name="adj" fmla="val 1552"/>
            </a:avLst>
          </a:prstGeom>
          <a:solidFill>
            <a:srgbClr val="E0E0EC"/>
          </a:solidFill>
          <a:ln/>
        </p:spPr>
        <p:txBody>
          <a:bodyPr/>
          <a:lstStyle/>
          <a:p>
            <a:endParaRPr lang="en-US"/>
          </a:p>
        </p:txBody>
      </p:sp>
      <p:sp>
        <p:nvSpPr>
          <p:cNvPr id="4" name="Shape 2"/>
          <p:cNvSpPr/>
          <p:nvPr/>
        </p:nvSpPr>
        <p:spPr>
          <a:xfrm>
            <a:off x="980599" y="1968460"/>
            <a:ext cx="653772" cy="653772"/>
          </a:xfrm>
          <a:prstGeom prst="roundRect">
            <a:avLst>
              <a:gd name="adj" fmla="val 13985129"/>
            </a:avLst>
          </a:prstGeom>
          <a:solidFill>
            <a:srgbClr val="101014"/>
          </a:solidFill>
          <a:ln/>
        </p:spPr>
        <p:txBody>
          <a:bodyPr/>
          <a:lstStyle/>
          <a:p>
            <a:endParaRPr lang="en-US"/>
          </a:p>
        </p:txBody>
      </p:sp>
      <p:pic>
        <p:nvPicPr>
          <p:cNvPr id="5"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60383" y="2148245"/>
            <a:ext cx="294203" cy="294203"/>
          </a:xfrm>
          <a:prstGeom prst="rect">
            <a:avLst/>
          </a:prstGeom>
        </p:spPr>
      </p:pic>
      <p:sp>
        <p:nvSpPr>
          <p:cNvPr id="6" name="Text 3"/>
          <p:cNvSpPr/>
          <p:nvPr/>
        </p:nvSpPr>
        <p:spPr>
          <a:xfrm>
            <a:off x="980599" y="2831544"/>
            <a:ext cx="2724269" cy="340519"/>
          </a:xfrm>
          <a:prstGeom prst="rect">
            <a:avLst/>
          </a:prstGeom>
          <a:noFill/>
          <a:ln/>
        </p:spPr>
        <p:txBody>
          <a:bodyPr wrap="none" lIns="0" tIns="0" rIns="0" bIns="0" rtlCol="0" anchor="t"/>
          <a:lstStyle/>
          <a:p>
            <a:pPr marL="0" indent="0" algn="l">
              <a:lnSpc>
                <a:spcPts val="2650"/>
              </a:lnSpc>
              <a:buNone/>
            </a:pPr>
            <a:r>
              <a:rPr lang="en-US" sz="2100" b="1" dirty="0">
                <a:solidFill>
                  <a:srgbClr val="39393C"/>
                </a:solidFill>
                <a:latin typeface="Playfair Display Bold" pitchFamily="34" charset="0"/>
                <a:ea typeface="Playfair Display Bold" pitchFamily="34" charset="-122"/>
                <a:cs typeface="Playfair Display Bold" pitchFamily="34" charset="-120"/>
              </a:rPr>
              <a:t>Patricia Whitelock</a:t>
            </a:r>
            <a:endParaRPr lang="en-US" sz="2100" dirty="0"/>
          </a:p>
        </p:txBody>
      </p:sp>
      <p:sp>
        <p:nvSpPr>
          <p:cNvPr id="7" name="Text 4"/>
          <p:cNvSpPr/>
          <p:nvPr/>
        </p:nvSpPr>
        <p:spPr>
          <a:xfrm>
            <a:off x="980599" y="3297674"/>
            <a:ext cx="3792974" cy="341948"/>
          </a:xfrm>
          <a:prstGeom prst="rect">
            <a:avLst/>
          </a:prstGeom>
          <a:noFill/>
          <a:ln/>
        </p:spPr>
        <p:txBody>
          <a:bodyPr wrap="none" lIns="0" tIns="0" rIns="0" bIns="0" rtlCol="0" anchor="t"/>
          <a:lstStyle/>
          <a:p>
            <a:pPr marL="0" indent="0" algn="l">
              <a:lnSpc>
                <a:spcPts val="2650"/>
              </a:lnSpc>
              <a:buNone/>
            </a:pPr>
            <a:r>
              <a:rPr lang="en-US" sz="1700" dirty="0">
                <a:solidFill>
                  <a:srgbClr val="39393C"/>
                </a:solidFill>
                <a:latin typeface="Open Sans" pitchFamily="34" charset="0"/>
                <a:ea typeface="Open Sans" pitchFamily="34" charset="-122"/>
                <a:cs typeface="Open Sans" pitchFamily="34" charset="-120"/>
              </a:rPr>
              <a:t>South Africa – Chair</a:t>
            </a:r>
            <a:endParaRPr lang="en-US" sz="1700" dirty="0"/>
          </a:p>
        </p:txBody>
      </p:sp>
      <p:sp>
        <p:nvSpPr>
          <p:cNvPr id="8" name="Shape 5"/>
          <p:cNvSpPr/>
          <p:nvPr/>
        </p:nvSpPr>
        <p:spPr>
          <a:xfrm>
            <a:off x="5200769" y="1750576"/>
            <a:ext cx="4228743" cy="2106930"/>
          </a:xfrm>
          <a:prstGeom prst="roundRect">
            <a:avLst>
              <a:gd name="adj" fmla="val 1552"/>
            </a:avLst>
          </a:prstGeom>
          <a:solidFill>
            <a:srgbClr val="E0E0EC"/>
          </a:solidFill>
          <a:ln/>
        </p:spPr>
        <p:txBody>
          <a:bodyPr/>
          <a:lstStyle/>
          <a:p>
            <a:endParaRPr lang="en-US"/>
          </a:p>
        </p:txBody>
      </p:sp>
      <p:sp>
        <p:nvSpPr>
          <p:cNvPr id="9" name="Shape 6"/>
          <p:cNvSpPr/>
          <p:nvPr/>
        </p:nvSpPr>
        <p:spPr>
          <a:xfrm>
            <a:off x="5418653" y="1968460"/>
            <a:ext cx="653772" cy="653772"/>
          </a:xfrm>
          <a:prstGeom prst="roundRect">
            <a:avLst>
              <a:gd name="adj" fmla="val 13985129"/>
            </a:avLst>
          </a:prstGeom>
          <a:solidFill>
            <a:srgbClr val="101014"/>
          </a:solidFill>
          <a:ln/>
        </p:spPr>
        <p:txBody>
          <a:bodyPr/>
          <a:lstStyle/>
          <a:p>
            <a:endParaRPr lang="en-US"/>
          </a:p>
        </p:txBody>
      </p:sp>
      <p:pic>
        <p:nvPicPr>
          <p:cNvPr id="10"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98438" y="2148245"/>
            <a:ext cx="294203" cy="294203"/>
          </a:xfrm>
          <a:prstGeom prst="rect">
            <a:avLst/>
          </a:prstGeom>
        </p:spPr>
      </p:pic>
      <p:sp>
        <p:nvSpPr>
          <p:cNvPr id="11" name="Text 7"/>
          <p:cNvSpPr/>
          <p:nvPr/>
        </p:nvSpPr>
        <p:spPr>
          <a:xfrm>
            <a:off x="5418653" y="2831544"/>
            <a:ext cx="2724269" cy="340519"/>
          </a:xfrm>
          <a:prstGeom prst="rect">
            <a:avLst/>
          </a:prstGeom>
          <a:noFill/>
          <a:ln/>
        </p:spPr>
        <p:txBody>
          <a:bodyPr wrap="none" lIns="0" tIns="0" rIns="0" bIns="0" rtlCol="0" anchor="t"/>
          <a:lstStyle/>
          <a:p>
            <a:pPr marL="0" indent="0" algn="l">
              <a:lnSpc>
                <a:spcPts val="2650"/>
              </a:lnSpc>
              <a:buNone/>
            </a:pPr>
            <a:r>
              <a:rPr lang="en-US" sz="2100" b="1" dirty="0">
                <a:solidFill>
                  <a:srgbClr val="39393C"/>
                </a:solidFill>
                <a:latin typeface="Playfair Display Bold" pitchFamily="34" charset="0"/>
                <a:ea typeface="Playfair Display Bold" pitchFamily="34" charset="-122"/>
                <a:cs typeface="Playfair Display Bold" pitchFamily="34" charset="-120"/>
              </a:rPr>
              <a:t>Alshaimaa Hassanin</a:t>
            </a:r>
            <a:endParaRPr lang="en-US" sz="2100" dirty="0"/>
          </a:p>
        </p:txBody>
      </p:sp>
      <p:sp>
        <p:nvSpPr>
          <p:cNvPr id="12" name="Text 8"/>
          <p:cNvSpPr/>
          <p:nvPr/>
        </p:nvSpPr>
        <p:spPr>
          <a:xfrm>
            <a:off x="5418653" y="3297674"/>
            <a:ext cx="3792974" cy="341948"/>
          </a:xfrm>
          <a:prstGeom prst="rect">
            <a:avLst/>
          </a:prstGeom>
          <a:noFill/>
          <a:ln/>
        </p:spPr>
        <p:txBody>
          <a:bodyPr wrap="none" lIns="0" tIns="0" rIns="0" bIns="0" rtlCol="0" anchor="t"/>
          <a:lstStyle/>
          <a:p>
            <a:pPr marL="0" indent="0" algn="l">
              <a:lnSpc>
                <a:spcPts val="2650"/>
              </a:lnSpc>
              <a:buNone/>
            </a:pPr>
            <a:r>
              <a:rPr lang="en-US" sz="1700" dirty="0">
                <a:solidFill>
                  <a:srgbClr val="39393C"/>
                </a:solidFill>
                <a:latin typeface="Open Sans" pitchFamily="34" charset="0"/>
                <a:ea typeface="Open Sans" pitchFamily="34" charset="-122"/>
                <a:cs typeface="Open Sans" pitchFamily="34" charset="-120"/>
              </a:rPr>
              <a:t>Egypt</a:t>
            </a:r>
            <a:endParaRPr lang="en-US" sz="1700" dirty="0"/>
          </a:p>
        </p:txBody>
      </p:sp>
      <p:sp>
        <p:nvSpPr>
          <p:cNvPr id="13" name="Shape 9"/>
          <p:cNvSpPr/>
          <p:nvPr/>
        </p:nvSpPr>
        <p:spPr>
          <a:xfrm>
            <a:off x="9638824" y="1750576"/>
            <a:ext cx="4228862" cy="2106930"/>
          </a:xfrm>
          <a:prstGeom prst="roundRect">
            <a:avLst>
              <a:gd name="adj" fmla="val 1552"/>
            </a:avLst>
          </a:prstGeom>
          <a:solidFill>
            <a:srgbClr val="E0E0EC"/>
          </a:solidFill>
          <a:ln/>
        </p:spPr>
        <p:txBody>
          <a:bodyPr/>
          <a:lstStyle/>
          <a:p>
            <a:endParaRPr lang="en-US"/>
          </a:p>
        </p:txBody>
      </p:sp>
      <p:sp>
        <p:nvSpPr>
          <p:cNvPr id="14" name="Shape 10"/>
          <p:cNvSpPr/>
          <p:nvPr/>
        </p:nvSpPr>
        <p:spPr>
          <a:xfrm>
            <a:off x="9856708" y="1968460"/>
            <a:ext cx="653772" cy="653772"/>
          </a:xfrm>
          <a:prstGeom prst="roundRect">
            <a:avLst>
              <a:gd name="adj" fmla="val 13985129"/>
            </a:avLst>
          </a:prstGeom>
          <a:solidFill>
            <a:srgbClr val="101014"/>
          </a:solidFill>
          <a:ln/>
        </p:spPr>
        <p:txBody>
          <a:bodyPr/>
          <a:lstStyle/>
          <a:p>
            <a:endParaRPr lang="en-US"/>
          </a:p>
        </p:txBody>
      </p:sp>
      <p:pic>
        <p:nvPicPr>
          <p:cNvPr id="15"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036493" y="2148245"/>
            <a:ext cx="294203" cy="294203"/>
          </a:xfrm>
          <a:prstGeom prst="rect">
            <a:avLst/>
          </a:prstGeom>
        </p:spPr>
      </p:pic>
      <p:sp>
        <p:nvSpPr>
          <p:cNvPr id="16" name="Text 11"/>
          <p:cNvSpPr/>
          <p:nvPr/>
        </p:nvSpPr>
        <p:spPr>
          <a:xfrm>
            <a:off x="9856708" y="2831544"/>
            <a:ext cx="2724269" cy="340519"/>
          </a:xfrm>
          <a:prstGeom prst="rect">
            <a:avLst/>
          </a:prstGeom>
          <a:noFill/>
          <a:ln/>
        </p:spPr>
        <p:txBody>
          <a:bodyPr wrap="none" lIns="0" tIns="0" rIns="0" bIns="0" rtlCol="0" anchor="t"/>
          <a:lstStyle/>
          <a:p>
            <a:pPr marL="0" indent="0" algn="l">
              <a:lnSpc>
                <a:spcPts val="2650"/>
              </a:lnSpc>
              <a:buNone/>
            </a:pPr>
            <a:r>
              <a:rPr lang="en-US" sz="2100" b="1" dirty="0">
                <a:solidFill>
                  <a:srgbClr val="39393C"/>
                </a:solidFill>
                <a:latin typeface="Playfair Display Bold" pitchFamily="34" charset="0"/>
                <a:ea typeface="Playfair Display Bold" pitchFamily="34" charset="-122"/>
                <a:cs typeface="Playfair Display Bold" pitchFamily="34" charset="-120"/>
              </a:rPr>
              <a:t>Manasse Mbonye</a:t>
            </a:r>
            <a:endParaRPr lang="en-US" sz="2100" dirty="0"/>
          </a:p>
        </p:txBody>
      </p:sp>
      <p:sp>
        <p:nvSpPr>
          <p:cNvPr id="17" name="Text 12"/>
          <p:cNvSpPr/>
          <p:nvPr/>
        </p:nvSpPr>
        <p:spPr>
          <a:xfrm>
            <a:off x="9856708" y="3297674"/>
            <a:ext cx="3793093" cy="341948"/>
          </a:xfrm>
          <a:prstGeom prst="rect">
            <a:avLst/>
          </a:prstGeom>
          <a:noFill/>
          <a:ln/>
        </p:spPr>
        <p:txBody>
          <a:bodyPr wrap="none" lIns="0" tIns="0" rIns="0" bIns="0" rtlCol="0" anchor="t"/>
          <a:lstStyle/>
          <a:p>
            <a:pPr marL="0" indent="0" algn="l">
              <a:lnSpc>
                <a:spcPts val="2650"/>
              </a:lnSpc>
              <a:buNone/>
            </a:pPr>
            <a:r>
              <a:rPr lang="en-US" sz="1700" dirty="0">
                <a:solidFill>
                  <a:srgbClr val="39393C"/>
                </a:solidFill>
                <a:latin typeface="Open Sans" pitchFamily="34" charset="0"/>
                <a:ea typeface="Open Sans" pitchFamily="34" charset="-122"/>
                <a:cs typeface="Open Sans" pitchFamily="34" charset="-120"/>
              </a:rPr>
              <a:t>Rwanda</a:t>
            </a:r>
            <a:endParaRPr lang="en-US" sz="1700" dirty="0"/>
          </a:p>
        </p:txBody>
      </p:sp>
      <p:sp>
        <p:nvSpPr>
          <p:cNvPr id="18" name="Shape 13"/>
          <p:cNvSpPr/>
          <p:nvPr/>
        </p:nvSpPr>
        <p:spPr>
          <a:xfrm>
            <a:off x="762714" y="4093012"/>
            <a:ext cx="6447830" cy="2106930"/>
          </a:xfrm>
          <a:prstGeom prst="roundRect">
            <a:avLst>
              <a:gd name="adj" fmla="val 1552"/>
            </a:avLst>
          </a:prstGeom>
          <a:solidFill>
            <a:srgbClr val="E0E0EC"/>
          </a:solidFill>
          <a:ln/>
        </p:spPr>
        <p:txBody>
          <a:bodyPr/>
          <a:lstStyle/>
          <a:p>
            <a:endParaRPr lang="en-US"/>
          </a:p>
        </p:txBody>
      </p:sp>
      <p:sp>
        <p:nvSpPr>
          <p:cNvPr id="19" name="Shape 14"/>
          <p:cNvSpPr/>
          <p:nvPr/>
        </p:nvSpPr>
        <p:spPr>
          <a:xfrm>
            <a:off x="980599" y="4310896"/>
            <a:ext cx="653772" cy="653772"/>
          </a:xfrm>
          <a:prstGeom prst="roundRect">
            <a:avLst>
              <a:gd name="adj" fmla="val 13985129"/>
            </a:avLst>
          </a:prstGeom>
          <a:solidFill>
            <a:srgbClr val="101014"/>
          </a:solidFill>
          <a:ln/>
        </p:spPr>
        <p:txBody>
          <a:bodyPr/>
          <a:lstStyle/>
          <a:p>
            <a:endParaRPr lang="en-US"/>
          </a:p>
        </p:txBody>
      </p:sp>
      <p:pic>
        <p:nvPicPr>
          <p:cNvPr id="20"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160383" y="4490680"/>
            <a:ext cx="294203" cy="294203"/>
          </a:xfrm>
          <a:prstGeom prst="rect">
            <a:avLst/>
          </a:prstGeom>
        </p:spPr>
      </p:pic>
      <p:sp>
        <p:nvSpPr>
          <p:cNvPr id="21" name="Text 15"/>
          <p:cNvSpPr/>
          <p:nvPr/>
        </p:nvSpPr>
        <p:spPr>
          <a:xfrm>
            <a:off x="980599" y="5173980"/>
            <a:ext cx="2724269" cy="340519"/>
          </a:xfrm>
          <a:prstGeom prst="rect">
            <a:avLst/>
          </a:prstGeom>
          <a:noFill/>
          <a:ln/>
        </p:spPr>
        <p:txBody>
          <a:bodyPr wrap="none" lIns="0" tIns="0" rIns="0" bIns="0" rtlCol="0" anchor="t"/>
          <a:lstStyle/>
          <a:p>
            <a:pPr marL="0" indent="0" algn="l">
              <a:lnSpc>
                <a:spcPts val="2650"/>
              </a:lnSpc>
              <a:buNone/>
            </a:pPr>
            <a:r>
              <a:rPr lang="en-US" sz="2100" b="1" dirty="0">
                <a:solidFill>
                  <a:srgbClr val="39393C"/>
                </a:solidFill>
                <a:latin typeface="Playfair Display Bold" pitchFamily="34" charset="0"/>
                <a:ea typeface="Playfair Display Bold" pitchFamily="34" charset="-122"/>
                <a:cs typeface="Playfair Display Bold" pitchFamily="34" charset="-120"/>
              </a:rPr>
              <a:t>Bonaventure Okere</a:t>
            </a:r>
            <a:endParaRPr lang="en-US" sz="2100" dirty="0"/>
          </a:p>
        </p:txBody>
      </p:sp>
      <p:sp>
        <p:nvSpPr>
          <p:cNvPr id="22" name="Text 16"/>
          <p:cNvSpPr/>
          <p:nvPr/>
        </p:nvSpPr>
        <p:spPr>
          <a:xfrm>
            <a:off x="980599" y="5640110"/>
            <a:ext cx="6012061" cy="341948"/>
          </a:xfrm>
          <a:prstGeom prst="rect">
            <a:avLst/>
          </a:prstGeom>
          <a:noFill/>
          <a:ln/>
        </p:spPr>
        <p:txBody>
          <a:bodyPr wrap="none" lIns="0" tIns="0" rIns="0" bIns="0" rtlCol="0" anchor="t"/>
          <a:lstStyle/>
          <a:p>
            <a:pPr marL="0" indent="0" algn="l">
              <a:lnSpc>
                <a:spcPts val="2650"/>
              </a:lnSpc>
              <a:buNone/>
            </a:pPr>
            <a:r>
              <a:rPr lang="en-US" sz="1700" dirty="0">
                <a:solidFill>
                  <a:srgbClr val="39393C"/>
                </a:solidFill>
                <a:latin typeface="Open Sans" pitchFamily="34" charset="0"/>
                <a:ea typeface="Open Sans" pitchFamily="34" charset="-122"/>
                <a:cs typeface="Open Sans" pitchFamily="34" charset="-120"/>
              </a:rPr>
              <a:t>Nigeria</a:t>
            </a:r>
            <a:endParaRPr lang="en-US" sz="1700" dirty="0"/>
          </a:p>
        </p:txBody>
      </p:sp>
      <p:sp>
        <p:nvSpPr>
          <p:cNvPr id="23" name="Shape 17"/>
          <p:cNvSpPr/>
          <p:nvPr/>
        </p:nvSpPr>
        <p:spPr>
          <a:xfrm>
            <a:off x="7419856" y="4093012"/>
            <a:ext cx="6447830" cy="2106930"/>
          </a:xfrm>
          <a:prstGeom prst="roundRect">
            <a:avLst>
              <a:gd name="adj" fmla="val 1552"/>
            </a:avLst>
          </a:prstGeom>
          <a:solidFill>
            <a:srgbClr val="E0E0EC"/>
          </a:solidFill>
          <a:ln/>
        </p:spPr>
        <p:txBody>
          <a:bodyPr/>
          <a:lstStyle/>
          <a:p>
            <a:endParaRPr lang="en-US"/>
          </a:p>
        </p:txBody>
      </p:sp>
      <p:sp>
        <p:nvSpPr>
          <p:cNvPr id="24" name="Shape 18"/>
          <p:cNvSpPr/>
          <p:nvPr/>
        </p:nvSpPr>
        <p:spPr>
          <a:xfrm>
            <a:off x="7637740" y="4310896"/>
            <a:ext cx="653772" cy="653772"/>
          </a:xfrm>
          <a:prstGeom prst="roundRect">
            <a:avLst>
              <a:gd name="adj" fmla="val 13985129"/>
            </a:avLst>
          </a:prstGeom>
          <a:solidFill>
            <a:srgbClr val="101014"/>
          </a:solidFill>
          <a:ln/>
        </p:spPr>
        <p:txBody>
          <a:bodyPr/>
          <a:lstStyle/>
          <a:p>
            <a:endParaRPr lang="en-US"/>
          </a:p>
        </p:txBody>
      </p:sp>
      <p:pic>
        <p:nvPicPr>
          <p:cNvPr id="25" name="Image 4" descr="preencoded.p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817525" y="4490680"/>
            <a:ext cx="294203" cy="294203"/>
          </a:xfrm>
          <a:prstGeom prst="rect">
            <a:avLst/>
          </a:prstGeom>
        </p:spPr>
      </p:pic>
      <p:sp>
        <p:nvSpPr>
          <p:cNvPr id="26" name="Text 19"/>
          <p:cNvSpPr/>
          <p:nvPr/>
        </p:nvSpPr>
        <p:spPr>
          <a:xfrm>
            <a:off x="7637740" y="5173980"/>
            <a:ext cx="2724269" cy="340519"/>
          </a:xfrm>
          <a:prstGeom prst="rect">
            <a:avLst/>
          </a:prstGeom>
          <a:noFill/>
          <a:ln/>
        </p:spPr>
        <p:txBody>
          <a:bodyPr wrap="none" lIns="0" tIns="0" rIns="0" bIns="0" rtlCol="0" anchor="t"/>
          <a:lstStyle/>
          <a:p>
            <a:pPr marL="0" indent="0" algn="l">
              <a:lnSpc>
                <a:spcPts val="2650"/>
              </a:lnSpc>
              <a:buNone/>
            </a:pPr>
            <a:r>
              <a:rPr lang="en-US" sz="2100" b="1" dirty="0">
                <a:solidFill>
                  <a:srgbClr val="39393C"/>
                </a:solidFill>
                <a:latin typeface="Playfair Display Bold" pitchFamily="34" charset="0"/>
                <a:ea typeface="Playfair Display Bold" pitchFamily="34" charset="-122"/>
                <a:cs typeface="Playfair Display Bold" pitchFamily="34" charset="-120"/>
              </a:rPr>
              <a:t>Prospery Simpemba</a:t>
            </a:r>
            <a:endParaRPr lang="en-US" sz="2100" dirty="0"/>
          </a:p>
        </p:txBody>
      </p:sp>
      <p:sp>
        <p:nvSpPr>
          <p:cNvPr id="27" name="Text 20"/>
          <p:cNvSpPr/>
          <p:nvPr/>
        </p:nvSpPr>
        <p:spPr>
          <a:xfrm>
            <a:off x="7637740" y="5640110"/>
            <a:ext cx="6012061" cy="341948"/>
          </a:xfrm>
          <a:prstGeom prst="rect">
            <a:avLst/>
          </a:prstGeom>
          <a:noFill/>
          <a:ln/>
        </p:spPr>
        <p:txBody>
          <a:bodyPr wrap="none" lIns="0" tIns="0" rIns="0" bIns="0" rtlCol="0" anchor="t"/>
          <a:lstStyle/>
          <a:p>
            <a:pPr marL="0" indent="0" algn="l">
              <a:lnSpc>
                <a:spcPts val="2650"/>
              </a:lnSpc>
              <a:buNone/>
            </a:pPr>
            <a:r>
              <a:rPr lang="en-US" sz="1700" dirty="0">
                <a:solidFill>
                  <a:srgbClr val="39393C"/>
                </a:solidFill>
                <a:latin typeface="Open Sans" pitchFamily="34" charset="0"/>
                <a:ea typeface="Open Sans" pitchFamily="34" charset="-122"/>
                <a:cs typeface="Open Sans" pitchFamily="34" charset="-120"/>
              </a:rPr>
              <a:t>Zambia</a:t>
            </a:r>
            <a:endParaRPr lang="en-US" sz="1700" dirty="0"/>
          </a:p>
        </p:txBody>
      </p:sp>
      <p:sp>
        <p:nvSpPr>
          <p:cNvPr id="28" name="Text 21"/>
          <p:cNvSpPr/>
          <p:nvPr/>
        </p:nvSpPr>
        <p:spPr>
          <a:xfrm>
            <a:off x="762714" y="6514028"/>
            <a:ext cx="3269218" cy="408623"/>
          </a:xfrm>
          <a:prstGeom prst="rect">
            <a:avLst/>
          </a:prstGeom>
          <a:noFill/>
          <a:ln/>
        </p:spPr>
        <p:txBody>
          <a:bodyPr wrap="none" lIns="0" tIns="0" rIns="0" bIns="0" rtlCol="0" anchor="t"/>
          <a:lstStyle/>
          <a:p>
            <a:pPr marL="0" indent="0" algn="l">
              <a:lnSpc>
                <a:spcPts val="3200"/>
              </a:lnSpc>
              <a:buNone/>
            </a:pPr>
            <a:r>
              <a:rPr lang="en-US" sz="2550" b="1" dirty="0">
                <a:solidFill>
                  <a:srgbClr val="101014"/>
                </a:solidFill>
                <a:latin typeface="Playfair Display Bold" pitchFamily="34" charset="0"/>
                <a:ea typeface="Playfair Display Bold" pitchFamily="34" charset="-122"/>
                <a:cs typeface="Playfair Display Bold" pitchFamily="34" charset="-120"/>
              </a:rPr>
              <a:t>Supported By</a:t>
            </a:r>
            <a:endParaRPr lang="en-US" sz="2550" dirty="0"/>
          </a:p>
        </p:txBody>
      </p:sp>
      <p:sp>
        <p:nvSpPr>
          <p:cNvPr id="29" name="Text 22"/>
          <p:cNvSpPr/>
          <p:nvPr/>
        </p:nvSpPr>
        <p:spPr>
          <a:xfrm>
            <a:off x="762714" y="7236738"/>
            <a:ext cx="13104971" cy="341948"/>
          </a:xfrm>
          <a:prstGeom prst="rect">
            <a:avLst/>
          </a:prstGeom>
          <a:noFill/>
          <a:ln/>
        </p:spPr>
        <p:txBody>
          <a:bodyPr wrap="none" lIns="0" tIns="0" rIns="0" bIns="0" rtlCol="0" anchor="t"/>
          <a:lstStyle/>
          <a:p>
            <a:pPr marL="0" indent="0" algn="l">
              <a:lnSpc>
                <a:spcPts val="2650"/>
              </a:lnSpc>
              <a:buNone/>
            </a:pPr>
            <a:r>
              <a:rPr lang="en-US" sz="2000" dirty="0">
                <a:solidFill>
                  <a:srgbClr val="39393C"/>
                </a:solidFill>
                <a:latin typeface="Open Sans" pitchFamily="34" charset="0"/>
                <a:ea typeface="Open Sans" pitchFamily="34" charset="-122"/>
                <a:cs typeface="Open Sans" pitchFamily="34" charset="-120"/>
              </a:rPr>
              <a:t>Meryem Guennoun • Yunus Manjoo • Thembela Mantungwa</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804863"/>
            <a:ext cx="8829556" cy="708779"/>
          </a:xfrm>
          <a:prstGeom prst="rect">
            <a:avLst/>
          </a:prstGeom>
          <a:noFill/>
          <a:ln/>
        </p:spPr>
        <p:txBody>
          <a:bodyPr wrap="non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Why Governance Matters for AfAS</a:t>
            </a:r>
            <a:endParaRPr lang="en-US" sz="4450" dirty="0"/>
          </a:p>
        </p:txBody>
      </p:sp>
      <p:sp>
        <p:nvSpPr>
          <p:cNvPr id="4" name="Text 1"/>
          <p:cNvSpPr/>
          <p:nvPr/>
        </p:nvSpPr>
        <p:spPr>
          <a:xfrm>
            <a:off x="9638943" y="2080617"/>
            <a:ext cx="3684984" cy="354330"/>
          </a:xfrm>
          <a:prstGeom prst="rect">
            <a:avLst/>
          </a:prstGeom>
          <a:noFill/>
          <a:ln/>
        </p:spPr>
        <p:txBody>
          <a:bodyPr wrap="none" lIns="0" tIns="0" rIns="0" bIns="0" rtlCol="0" anchor="t"/>
          <a:lstStyle/>
          <a:p>
            <a:pPr marL="0" indent="0" algn="l">
              <a:lnSpc>
                <a:spcPts val="2750"/>
              </a:lnSpc>
              <a:buNone/>
            </a:pPr>
            <a:r>
              <a:rPr lang="en-US" sz="2200" b="1" dirty="0">
                <a:solidFill>
                  <a:srgbClr val="101014"/>
                </a:solidFill>
                <a:latin typeface="Playfair Display Bold" pitchFamily="34" charset="0"/>
                <a:ea typeface="Playfair Display Bold" pitchFamily="34" charset="-122"/>
                <a:cs typeface="Playfair Display Bold" pitchFamily="34" charset="-120"/>
              </a:rPr>
              <a:t>Building on Our Foundation</a:t>
            </a:r>
            <a:endParaRPr lang="en-US" sz="2200" dirty="0"/>
          </a:p>
        </p:txBody>
      </p:sp>
      <p:sp>
        <p:nvSpPr>
          <p:cNvPr id="5" name="Text 2"/>
          <p:cNvSpPr/>
          <p:nvPr/>
        </p:nvSpPr>
        <p:spPr>
          <a:xfrm>
            <a:off x="9638943" y="2661761"/>
            <a:ext cx="4205168" cy="217741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The African Astronomical Society has established itself as a pan-African organisation uniting professional astronomers across the continent. Our constitution provides the essential framework for this collaboration.</a:t>
            </a:r>
            <a:endParaRPr lang="en-US" sz="1750" dirty="0"/>
          </a:p>
        </p:txBody>
      </p:sp>
      <p:sp>
        <p:nvSpPr>
          <p:cNvPr id="6" name="Text 3"/>
          <p:cNvSpPr/>
          <p:nvPr/>
        </p:nvSpPr>
        <p:spPr>
          <a:xfrm>
            <a:off x="9638943" y="5043249"/>
            <a:ext cx="4205168" cy="217741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As we grow and evolve, robust governance structures become increasingly vital to ensure transparency, accountability, and effective decision-making for all members.</a:t>
            </a:r>
            <a:endParaRPr lang="en-US" sz="1750" dirty="0"/>
          </a:p>
        </p:txBody>
      </p:sp>
      <p:pic>
        <p:nvPicPr>
          <p:cNvPr id="7" name="Picture 6">
            <a:extLst>
              <a:ext uri="{FF2B5EF4-FFF2-40B4-BE49-F238E27FC236}">
                <a16:creationId xmlns:a16="http://schemas.microsoft.com/office/drawing/2014/main" id="{22402FAF-0BD2-DB3C-6CB3-9CBA500DFA72}"/>
              </a:ext>
            </a:extLst>
          </p:cNvPr>
          <p:cNvPicPr>
            <a:picLocks noChangeAspect="1"/>
          </p:cNvPicPr>
          <p:nvPr/>
        </p:nvPicPr>
        <p:blipFill>
          <a:blip r:embed="rId3"/>
          <a:stretch>
            <a:fillRect/>
          </a:stretch>
        </p:blipFill>
        <p:spPr>
          <a:xfrm>
            <a:off x="1306473" y="2066895"/>
            <a:ext cx="7772400" cy="51537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3" name="Text 0"/>
          <p:cNvSpPr/>
          <p:nvPr/>
        </p:nvSpPr>
        <p:spPr>
          <a:xfrm>
            <a:off x="724733" y="841534"/>
            <a:ext cx="7694533" cy="1294209"/>
          </a:xfrm>
          <a:prstGeom prst="rect">
            <a:avLst/>
          </a:prstGeom>
          <a:noFill/>
          <a:ln/>
        </p:spPr>
        <p:txBody>
          <a:bodyPr wrap="square" lIns="0" tIns="0" rIns="0" bIns="0" rtlCol="0" anchor="t"/>
          <a:lstStyle/>
          <a:p>
            <a:pPr marL="0" indent="0" algn="l">
              <a:lnSpc>
                <a:spcPts val="5050"/>
              </a:lnSpc>
              <a:buNone/>
            </a:pPr>
            <a:r>
              <a:rPr lang="en-US" sz="4050" b="1" dirty="0">
                <a:solidFill>
                  <a:srgbClr val="101014"/>
                </a:solidFill>
                <a:latin typeface="Playfair Display Bold" pitchFamily="34" charset="0"/>
                <a:ea typeface="Playfair Display Bold" pitchFamily="34" charset="-122"/>
                <a:cs typeface="Playfair Display Bold" pitchFamily="34" charset="-120"/>
              </a:rPr>
              <a:t>The Constitution: Our Foundation</a:t>
            </a:r>
            <a:endParaRPr lang="en-US" sz="4050" dirty="0"/>
          </a:p>
        </p:txBody>
      </p:sp>
      <p:sp>
        <p:nvSpPr>
          <p:cNvPr id="4" name="Shape 1"/>
          <p:cNvSpPr/>
          <p:nvPr/>
        </p:nvSpPr>
        <p:spPr>
          <a:xfrm>
            <a:off x="724733" y="2322246"/>
            <a:ext cx="7694533" cy="1530310"/>
          </a:xfrm>
          <a:prstGeom prst="roundRect">
            <a:avLst>
              <a:gd name="adj" fmla="val 7170"/>
            </a:avLst>
          </a:prstGeom>
          <a:solidFill>
            <a:srgbClr val="F3F3F7"/>
          </a:solidFill>
          <a:ln w="22860">
            <a:solidFill>
              <a:srgbClr val="C6C6D2"/>
            </a:solidFill>
            <a:prstDash val="solid"/>
          </a:ln>
        </p:spPr>
        <p:txBody>
          <a:bodyPr/>
          <a:lstStyle/>
          <a:p>
            <a:endParaRPr lang="en-US"/>
          </a:p>
        </p:txBody>
      </p:sp>
      <p:sp>
        <p:nvSpPr>
          <p:cNvPr id="5" name="Shape 2"/>
          <p:cNvSpPr/>
          <p:nvPr/>
        </p:nvSpPr>
        <p:spPr>
          <a:xfrm>
            <a:off x="701873" y="2308391"/>
            <a:ext cx="91440" cy="1530310"/>
          </a:xfrm>
          <a:prstGeom prst="roundRect">
            <a:avLst>
              <a:gd name="adj" fmla="val 33970"/>
            </a:avLst>
          </a:prstGeom>
          <a:solidFill>
            <a:srgbClr val="101014"/>
          </a:solidFill>
          <a:ln/>
        </p:spPr>
        <p:txBody>
          <a:bodyPr/>
          <a:lstStyle/>
          <a:p>
            <a:endParaRPr lang="en-US"/>
          </a:p>
        </p:txBody>
      </p:sp>
      <p:sp>
        <p:nvSpPr>
          <p:cNvPr id="6" name="Text 3"/>
          <p:cNvSpPr/>
          <p:nvPr/>
        </p:nvSpPr>
        <p:spPr>
          <a:xfrm>
            <a:off x="1023223" y="2538301"/>
            <a:ext cx="2823210" cy="323493"/>
          </a:xfrm>
          <a:prstGeom prst="rect">
            <a:avLst/>
          </a:prstGeom>
          <a:noFill/>
          <a:ln/>
        </p:spPr>
        <p:txBody>
          <a:bodyPr wrap="none" lIns="0" tIns="0" rIns="0" bIns="0" rtlCol="0" anchor="t"/>
          <a:lstStyle/>
          <a:p>
            <a:pPr marL="0" indent="0" algn="l">
              <a:lnSpc>
                <a:spcPts val="2500"/>
              </a:lnSpc>
              <a:buNone/>
            </a:pPr>
            <a:r>
              <a:rPr lang="en-US" sz="2000" b="1" dirty="0">
                <a:solidFill>
                  <a:srgbClr val="39393C"/>
                </a:solidFill>
                <a:latin typeface="Playfair Display Bold" pitchFamily="34" charset="0"/>
                <a:ea typeface="Playfair Display Bold" pitchFamily="34" charset="-122"/>
                <a:cs typeface="Playfair Display Bold" pitchFamily="34" charset="-120"/>
              </a:rPr>
              <a:t>Established Framework</a:t>
            </a:r>
            <a:endParaRPr lang="en-US" sz="2000" dirty="0"/>
          </a:p>
        </p:txBody>
      </p:sp>
      <p:sp>
        <p:nvSpPr>
          <p:cNvPr id="7" name="Text 4"/>
          <p:cNvSpPr/>
          <p:nvPr/>
        </p:nvSpPr>
        <p:spPr>
          <a:xfrm>
            <a:off x="1023223" y="2975141"/>
            <a:ext cx="7166134" cy="633651"/>
          </a:xfrm>
          <a:prstGeom prst="rect">
            <a:avLst/>
          </a:prstGeom>
          <a:noFill/>
          <a:ln/>
        </p:spPr>
        <p:txBody>
          <a:bodyPr wrap="square" lIns="0" tIns="0" rIns="0" bIns="0" rtlCol="0" anchor="t"/>
          <a:lstStyle/>
          <a:p>
            <a:pPr marL="0" indent="0" algn="l">
              <a:lnSpc>
                <a:spcPts val="2450"/>
              </a:lnSpc>
              <a:buNone/>
            </a:pPr>
            <a:r>
              <a:rPr lang="en-US" sz="1600" dirty="0">
                <a:solidFill>
                  <a:srgbClr val="39393C"/>
                </a:solidFill>
                <a:latin typeface="Open Sans" pitchFamily="34" charset="0"/>
                <a:ea typeface="Open Sans" pitchFamily="34" charset="-122"/>
                <a:cs typeface="Open Sans" pitchFamily="34" charset="-120"/>
              </a:rPr>
              <a:t>AfAS already possesses a constitution that defines our fundamental principles, objectives, and organisational structure.</a:t>
            </a:r>
            <a:endParaRPr lang="en-US" sz="1600" dirty="0"/>
          </a:p>
        </p:txBody>
      </p:sp>
      <p:sp>
        <p:nvSpPr>
          <p:cNvPr id="8" name="Shape 5"/>
          <p:cNvSpPr/>
          <p:nvPr/>
        </p:nvSpPr>
        <p:spPr>
          <a:xfrm>
            <a:off x="724733" y="3908584"/>
            <a:ext cx="7694533" cy="1530310"/>
          </a:xfrm>
          <a:prstGeom prst="roundRect">
            <a:avLst>
              <a:gd name="adj" fmla="val 7170"/>
            </a:avLst>
          </a:prstGeom>
          <a:solidFill>
            <a:srgbClr val="F3F3F7"/>
          </a:solidFill>
          <a:ln w="22860">
            <a:solidFill>
              <a:srgbClr val="C6C6D2"/>
            </a:solidFill>
            <a:prstDash val="solid"/>
          </a:ln>
        </p:spPr>
        <p:txBody>
          <a:bodyPr/>
          <a:lstStyle/>
          <a:p>
            <a:endParaRPr lang="en-US"/>
          </a:p>
        </p:txBody>
      </p:sp>
      <p:sp>
        <p:nvSpPr>
          <p:cNvPr id="9" name="Shape 6"/>
          <p:cNvSpPr/>
          <p:nvPr/>
        </p:nvSpPr>
        <p:spPr>
          <a:xfrm>
            <a:off x="701873" y="3930668"/>
            <a:ext cx="91440" cy="1530310"/>
          </a:xfrm>
          <a:prstGeom prst="roundRect">
            <a:avLst>
              <a:gd name="adj" fmla="val 33970"/>
            </a:avLst>
          </a:prstGeom>
          <a:solidFill>
            <a:srgbClr val="101014"/>
          </a:solidFill>
          <a:ln/>
        </p:spPr>
        <p:txBody>
          <a:bodyPr/>
          <a:lstStyle/>
          <a:p>
            <a:endParaRPr lang="en-US"/>
          </a:p>
        </p:txBody>
      </p:sp>
      <p:sp>
        <p:nvSpPr>
          <p:cNvPr id="10" name="Text 7"/>
          <p:cNvSpPr/>
          <p:nvPr/>
        </p:nvSpPr>
        <p:spPr>
          <a:xfrm>
            <a:off x="1023223" y="4105161"/>
            <a:ext cx="2588419" cy="323493"/>
          </a:xfrm>
          <a:prstGeom prst="rect">
            <a:avLst/>
          </a:prstGeom>
          <a:noFill/>
          <a:ln/>
        </p:spPr>
        <p:txBody>
          <a:bodyPr wrap="none" lIns="0" tIns="0" rIns="0" bIns="0" rtlCol="0" anchor="t"/>
          <a:lstStyle/>
          <a:p>
            <a:pPr marL="0" indent="0" algn="l">
              <a:lnSpc>
                <a:spcPts val="2500"/>
              </a:lnSpc>
              <a:buNone/>
            </a:pPr>
            <a:r>
              <a:rPr lang="en-US" sz="2000" b="1" dirty="0">
                <a:solidFill>
                  <a:srgbClr val="39393C"/>
                </a:solidFill>
                <a:latin typeface="Playfair Display Bold" pitchFamily="34" charset="0"/>
                <a:ea typeface="Playfair Display Bold" pitchFamily="34" charset="-122"/>
                <a:cs typeface="Playfair Display Bold" pitchFamily="34" charset="-120"/>
              </a:rPr>
              <a:t>Core Principles</a:t>
            </a:r>
            <a:endParaRPr lang="en-US" sz="2000" dirty="0"/>
          </a:p>
        </p:txBody>
      </p:sp>
      <p:sp>
        <p:nvSpPr>
          <p:cNvPr id="11" name="Text 8"/>
          <p:cNvSpPr/>
          <p:nvPr/>
        </p:nvSpPr>
        <p:spPr>
          <a:xfrm>
            <a:off x="1023223" y="4569713"/>
            <a:ext cx="7166134" cy="633651"/>
          </a:xfrm>
          <a:prstGeom prst="rect">
            <a:avLst/>
          </a:prstGeom>
          <a:noFill/>
          <a:ln/>
        </p:spPr>
        <p:txBody>
          <a:bodyPr wrap="square" lIns="0" tIns="0" rIns="0" bIns="0" rtlCol="0" anchor="t"/>
          <a:lstStyle/>
          <a:p>
            <a:pPr marL="0" indent="0" algn="l">
              <a:lnSpc>
                <a:spcPts val="2450"/>
              </a:lnSpc>
              <a:buNone/>
            </a:pPr>
            <a:r>
              <a:rPr lang="en-US" sz="1600" dirty="0">
                <a:solidFill>
                  <a:srgbClr val="39393C"/>
                </a:solidFill>
                <a:latin typeface="Open Sans" pitchFamily="34" charset="0"/>
                <a:ea typeface="Open Sans" pitchFamily="34" charset="-122"/>
                <a:cs typeface="Open Sans" pitchFamily="34" charset="-120"/>
              </a:rPr>
              <a:t>Our constitution outlines membership criteria, governance bodies, and the society's mission to advance astronomy across Africa.</a:t>
            </a:r>
            <a:endParaRPr lang="en-US" sz="1600" dirty="0"/>
          </a:p>
        </p:txBody>
      </p:sp>
      <p:sp>
        <p:nvSpPr>
          <p:cNvPr id="12" name="Shape 9"/>
          <p:cNvSpPr/>
          <p:nvPr/>
        </p:nvSpPr>
        <p:spPr>
          <a:xfrm>
            <a:off x="724733" y="5539089"/>
            <a:ext cx="7694533" cy="1530310"/>
          </a:xfrm>
          <a:prstGeom prst="roundRect">
            <a:avLst>
              <a:gd name="adj" fmla="val 7170"/>
            </a:avLst>
          </a:prstGeom>
          <a:solidFill>
            <a:srgbClr val="F3F3F7"/>
          </a:solidFill>
          <a:ln w="22860">
            <a:solidFill>
              <a:srgbClr val="C6C6D2"/>
            </a:solidFill>
            <a:prstDash val="solid"/>
          </a:ln>
        </p:spPr>
        <p:txBody>
          <a:bodyPr/>
          <a:lstStyle/>
          <a:p>
            <a:endParaRPr lang="en-US" dirty="0"/>
          </a:p>
        </p:txBody>
      </p:sp>
      <p:sp>
        <p:nvSpPr>
          <p:cNvPr id="13" name="Shape 10"/>
          <p:cNvSpPr/>
          <p:nvPr/>
        </p:nvSpPr>
        <p:spPr>
          <a:xfrm>
            <a:off x="701873" y="5539091"/>
            <a:ext cx="91440" cy="1530310"/>
          </a:xfrm>
          <a:prstGeom prst="roundRect">
            <a:avLst>
              <a:gd name="adj" fmla="val 33970"/>
            </a:avLst>
          </a:prstGeom>
          <a:solidFill>
            <a:srgbClr val="101014"/>
          </a:solidFill>
          <a:ln/>
        </p:spPr>
        <p:txBody>
          <a:bodyPr/>
          <a:lstStyle/>
          <a:p>
            <a:endParaRPr lang="en-US"/>
          </a:p>
        </p:txBody>
      </p:sp>
      <p:sp>
        <p:nvSpPr>
          <p:cNvPr id="14" name="Text 11"/>
          <p:cNvSpPr/>
          <p:nvPr/>
        </p:nvSpPr>
        <p:spPr>
          <a:xfrm>
            <a:off x="1023223" y="5699731"/>
            <a:ext cx="2588419" cy="323493"/>
          </a:xfrm>
          <a:prstGeom prst="rect">
            <a:avLst/>
          </a:prstGeom>
          <a:noFill/>
          <a:ln/>
        </p:spPr>
        <p:txBody>
          <a:bodyPr wrap="none" lIns="0" tIns="0" rIns="0" bIns="0" rtlCol="0" anchor="t"/>
          <a:lstStyle/>
          <a:p>
            <a:pPr marL="0" indent="0" algn="l">
              <a:lnSpc>
                <a:spcPts val="2500"/>
              </a:lnSpc>
              <a:buNone/>
            </a:pPr>
            <a:r>
              <a:rPr lang="en-US" sz="2000" b="1" dirty="0">
                <a:solidFill>
                  <a:srgbClr val="39393C"/>
                </a:solidFill>
                <a:latin typeface="Playfair Display Bold" pitchFamily="34" charset="0"/>
                <a:ea typeface="Playfair Display Bold" pitchFamily="34" charset="-122"/>
                <a:cs typeface="Playfair Display Bold" pitchFamily="34" charset="-120"/>
              </a:rPr>
              <a:t>Legal Standing</a:t>
            </a:r>
            <a:endParaRPr lang="en-US" sz="2000" dirty="0"/>
          </a:p>
        </p:txBody>
      </p:sp>
      <p:sp>
        <p:nvSpPr>
          <p:cNvPr id="15" name="Text 12"/>
          <p:cNvSpPr/>
          <p:nvPr/>
        </p:nvSpPr>
        <p:spPr>
          <a:xfrm>
            <a:off x="1023223" y="6053444"/>
            <a:ext cx="7166134" cy="633651"/>
          </a:xfrm>
          <a:prstGeom prst="rect">
            <a:avLst/>
          </a:prstGeom>
          <a:noFill/>
          <a:ln/>
        </p:spPr>
        <p:txBody>
          <a:bodyPr wrap="square" lIns="0" tIns="0" rIns="0" bIns="0" rtlCol="0" anchor="t"/>
          <a:lstStyle/>
          <a:p>
            <a:pPr marL="0" indent="0" algn="l">
              <a:lnSpc>
                <a:spcPts val="2450"/>
              </a:lnSpc>
              <a:buNone/>
            </a:pPr>
            <a:r>
              <a:rPr lang="en-US" sz="1600" dirty="0">
                <a:solidFill>
                  <a:srgbClr val="39393C"/>
                </a:solidFill>
                <a:latin typeface="Open Sans" pitchFamily="34" charset="0"/>
                <a:ea typeface="Open Sans" pitchFamily="34" charset="-122"/>
                <a:cs typeface="Open Sans" pitchFamily="34" charset="-120"/>
              </a:rPr>
              <a:t>The constitution provides AfAS with formal recognition and legal framework for operations across multiple African nations. It should not need frequent revisions</a:t>
            </a:r>
            <a:endParaRPr lang="en-US" sz="1600" dirty="0"/>
          </a:p>
        </p:txBody>
      </p:sp>
      <p:pic>
        <p:nvPicPr>
          <p:cNvPr id="16" name="Picture 15">
            <a:extLst>
              <a:ext uri="{FF2B5EF4-FFF2-40B4-BE49-F238E27FC236}">
                <a16:creationId xmlns:a16="http://schemas.microsoft.com/office/drawing/2014/main" id="{592ADE97-18E0-0DCF-C0B0-FF89B293DA2E}"/>
              </a:ext>
            </a:extLst>
          </p:cNvPr>
          <p:cNvPicPr>
            <a:picLocks noChangeAspect="1"/>
          </p:cNvPicPr>
          <p:nvPr/>
        </p:nvPicPr>
        <p:blipFill>
          <a:blip r:embed="rId3"/>
          <a:stretch>
            <a:fillRect/>
          </a:stretch>
        </p:blipFill>
        <p:spPr>
          <a:xfrm>
            <a:off x="9202781" y="671525"/>
            <a:ext cx="4989468" cy="66526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942386"/>
            <a:ext cx="7272099" cy="708779"/>
          </a:xfrm>
          <a:prstGeom prst="rect">
            <a:avLst/>
          </a:prstGeom>
          <a:noFill/>
          <a:ln/>
        </p:spPr>
        <p:txBody>
          <a:bodyPr wrap="non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By-Laws: The Missing Piece</a:t>
            </a:r>
            <a:endParaRPr lang="en-US" sz="4450" dirty="0"/>
          </a:p>
        </p:txBody>
      </p:sp>
      <p:sp>
        <p:nvSpPr>
          <p:cNvPr id="3" name="Shape 1"/>
          <p:cNvSpPr/>
          <p:nvPr/>
        </p:nvSpPr>
        <p:spPr>
          <a:xfrm>
            <a:off x="793790" y="3250567"/>
            <a:ext cx="4135397" cy="3640564"/>
          </a:xfrm>
          <a:prstGeom prst="roundRect">
            <a:avLst>
              <a:gd name="adj" fmla="val 4597"/>
            </a:avLst>
          </a:prstGeom>
          <a:solidFill>
            <a:srgbClr val="F3F3F7"/>
          </a:solidFill>
          <a:ln w="30480">
            <a:solidFill>
              <a:srgbClr val="C6C6D2"/>
            </a:solidFill>
            <a:prstDash val="solid"/>
          </a:ln>
        </p:spPr>
        <p:txBody>
          <a:bodyPr/>
          <a:lstStyle/>
          <a:p>
            <a:endParaRPr lang="en-US"/>
          </a:p>
        </p:txBody>
      </p:sp>
      <p:sp>
        <p:nvSpPr>
          <p:cNvPr id="4" name="Shape 2"/>
          <p:cNvSpPr/>
          <p:nvPr/>
        </p:nvSpPr>
        <p:spPr>
          <a:xfrm>
            <a:off x="763310" y="3224061"/>
            <a:ext cx="121920" cy="3640564"/>
          </a:xfrm>
          <a:prstGeom prst="roundRect">
            <a:avLst>
              <a:gd name="adj" fmla="val 27907"/>
            </a:avLst>
          </a:prstGeom>
          <a:solidFill>
            <a:srgbClr val="101014"/>
          </a:solidFill>
          <a:ln/>
        </p:spPr>
        <p:txBody>
          <a:bodyPr/>
          <a:lstStyle/>
          <a:p>
            <a:endParaRPr lang="en-US"/>
          </a:p>
        </p:txBody>
      </p:sp>
      <p:sp>
        <p:nvSpPr>
          <p:cNvPr id="5" name="Text 3"/>
          <p:cNvSpPr/>
          <p:nvPr/>
        </p:nvSpPr>
        <p:spPr>
          <a:xfrm>
            <a:off x="1142524" y="336208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Current Gap</a:t>
            </a:r>
            <a:endParaRPr lang="en-US" sz="2200" dirty="0"/>
          </a:p>
        </p:txBody>
      </p:sp>
      <p:sp>
        <p:nvSpPr>
          <p:cNvPr id="6" name="Text 4"/>
          <p:cNvSpPr/>
          <p:nvPr/>
        </p:nvSpPr>
        <p:spPr>
          <a:xfrm>
            <a:off x="1142524" y="3852505"/>
            <a:ext cx="3590330" cy="217741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Whilst AfAS has a constitution, detailed by-laws remain under development. These operational rules translate constitutional principles into practical procedures. </a:t>
            </a:r>
          </a:p>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By-laws can be changed more easily.</a:t>
            </a:r>
            <a:endParaRPr lang="en-US" sz="1750" dirty="0"/>
          </a:p>
        </p:txBody>
      </p:sp>
      <p:sp>
        <p:nvSpPr>
          <p:cNvPr id="7" name="Shape 5"/>
          <p:cNvSpPr/>
          <p:nvPr/>
        </p:nvSpPr>
        <p:spPr>
          <a:xfrm>
            <a:off x="5216962" y="3184305"/>
            <a:ext cx="4196358" cy="3640564"/>
          </a:xfrm>
          <a:prstGeom prst="roundRect">
            <a:avLst>
              <a:gd name="adj" fmla="val 4597"/>
            </a:avLst>
          </a:prstGeom>
          <a:solidFill>
            <a:srgbClr val="F3F3F7"/>
          </a:solidFill>
          <a:ln w="30480">
            <a:solidFill>
              <a:srgbClr val="C6C6D2"/>
            </a:solidFill>
            <a:prstDash val="solid"/>
          </a:ln>
        </p:spPr>
        <p:txBody>
          <a:bodyPr/>
          <a:lstStyle/>
          <a:p>
            <a:endParaRPr lang="en-US"/>
          </a:p>
        </p:txBody>
      </p:sp>
      <p:sp>
        <p:nvSpPr>
          <p:cNvPr id="8" name="Shape 6"/>
          <p:cNvSpPr/>
          <p:nvPr/>
        </p:nvSpPr>
        <p:spPr>
          <a:xfrm>
            <a:off x="5186481" y="3197557"/>
            <a:ext cx="121921" cy="3640564"/>
          </a:xfrm>
          <a:prstGeom prst="roundRect">
            <a:avLst>
              <a:gd name="adj" fmla="val 27907"/>
            </a:avLst>
          </a:prstGeom>
          <a:solidFill>
            <a:srgbClr val="101014"/>
          </a:solidFill>
          <a:ln/>
        </p:spPr>
        <p:txBody>
          <a:bodyPr/>
          <a:lstStyle/>
          <a:p>
            <a:endParaRPr lang="en-US"/>
          </a:p>
        </p:txBody>
      </p:sp>
      <p:sp>
        <p:nvSpPr>
          <p:cNvPr id="9" name="Text 7"/>
          <p:cNvSpPr/>
          <p:nvPr/>
        </p:nvSpPr>
        <p:spPr>
          <a:xfrm>
            <a:off x="5565696" y="336208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Operational Clarity</a:t>
            </a:r>
            <a:endParaRPr lang="en-US" sz="2200" dirty="0"/>
          </a:p>
        </p:txBody>
      </p:sp>
      <p:sp>
        <p:nvSpPr>
          <p:cNvPr id="10" name="Text 8"/>
          <p:cNvSpPr/>
          <p:nvPr/>
        </p:nvSpPr>
        <p:spPr>
          <a:xfrm>
            <a:off x="5565696" y="3932017"/>
            <a:ext cx="3590330" cy="1814513"/>
          </a:xfrm>
          <a:prstGeom prst="rect">
            <a:avLst/>
          </a:prstGeom>
          <a:noFill/>
          <a:ln/>
        </p:spPr>
        <p:txBody>
          <a:bodyPr wrap="square" lIns="0" tIns="0" rIns="0" bIns="0" rtlCol="0" anchor="t"/>
          <a:lstStyle/>
          <a:p>
            <a:pPr>
              <a:lnSpc>
                <a:spcPts val="2850"/>
              </a:lnSpc>
            </a:pPr>
            <a:r>
              <a:rPr lang="en-US" sz="1750" dirty="0">
                <a:solidFill>
                  <a:srgbClr val="39393C"/>
                </a:solidFill>
                <a:latin typeface="Open Sans" pitchFamily="34" charset="0"/>
                <a:ea typeface="Open Sans" pitchFamily="34" charset="-122"/>
                <a:cs typeface="Open Sans" pitchFamily="34" charset="-120"/>
              </a:rPr>
              <a:t>By-laws will provide specific guidance on elections, meetings, committees, and day-to-day governance, including the ethics documents introduced at last GA</a:t>
            </a:r>
          </a:p>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 – ensuring consistency and fairness.</a:t>
            </a:r>
          </a:p>
          <a:p>
            <a:pPr marL="0" indent="0" algn="l">
              <a:lnSpc>
                <a:spcPts val="2850"/>
              </a:lnSpc>
              <a:buNone/>
            </a:pPr>
            <a:endParaRPr lang="en-US" sz="1750" dirty="0"/>
          </a:p>
        </p:txBody>
      </p:sp>
      <p:sp>
        <p:nvSpPr>
          <p:cNvPr id="11" name="Shape 9"/>
          <p:cNvSpPr/>
          <p:nvPr/>
        </p:nvSpPr>
        <p:spPr>
          <a:xfrm>
            <a:off x="9640133" y="3224061"/>
            <a:ext cx="4196358" cy="3640564"/>
          </a:xfrm>
          <a:prstGeom prst="roundRect">
            <a:avLst>
              <a:gd name="adj" fmla="val 4597"/>
            </a:avLst>
          </a:prstGeom>
          <a:solidFill>
            <a:srgbClr val="F3F3F7"/>
          </a:solidFill>
          <a:ln w="30480">
            <a:solidFill>
              <a:srgbClr val="C6C6D2"/>
            </a:solidFill>
            <a:prstDash val="solid"/>
          </a:ln>
        </p:spPr>
        <p:txBody>
          <a:bodyPr/>
          <a:lstStyle/>
          <a:p>
            <a:endParaRPr lang="en-US"/>
          </a:p>
        </p:txBody>
      </p:sp>
      <p:sp>
        <p:nvSpPr>
          <p:cNvPr id="12" name="Shape 10"/>
          <p:cNvSpPr/>
          <p:nvPr/>
        </p:nvSpPr>
        <p:spPr>
          <a:xfrm>
            <a:off x="9609653" y="3224061"/>
            <a:ext cx="60961" cy="3640564"/>
          </a:xfrm>
          <a:prstGeom prst="roundRect">
            <a:avLst>
              <a:gd name="adj" fmla="val 27907"/>
            </a:avLst>
          </a:prstGeom>
          <a:solidFill>
            <a:srgbClr val="101014"/>
          </a:solidFill>
          <a:ln/>
        </p:spPr>
        <p:txBody>
          <a:bodyPr/>
          <a:lstStyle/>
          <a:p>
            <a:endParaRPr lang="en-US"/>
          </a:p>
        </p:txBody>
      </p:sp>
      <p:sp>
        <p:nvSpPr>
          <p:cNvPr id="13" name="Text 11"/>
          <p:cNvSpPr/>
          <p:nvPr/>
        </p:nvSpPr>
        <p:spPr>
          <a:xfrm>
            <a:off x="9988868" y="338859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Implementation Path</a:t>
            </a:r>
            <a:endParaRPr lang="en-US" sz="2200" dirty="0"/>
          </a:p>
        </p:txBody>
      </p:sp>
      <p:sp>
        <p:nvSpPr>
          <p:cNvPr id="14" name="Text 12"/>
          <p:cNvSpPr/>
          <p:nvPr/>
        </p:nvSpPr>
        <p:spPr>
          <a:xfrm>
            <a:off x="9988868" y="3971773"/>
            <a:ext cx="3590330" cy="1814513"/>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The Working Group is drafting comprehensive by-laws that align with constitutional principles whilst addressing practical governance needs. Involves moving  various things: Constitution-&gt; by-laws </a:t>
            </a:r>
            <a:endParaRPr lang="en-US" sz="1750" dirty="0"/>
          </a:p>
        </p:txBody>
      </p:sp>
      <p:sp>
        <p:nvSpPr>
          <p:cNvPr id="15" name="Shape 6">
            <a:extLst>
              <a:ext uri="{FF2B5EF4-FFF2-40B4-BE49-F238E27FC236}">
                <a16:creationId xmlns:a16="http://schemas.microsoft.com/office/drawing/2014/main" id="{E1D2B61C-F191-B94E-E7BD-8AEB79A813E7}"/>
              </a:ext>
            </a:extLst>
          </p:cNvPr>
          <p:cNvSpPr/>
          <p:nvPr/>
        </p:nvSpPr>
        <p:spPr>
          <a:xfrm>
            <a:off x="9584320" y="3219325"/>
            <a:ext cx="121921" cy="3640564"/>
          </a:xfrm>
          <a:prstGeom prst="roundRect">
            <a:avLst>
              <a:gd name="adj" fmla="val 27907"/>
            </a:avLst>
          </a:prstGeom>
          <a:solidFill>
            <a:srgbClr val="101014"/>
          </a:solidFill>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1041763" y="591689"/>
            <a:ext cx="10492502" cy="708779"/>
          </a:xfrm>
          <a:prstGeom prst="rect">
            <a:avLst/>
          </a:prstGeom>
          <a:noFill/>
          <a:ln/>
        </p:spPr>
        <p:txBody>
          <a:bodyPr wrap="non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Key Benefits of Comprehensive By-Laws</a:t>
            </a:r>
            <a:endParaRPr lang="en-US" sz="4450" dirty="0"/>
          </a:p>
        </p:txBody>
      </p:sp>
      <p:pic>
        <p:nvPicPr>
          <p:cNvPr id="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93790" y="1878086"/>
            <a:ext cx="566976" cy="566976"/>
          </a:xfrm>
          <a:prstGeom prst="rect">
            <a:avLst/>
          </a:prstGeom>
        </p:spPr>
      </p:pic>
      <p:sp>
        <p:nvSpPr>
          <p:cNvPr id="4" name="Text 1"/>
          <p:cNvSpPr/>
          <p:nvPr/>
        </p:nvSpPr>
        <p:spPr>
          <a:xfrm>
            <a:off x="1644253" y="187808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Transparency</a:t>
            </a:r>
            <a:endParaRPr lang="en-US" sz="2200" dirty="0"/>
          </a:p>
        </p:txBody>
      </p:sp>
      <p:sp>
        <p:nvSpPr>
          <p:cNvPr id="5" name="Text 2"/>
          <p:cNvSpPr/>
          <p:nvPr/>
        </p:nvSpPr>
        <p:spPr>
          <a:xfrm>
            <a:off x="1644253" y="2368505"/>
            <a:ext cx="5529143"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Clear procedures for all governance processes build trust amongst members and stakeholders.</a:t>
            </a:r>
            <a:endParaRPr lang="en-US" sz="1750" dirty="0"/>
          </a:p>
        </p:txBody>
      </p:sp>
      <p:pic>
        <p:nvPicPr>
          <p:cNvPr id="6"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456884" y="1878086"/>
            <a:ext cx="566976" cy="566976"/>
          </a:xfrm>
          <a:prstGeom prst="rect">
            <a:avLst/>
          </a:prstGeom>
        </p:spPr>
      </p:pic>
      <p:sp>
        <p:nvSpPr>
          <p:cNvPr id="7" name="Text 3"/>
          <p:cNvSpPr/>
          <p:nvPr/>
        </p:nvSpPr>
        <p:spPr>
          <a:xfrm>
            <a:off x="8307348" y="187808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Accountability</a:t>
            </a:r>
            <a:endParaRPr lang="en-US" sz="2200" dirty="0"/>
          </a:p>
        </p:txBody>
      </p:sp>
      <p:sp>
        <p:nvSpPr>
          <p:cNvPr id="8" name="Text 4"/>
          <p:cNvSpPr/>
          <p:nvPr/>
        </p:nvSpPr>
        <p:spPr>
          <a:xfrm>
            <a:off x="8307348" y="2368505"/>
            <a:ext cx="5529263"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Defined roles and responsibilities ensure proper oversight of leadership and decision-making.</a:t>
            </a:r>
            <a:endParaRPr lang="en-US" sz="1750" dirty="0"/>
          </a:p>
        </p:txBody>
      </p:sp>
      <p:pic>
        <p:nvPicPr>
          <p:cNvPr id="9"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93790" y="3547938"/>
            <a:ext cx="566976" cy="566976"/>
          </a:xfrm>
          <a:prstGeom prst="rect">
            <a:avLst/>
          </a:prstGeom>
        </p:spPr>
      </p:pic>
      <p:sp>
        <p:nvSpPr>
          <p:cNvPr id="10" name="Text 5"/>
          <p:cNvSpPr/>
          <p:nvPr/>
        </p:nvSpPr>
        <p:spPr>
          <a:xfrm>
            <a:off x="1644253" y="354793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Consistency</a:t>
            </a:r>
            <a:endParaRPr lang="en-US" sz="2200" dirty="0"/>
          </a:p>
        </p:txBody>
      </p:sp>
      <p:sp>
        <p:nvSpPr>
          <p:cNvPr id="11" name="Text 6"/>
          <p:cNvSpPr/>
          <p:nvPr/>
        </p:nvSpPr>
        <p:spPr>
          <a:xfrm>
            <a:off x="1644253" y="4038356"/>
            <a:ext cx="5529143" cy="1088708"/>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Standardised processes prevent confusion and ensure fair treatment across all governance activities.</a:t>
            </a:r>
            <a:endParaRPr lang="en-US" sz="1750" dirty="0"/>
          </a:p>
        </p:txBody>
      </p:sp>
      <p:pic>
        <p:nvPicPr>
          <p:cNvPr id="12"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456884" y="3547938"/>
            <a:ext cx="566976" cy="566976"/>
          </a:xfrm>
          <a:prstGeom prst="rect">
            <a:avLst/>
          </a:prstGeom>
        </p:spPr>
      </p:pic>
      <p:sp>
        <p:nvSpPr>
          <p:cNvPr id="13" name="Text 7"/>
          <p:cNvSpPr/>
          <p:nvPr/>
        </p:nvSpPr>
        <p:spPr>
          <a:xfrm>
            <a:off x="8307348" y="354793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Sustainability</a:t>
            </a:r>
            <a:endParaRPr lang="en-US" sz="2200" dirty="0"/>
          </a:p>
        </p:txBody>
      </p:sp>
      <p:sp>
        <p:nvSpPr>
          <p:cNvPr id="14" name="Text 8"/>
          <p:cNvSpPr/>
          <p:nvPr/>
        </p:nvSpPr>
        <p:spPr>
          <a:xfrm>
            <a:off x="8307348" y="4038356"/>
            <a:ext cx="5529263"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Robust structures support long-term organisational stability and effective succession planning.</a:t>
            </a:r>
            <a:endParaRPr lang="en-US" sz="1750" dirty="0"/>
          </a:p>
        </p:txBody>
      </p:sp>
      <p:pic>
        <p:nvPicPr>
          <p:cNvPr id="18" name="Picture 17">
            <a:extLst>
              <a:ext uri="{FF2B5EF4-FFF2-40B4-BE49-F238E27FC236}">
                <a16:creationId xmlns:a16="http://schemas.microsoft.com/office/drawing/2014/main" id="{73086F77-CAE4-E0E1-ABE7-1ADC34ADE360}"/>
              </a:ext>
            </a:extLst>
          </p:cNvPr>
          <p:cNvPicPr>
            <a:picLocks noChangeAspect="1"/>
          </p:cNvPicPr>
          <p:nvPr/>
        </p:nvPicPr>
        <p:blipFill>
          <a:blip r:embed="rId7"/>
          <a:stretch>
            <a:fillRect/>
          </a:stretch>
        </p:blipFill>
        <p:spPr>
          <a:xfrm>
            <a:off x="1475714" y="5420463"/>
            <a:ext cx="5142061" cy="2370318"/>
          </a:xfrm>
          <a:prstGeom prst="rect">
            <a:avLst/>
          </a:prstGeom>
        </p:spPr>
      </p:pic>
      <p:pic>
        <p:nvPicPr>
          <p:cNvPr id="20" name="Picture 2">
            <a:extLst>
              <a:ext uri="{FF2B5EF4-FFF2-40B4-BE49-F238E27FC236}">
                <a16:creationId xmlns:a16="http://schemas.microsoft.com/office/drawing/2014/main" id="{3768C575-2FBA-4AC0-9193-C13E4025F8B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269" b="14780"/>
          <a:stretch>
            <a:fillRect/>
          </a:stretch>
        </p:blipFill>
        <p:spPr bwMode="auto">
          <a:xfrm>
            <a:off x="7873139" y="5349424"/>
            <a:ext cx="4308528" cy="260120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323142"/>
            <a:ext cx="8153162" cy="708779"/>
          </a:xfrm>
          <a:prstGeom prst="rect">
            <a:avLst/>
          </a:prstGeom>
          <a:noFill/>
          <a:ln/>
        </p:spPr>
        <p:txBody>
          <a:bodyPr wrap="none" lIns="0" tIns="0" rIns="0" bIns="0" rtlCol="0" anchor="t"/>
          <a:lstStyle/>
          <a:p>
            <a:pPr marL="0" indent="0" algn="l">
              <a:lnSpc>
                <a:spcPts val="5550"/>
              </a:lnSpc>
              <a:buNone/>
            </a:pPr>
            <a:r>
              <a:rPr lang="en-US" sz="4000" b="1" dirty="0">
                <a:solidFill>
                  <a:srgbClr val="101014"/>
                </a:solidFill>
                <a:latin typeface="BODONI 72 BOOK" pitchFamily="2" charset="0"/>
                <a:ea typeface="Playfair Display Bold" pitchFamily="34" charset="-122"/>
                <a:cs typeface="Playfair Display Bold" pitchFamily="34" charset="-120"/>
              </a:rPr>
              <a:t>By-Laws: What They Will Cover</a:t>
            </a:r>
            <a:endParaRPr lang="en-US" sz="4000" dirty="0">
              <a:latin typeface="Bodoni 72 Book" pitchFamily="2" charset="0"/>
            </a:endParaRPr>
          </a:p>
        </p:txBody>
      </p:sp>
      <p:sp>
        <p:nvSpPr>
          <p:cNvPr id="3" name="Text 1"/>
          <p:cNvSpPr/>
          <p:nvPr/>
        </p:nvSpPr>
        <p:spPr>
          <a:xfrm>
            <a:off x="793790" y="2485549"/>
            <a:ext cx="226814" cy="283488"/>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Playfair Display Light" pitchFamily="34" charset="0"/>
                <a:ea typeface="Playfair Display Light" pitchFamily="34" charset="-122"/>
                <a:cs typeface="Playfair Display Light" pitchFamily="34" charset="-120"/>
              </a:rPr>
              <a:t>01</a:t>
            </a:r>
            <a:endParaRPr lang="en-US" sz="1750" dirty="0"/>
          </a:p>
        </p:txBody>
      </p:sp>
      <p:sp>
        <p:nvSpPr>
          <p:cNvPr id="4" name="Shape 2"/>
          <p:cNvSpPr/>
          <p:nvPr/>
        </p:nvSpPr>
        <p:spPr>
          <a:xfrm>
            <a:off x="793790" y="2840593"/>
            <a:ext cx="4196358" cy="30480"/>
          </a:xfrm>
          <a:prstGeom prst="rect">
            <a:avLst/>
          </a:prstGeom>
          <a:solidFill>
            <a:srgbClr val="101014"/>
          </a:solidFill>
          <a:ln/>
        </p:spPr>
        <p:txBody>
          <a:bodyPr/>
          <a:lstStyle/>
          <a:p>
            <a:endParaRPr lang="en-US"/>
          </a:p>
        </p:txBody>
      </p:sp>
      <p:sp>
        <p:nvSpPr>
          <p:cNvPr id="5" name="Text 3"/>
          <p:cNvSpPr/>
          <p:nvPr/>
        </p:nvSpPr>
        <p:spPr>
          <a:xfrm>
            <a:off x="793790" y="3014901"/>
            <a:ext cx="3219688"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BODONI 72 BOOK" pitchFamily="2" charset="0"/>
                <a:ea typeface="Playfair Display Bold" pitchFamily="34" charset="-122"/>
                <a:cs typeface="Playfair Display Bold" pitchFamily="34" charset="-120"/>
              </a:rPr>
              <a:t>Membership Procedures</a:t>
            </a:r>
            <a:endParaRPr lang="en-US" sz="2200" dirty="0">
              <a:latin typeface="Bodoni 72 Book" pitchFamily="2" charset="0"/>
            </a:endParaRPr>
          </a:p>
        </p:txBody>
      </p:sp>
      <p:sp>
        <p:nvSpPr>
          <p:cNvPr id="6" name="Text 4"/>
          <p:cNvSpPr/>
          <p:nvPr/>
        </p:nvSpPr>
        <p:spPr>
          <a:xfrm>
            <a:off x="793790" y="3505319"/>
            <a:ext cx="4196358"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Clear criteria for reviewing and accepting membership applications , fees according to membership category.</a:t>
            </a:r>
            <a:endParaRPr lang="en-US" sz="1750" dirty="0"/>
          </a:p>
        </p:txBody>
      </p:sp>
      <p:sp>
        <p:nvSpPr>
          <p:cNvPr id="7" name="Text 5"/>
          <p:cNvSpPr/>
          <p:nvPr/>
        </p:nvSpPr>
        <p:spPr>
          <a:xfrm>
            <a:off x="5216962" y="2485549"/>
            <a:ext cx="226814" cy="283488"/>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Playfair Display Light" pitchFamily="34" charset="0"/>
                <a:ea typeface="Playfair Display Light" pitchFamily="34" charset="-122"/>
                <a:cs typeface="Playfair Display Light" pitchFamily="34" charset="-120"/>
              </a:rPr>
              <a:t>02</a:t>
            </a:r>
            <a:endParaRPr lang="en-US" sz="1750" dirty="0"/>
          </a:p>
        </p:txBody>
      </p:sp>
      <p:sp>
        <p:nvSpPr>
          <p:cNvPr id="8" name="Shape 6"/>
          <p:cNvSpPr/>
          <p:nvPr/>
        </p:nvSpPr>
        <p:spPr>
          <a:xfrm>
            <a:off x="5216962" y="2840593"/>
            <a:ext cx="4196358" cy="30480"/>
          </a:xfrm>
          <a:prstGeom prst="rect">
            <a:avLst/>
          </a:prstGeom>
          <a:solidFill>
            <a:srgbClr val="101014"/>
          </a:solidFill>
          <a:ln/>
        </p:spPr>
        <p:txBody>
          <a:bodyPr/>
          <a:lstStyle/>
          <a:p>
            <a:endParaRPr lang="en-US"/>
          </a:p>
        </p:txBody>
      </p:sp>
      <p:sp>
        <p:nvSpPr>
          <p:cNvPr id="9" name="Text 7"/>
          <p:cNvSpPr/>
          <p:nvPr/>
        </p:nvSpPr>
        <p:spPr>
          <a:xfrm>
            <a:off x="5216962" y="301490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BODONI 72 BOOK" pitchFamily="2" charset="0"/>
                <a:ea typeface="Playfair Display Bold" pitchFamily="34" charset="-122"/>
                <a:cs typeface="Playfair Display Bold" pitchFamily="34" charset="-120"/>
              </a:rPr>
              <a:t>Governance Bodies</a:t>
            </a:r>
            <a:endParaRPr lang="en-US" sz="2200" dirty="0">
              <a:latin typeface="Bodoni 72 Book" pitchFamily="2" charset="0"/>
            </a:endParaRPr>
          </a:p>
        </p:txBody>
      </p:sp>
      <p:sp>
        <p:nvSpPr>
          <p:cNvPr id="10" name="Text 8"/>
          <p:cNvSpPr/>
          <p:nvPr/>
        </p:nvSpPr>
        <p:spPr>
          <a:xfrm>
            <a:off x="5216962" y="3505319"/>
            <a:ext cx="4196358" cy="1088708"/>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Roles, composition, and operational procedures for Executive, other committees, and working groups</a:t>
            </a:r>
            <a:endParaRPr lang="en-US" sz="1750" dirty="0"/>
          </a:p>
        </p:txBody>
      </p:sp>
      <p:sp>
        <p:nvSpPr>
          <p:cNvPr id="11" name="Text 9"/>
          <p:cNvSpPr/>
          <p:nvPr/>
        </p:nvSpPr>
        <p:spPr>
          <a:xfrm>
            <a:off x="9640133" y="2485549"/>
            <a:ext cx="226814" cy="283488"/>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Playfair Display Light" pitchFamily="34" charset="0"/>
                <a:ea typeface="Playfair Display Light" pitchFamily="34" charset="-122"/>
                <a:cs typeface="Playfair Display Light" pitchFamily="34" charset="-120"/>
              </a:rPr>
              <a:t>03</a:t>
            </a:r>
            <a:endParaRPr lang="en-US" sz="1750" dirty="0"/>
          </a:p>
        </p:txBody>
      </p:sp>
      <p:sp>
        <p:nvSpPr>
          <p:cNvPr id="12" name="Shape 10"/>
          <p:cNvSpPr/>
          <p:nvPr/>
        </p:nvSpPr>
        <p:spPr>
          <a:xfrm>
            <a:off x="9640133" y="2840593"/>
            <a:ext cx="4196358" cy="30480"/>
          </a:xfrm>
          <a:prstGeom prst="rect">
            <a:avLst/>
          </a:prstGeom>
          <a:solidFill>
            <a:srgbClr val="101014"/>
          </a:solidFill>
          <a:ln/>
        </p:spPr>
        <p:txBody>
          <a:bodyPr/>
          <a:lstStyle/>
          <a:p>
            <a:endParaRPr lang="en-US"/>
          </a:p>
        </p:txBody>
      </p:sp>
      <p:sp>
        <p:nvSpPr>
          <p:cNvPr id="13" name="Text 11"/>
          <p:cNvSpPr/>
          <p:nvPr/>
        </p:nvSpPr>
        <p:spPr>
          <a:xfrm>
            <a:off x="9640133" y="301490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BODONI 72 BOOK" pitchFamily="2" charset="0"/>
                <a:ea typeface="Playfair Display Bold" pitchFamily="34" charset="-122"/>
                <a:cs typeface="Playfair Display Bold" pitchFamily="34" charset="-120"/>
              </a:rPr>
              <a:t>Election Processes</a:t>
            </a:r>
            <a:endParaRPr lang="en-US" sz="2200" dirty="0">
              <a:latin typeface="Bodoni 72 Book" pitchFamily="2" charset="0"/>
            </a:endParaRPr>
          </a:p>
        </p:txBody>
      </p:sp>
      <p:sp>
        <p:nvSpPr>
          <p:cNvPr id="14" name="Text 12"/>
          <p:cNvSpPr/>
          <p:nvPr/>
        </p:nvSpPr>
        <p:spPr>
          <a:xfrm>
            <a:off x="9640133" y="3505319"/>
            <a:ext cx="4196358"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Transparent procedures for nominating and electing leadership positions including the nominations committee</a:t>
            </a:r>
            <a:endParaRPr lang="en-US" sz="1750" dirty="0"/>
          </a:p>
        </p:txBody>
      </p:sp>
      <p:sp>
        <p:nvSpPr>
          <p:cNvPr id="15" name="Text 13"/>
          <p:cNvSpPr/>
          <p:nvPr/>
        </p:nvSpPr>
        <p:spPr>
          <a:xfrm>
            <a:off x="793790" y="4990862"/>
            <a:ext cx="226814" cy="283488"/>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Playfair Display Light" pitchFamily="34" charset="0"/>
                <a:ea typeface="Playfair Display Light" pitchFamily="34" charset="-122"/>
                <a:cs typeface="Playfair Display Light" pitchFamily="34" charset="-120"/>
              </a:rPr>
              <a:t>04</a:t>
            </a:r>
            <a:endParaRPr lang="en-US" sz="1750" dirty="0"/>
          </a:p>
        </p:txBody>
      </p:sp>
      <p:sp>
        <p:nvSpPr>
          <p:cNvPr id="17" name="Text 15"/>
          <p:cNvSpPr/>
          <p:nvPr/>
        </p:nvSpPr>
        <p:spPr>
          <a:xfrm>
            <a:off x="793790" y="552021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BODONI 72 BOOK" pitchFamily="2" charset="0"/>
                <a:ea typeface="Playfair Display Bold" pitchFamily="34" charset="-122"/>
                <a:cs typeface="Playfair Display Bold" pitchFamily="34" charset="-120"/>
              </a:rPr>
              <a:t>Meeting Protocols</a:t>
            </a:r>
            <a:endParaRPr lang="en-US" sz="2200" dirty="0">
              <a:latin typeface="Bodoni 72 Book" pitchFamily="2" charset="0"/>
            </a:endParaRPr>
          </a:p>
        </p:txBody>
      </p:sp>
      <p:sp>
        <p:nvSpPr>
          <p:cNvPr id="18" name="Text 16"/>
          <p:cNvSpPr/>
          <p:nvPr/>
        </p:nvSpPr>
        <p:spPr>
          <a:xfrm>
            <a:off x="793790" y="6010632"/>
            <a:ext cx="3870975"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Rules for convening meetings, quorum requirements, and decision-making procedures</a:t>
            </a:r>
            <a:endParaRPr lang="en-US" sz="1750" dirty="0"/>
          </a:p>
        </p:txBody>
      </p:sp>
      <p:sp>
        <p:nvSpPr>
          <p:cNvPr id="19" name="Text 17"/>
          <p:cNvSpPr/>
          <p:nvPr/>
        </p:nvSpPr>
        <p:spPr>
          <a:xfrm>
            <a:off x="5228686" y="4990862"/>
            <a:ext cx="226814" cy="283488"/>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Playfair Display Light" pitchFamily="34" charset="0"/>
                <a:ea typeface="Playfair Display Light" pitchFamily="34" charset="-122"/>
                <a:cs typeface="Playfair Display Light" pitchFamily="34" charset="-120"/>
              </a:rPr>
              <a:t>05</a:t>
            </a:r>
            <a:endParaRPr lang="en-US" sz="1750" dirty="0"/>
          </a:p>
        </p:txBody>
      </p:sp>
      <p:sp>
        <p:nvSpPr>
          <p:cNvPr id="21" name="Text 19"/>
          <p:cNvSpPr/>
          <p:nvPr/>
        </p:nvSpPr>
        <p:spPr>
          <a:xfrm>
            <a:off x="5215432" y="552021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BODONI 72 BOOK" pitchFamily="2" charset="0"/>
                <a:ea typeface="Playfair Display Bold" pitchFamily="34" charset="-122"/>
                <a:cs typeface="Playfair Display Bold" pitchFamily="34" charset="-120"/>
              </a:rPr>
              <a:t>Financial Oversight</a:t>
            </a:r>
            <a:endParaRPr lang="en-US" sz="2200" dirty="0">
              <a:latin typeface="Bodoni 72 Book" pitchFamily="2" charset="0"/>
            </a:endParaRPr>
          </a:p>
        </p:txBody>
      </p:sp>
      <p:sp>
        <p:nvSpPr>
          <p:cNvPr id="22" name="Text 20"/>
          <p:cNvSpPr/>
          <p:nvPr/>
        </p:nvSpPr>
        <p:spPr>
          <a:xfrm>
            <a:off x="5228686" y="6010632"/>
            <a:ext cx="4196358"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Guidelines for budgeting, financial reporting, travel policy and audit processes </a:t>
            </a:r>
            <a:endParaRPr lang="en-US" sz="1750" dirty="0"/>
          </a:p>
        </p:txBody>
      </p:sp>
      <p:sp>
        <p:nvSpPr>
          <p:cNvPr id="23" name="Shape 2">
            <a:extLst>
              <a:ext uri="{FF2B5EF4-FFF2-40B4-BE49-F238E27FC236}">
                <a16:creationId xmlns:a16="http://schemas.microsoft.com/office/drawing/2014/main" id="{2152C184-C738-183A-94DF-7DE1E8FB9CFF}"/>
              </a:ext>
            </a:extLst>
          </p:cNvPr>
          <p:cNvSpPr/>
          <p:nvPr/>
        </p:nvSpPr>
        <p:spPr>
          <a:xfrm>
            <a:off x="879930" y="5457905"/>
            <a:ext cx="4196358" cy="30480"/>
          </a:xfrm>
          <a:prstGeom prst="rect">
            <a:avLst/>
          </a:prstGeom>
          <a:solidFill>
            <a:srgbClr val="101014"/>
          </a:solidFill>
          <a:ln/>
        </p:spPr>
        <p:txBody>
          <a:bodyPr/>
          <a:lstStyle/>
          <a:p>
            <a:endParaRPr lang="en-US"/>
          </a:p>
        </p:txBody>
      </p:sp>
      <p:sp>
        <p:nvSpPr>
          <p:cNvPr id="24" name="Shape 6">
            <a:extLst>
              <a:ext uri="{FF2B5EF4-FFF2-40B4-BE49-F238E27FC236}">
                <a16:creationId xmlns:a16="http://schemas.microsoft.com/office/drawing/2014/main" id="{A5BFEF41-6B89-30E7-83F3-DD542F87D3AF}"/>
              </a:ext>
            </a:extLst>
          </p:cNvPr>
          <p:cNvSpPr/>
          <p:nvPr/>
        </p:nvSpPr>
        <p:spPr>
          <a:xfrm>
            <a:off x="5282278" y="5453161"/>
            <a:ext cx="4196358" cy="30480"/>
          </a:xfrm>
          <a:prstGeom prst="rect">
            <a:avLst/>
          </a:prstGeom>
          <a:solidFill>
            <a:srgbClr val="101014"/>
          </a:solidFill>
          <a:ln/>
        </p:spPr>
        <p:txBody>
          <a:bodyPr/>
          <a:lstStyle/>
          <a:p>
            <a:endParaRPr lang="en-US"/>
          </a:p>
        </p:txBody>
      </p:sp>
      <p:sp>
        <p:nvSpPr>
          <p:cNvPr id="25" name="Shape 6">
            <a:extLst>
              <a:ext uri="{FF2B5EF4-FFF2-40B4-BE49-F238E27FC236}">
                <a16:creationId xmlns:a16="http://schemas.microsoft.com/office/drawing/2014/main" id="{21C1A8AB-0CA2-BC70-B32F-E3806DCA2818}"/>
              </a:ext>
            </a:extLst>
          </p:cNvPr>
          <p:cNvSpPr/>
          <p:nvPr/>
        </p:nvSpPr>
        <p:spPr>
          <a:xfrm>
            <a:off x="9686626" y="5431390"/>
            <a:ext cx="4196358" cy="30480"/>
          </a:xfrm>
          <a:prstGeom prst="rect">
            <a:avLst/>
          </a:prstGeom>
          <a:solidFill>
            <a:srgbClr val="101014"/>
          </a:solidFill>
          <a:ln/>
        </p:spPr>
        <p:txBody>
          <a:bodyPr/>
          <a:lstStyle/>
          <a:p>
            <a:endParaRPr lang="en-US"/>
          </a:p>
        </p:txBody>
      </p:sp>
      <p:sp>
        <p:nvSpPr>
          <p:cNvPr id="26" name="TextBox 25">
            <a:extLst>
              <a:ext uri="{FF2B5EF4-FFF2-40B4-BE49-F238E27FC236}">
                <a16:creationId xmlns:a16="http://schemas.microsoft.com/office/drawing/2014/main" id="{B80E18B1-C5DF-0BD9-2BB4-BB77233F699A}"/>
              </a:ext>
            </a:extLst>
          </p:cNvPr>
          <p:cNvSpPr txBox="1"/>
          <p:nvPr/>
        </p:nvSpPr>
        <p:spPr>
          <a:xfrm>
            <a:off x="9623107" y="5489734"/>
            <a:ext cx="974947" cy="430887"/>
          </a:xfrm>
          <a:prstGeom prst="rect">
            <a:avLst/>
          </a:prstGeom>
          <a:noFill/>
        </p:spPr>
        <p:txBody>
          <a:bodyPr wrap="none" rtlCol="0">
            <a:spAutoFit/>
          </a:bodyPr>
          <a:lstStyle/>
          <a:p>
            <a:r>
              <a:rPr lang="en-US" sz="2200" b="1" dirty="0">
                <a:latin typeface="Bodoni 72 Book" pitchFamily="2" charset="0"/>
              </a:rPr>
              <a:t>Ethics</a:t>
            </a:r>
            <a:r>
              <a:rPr lang="en-US" sz="2200" dirty="0">
                <a:latin typeface="Playfair Display" pitchFamily="2" charset="77"/>
              </a:rPr>
              <a:t> </a:t>
            </a:r>
            <a:r>
              <a:rPr lang="en-US" dirty="0"/>
              <a:t> </a:t>
            </a:r>
          </a:p>
        </p:txBody>
      </p:sp>
      <p:sp>
        <p:nvSpPr>
          <p:cNvPr id="28" name="TextBox 27">
            <a:extLst>
              <a:ext uri="{FF2B5EF4-FFF2-40B4-BE49-F238E27FC236}">
                <a16:creationId xmlns:a16="http://schemas.microsoft.com/office/drawing/2014/main" id="{82FFD318-AF88-053C-D3A3-831EBE3AFC4B}"/>
              </a:ext>
            </a:extLst>
          </p:cNvPr>
          <p:cNvSpPr txBox="1"/>
          <p:nvPr/>
        </p:nvSpPr>
        <p:spPr>
          <a:xfrm>
            <a:off x="9646920" y="5956276"/>
            <a:ext cx="4196358" cy="1917769"/>
          </a:xfrm>
          <a:prstGeom prst="rect">
            <a:avLst/>
          </a:prstGeom>
          <a:noFill/>
        </p:spPr>
        <p:txBody>
          <a:bodyPr wrap="square">
            <a:spAutoFit/>
          </a:bodyPr>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Code of conduct, conflicts of interest, procedures for investigating disputes, complaints etc.</a:t>
            </a:r>
          </a:p>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Currently in ”Ethics document” approved in 2025</a:t>
            </a:r>
            <a:endParaRPr lang="en-US" sz="1750" dirty="0"/>
          </a:p>
        </p:txBody>
      </p:sp>
      <p:sp>
        <p:nvSpPr>
          <p:cNvPr id="29" name="TextBox 28">
            <a:extLst>
              <a:ext uri="{FF2B5EF4-FFF2-40B4-BE49-F238E27FC236}">
                <a16:creationId xmlns:a16="http://schemas.microsoft.com/office/drawing/2014/main" id="{8C07B33D-8722-39DF-0C55-6FF95128C76F}"/>
              </a:ext>
            </a:extLst>
          </p:cNvPr>
          <p:cNvSpPr txBox="1"/>
          <p:nvPr/>
        </p:nvSpPr>
        <p:spPr>
          <a:xfrm>
            <a:off x="9623107" y="5021342"/>
            <a:ext cx="418704" cy="369332"/>
          </a:xfrm>
          <a:prstGeom prst="rect">
            <a:avLst/>
          </a:prstGeom>
          <a:noFill/>
        </p:spPr>
        <p:txBody>
          <a:bodyPr wrap="none" rtlCol="0">
            <a:spAutoFit/>
          </a:bodyPr>
          <a:lstStyle/>
          <a:p>
            <a:r>
              <a:rPr lang="en-US" dirty="0">
                <a:solidFill>
                  <a:srgbClr val="39393C"/>
                </a:solidFill>
                <a:latin typeface="Bodoni MT" panose="02070603080606020203" pitchFamily="18" charset="77"/>
                <a:ea typeface="Playfair Display Light" pitchFamily="34" charset="-122"/>
                <a:cs typeface="Playfair Display Light" pitchFamily="34" charset="-120"/>
              </a:rPr>
              <a:t>06</a:t>
            </a:r>
            <a:endParaRPr lang="en-US" dirty="0">
              <a:latin typeface="Bodoni MT" panose="02070603080606020203" pitchFamily="18" charset="77"/>
            </a:endParaRPr>
          </a:p>
        </p:txBody>
      </p:sp>
      <p:sp>
        <p:nvSpPr>
          <p:cNvPr id="16" name="TextBox 15">
            <a:extLst>
              <a:ext uri="{FF2B5EF4-FFF2-40B4-BE49-F238E27FC236}">
                <a16:creationId xmlns:a16="http://schemas.microsoft.com/office/drawing/2014/main" id="{83802473-4E6E-AF54-530D-8DD097275247}"/>
              </a:ext>
            </a:extLst>
          </p:cNvPr>
          <p:cNvSpPr txBox="1"/>
          <p:nvPr/>
        </p:nvSpPr>
        <p:spPr>
          <a:xfrm>
            <a:off x="8294924" y="1028684"/>
            <a:ext cx="4371966" cy="769441"/>
          </a:xfrm>
          <a:prstGeom prst="rect">
            <a:avLst/>
          </a:prstGeom>
          <a:noFill/>
        </p:spPr>
        <p:txBody>
          <a:bodyPr wrap="none" rtlCol="0">
            <a:spAutoFit/>
          </a:bodyPr>
          <a:lstStyle/>
          <a:p>
            <a:pPr algn="ctr"/>
            <a:r>
              <a:rPr lang="en-US" sz="2200" dirty="0">
                <a:solidFill>
                  <a:srgbClr val="7030A0"/>
                </a:solidFill>
                <a:highlight>
                  <a:srgbClr val="FFFF00"/>
                </a:highlight>
              </a:rPr>
              <a:t>Some items to be moved from the </a:t>
            </a:r>
          </a:p>
          <a:p>
            <a:pPr algn="ctr"/>
            <a:r>
              <a:rPr lang="en-US" sz="2200" dirty="0">
                <a:solidFill>
                  <a:srgbClr val="7030A0"/>
                </a:solidFill>
                <a:highlight>
                  <a:srgbClr val="FFFF00"/>
                </a:highlight>
              </a:rPr>
              <a:t>constitution others newly developed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C9F7EEE6-74C4-326B-6F49-33F6CABF6F0A}"/>
              </a:ext>
            </a:extLst>
          </p:cNvPr>
          <p:cNvSpPr/>
          <p:nvPr/>
        </p:nvSpPr>
        <p:spPr>
          <a:xfrm>
            <a:off x="793790" y="1323142"/>
            <a:ext cx="8153162" cy="708779"/>
          </a:xfrm>
          <a:prstGeom prst="rect">
            <a:avLst/>
          </a:prstGeom>
          <a:noFill/>
          <a:ln/>
        </p:spPr>
        <p:txBody>
          <a:bodyPr wrap="none" lIns="0" tIns="0" rIns="0" bIns="0" rtlCol="0" anchor="t"/>
          <a:lstStyle/>
          <a:p>
            <a:pPr marL="0" indent="0" algn="l">
              <a:lnSpc>
                <a:spcPts val="5550"/>
              </a:lnSpc>
              <a:buNone/>
            </a:pPr>
            <a:r>
              <a:rPr lang="en-US" sz="4000" b="1" dirty="0">
                <a:solidFill>
                  <a:srgbClr val="101014"/>
                </a:solidFill>
                <a:latin typeface="BODONI 72 BOOK" pitchFamily="2" charset="0"/>
                <a:ea typeface="Playfair Display Bold" pitchFamily="34" charset="-122"/>
              </a:rPr>
              <a:t>Membership Criteria</a:t>
            </a:r>
            <a:endParaRPr lang="en-US" sz="4000" dirty="0">
              <a:latin typeface="Bodoni 72 Book" pitchFamily="2" charset="0"/>
            </a:endParaRPr>
          </a:p>
        </p:txBody>
      </p:sp>
      <p:sp>
        <p:nvSpPr>
          <p:cNvPr id="4" name="TextBox 3">
            <a:extLst>
              <a:ext uri="{FF2B5EF4-FFF2-40B4-BE49-F238E27FC236}">
                <a16:creationId xmlns:a16="http://schemas.microsoft.com/office/drawing/2014/main" id="{018B11FB-0D05-8524-2230-CF8749797F03}"/>
              </a:ext>
            </a:extLst>
          </p:cNvPr>
          <p:cNvSpPr txBox="1"/>
          <p:nvPr/>
        </p:nvSpPr>
        <p:spPr>
          <a:xfrm>
            <a:off x="604154" y="2479824"/>
            <a:ext cx="6580417" cy="4708981"/>
          </a:xfrm>
          <a:prstGeom prst="rect">
            <a:avLst/>
          </a:prstGeom>
          <a:noFill/>
        </p:spPr>
        <p:txBody>
          <a:bodyPr wrap="square">
            <a:spAutoFit/>
          </a:bodyPr>
          <a:lstStyle/>
          <a:p>
            <a:r>
              <a:rPr lang="en-US" sz="2000" dirty="0"/>
              <a:t>Candidates for full membership shall be persons who satisfy at least one of the following criteria: </a:t>
            </a:r>
          </a:p>
          <a:p>
            <a:pPr marL="400050" indent="-400050">
              <a:buAutoNum type="romanLcParenBoth"/>
            </a:pPr>
            <a:r>
              <a:rPr lang="en-US" sz="2000" dirty="0"/>
              <a:t>successfully completed a PhD or DSc Degree in astronomy or </a:t>
            </a:r>
            <a:r>
              <a:rPr lang="en-US" sz="2000" dirty="0">
                <a:highlight>
                  <a:srgbClr val="FFFF00"/>
                </a:highlight>
              </a:rPr>
              <a:t>a related field</a:t>
            </a:r>
            <a:r>
              <a:rPr lang="en-US" sz="2000" dirty="0"/>
              <a:t> </a:t>
            </a:r>
          </a:p>
          <a:p>
            <a:pPr marL="400050" indent="-400050">
              <a:buAutoNum type="romanLcParenBoth"/>
            </a:pPr>
            <a:r>
              <a:rPr lang="en-US" sz="2000" dirty="0"/>
              <a:t>successfully completed a Master’s Degree in astronomy or a related field and has thereafter, for at least two years, been engaged in activities related to astronomy </a:t>
            </a:r>
          </a:p>
          <a:p>
            <a:pPr marL="400050" indent="-400050">
              <a:buAutoNum type="romanLcParenBoth"/>
            </a:pPr>
            <a:r>
              <a:rPr lang="en-US" sz="2000" dirty="0"/>
              <a:t>successfully completed a Bachelors and/or Honours degree in astronomy or related field and has thereafter for at least five years been engaged in activities related to astronomy </a:t>
            </a:r>
          </a:p>
          <a:p>
            <a:pPr marL="400050" indent="-400050">
              <a:buAutoNum type="romanLcParenBoth"/>
            </a:pPr>
            <a:r>
              <a:rPr lang="en-US" sz="2000" dirty="0"/>
              <a:t>have  presented proof of independent authorship or co-authorship of accepted, or published, refereed astronomy paper(s) that has been accepted by the Membership Committee of the Society. </a:t>
            </a:r>
          </a:p>
        </p:txBody>
      </p:sp>
      <p:sp>
        <p:nvSpPr>
          <p:cNvPr id="5" name="TextBox 4">
            <a:extLst>
              <a:ext uri="{FF2B5EF4-FFF2-40B4-BE49-F238E27FC236}">
                <a16:creationId xmlns:a16="http://schemas.microsoft.com/office/drawing/2014/main" id="{BCF82C65-B396-E26D-90F9-75C6130D52DA}"/>
              </a:ext>
            </a:extLst>
          </p:cNvPr>
          <p:cNvSpPr txBox="1"/>
          <p:nvPr/>
        </p:nvSpPr>
        <p:spPr>
          <a:xfrm>
            <a:off x="7632079" y="2479824"/>
            <a:ext cx="6580417" cy="6340197"/>
          </a:xfrm>
          <a:prstGeom prst="rect">
            <a:avLst/>
          </a:prstGeom>
          <a:noFill/>
        </p:spPr>
        <p:txBody>
          <a:bodyPr wrap="square" rtlCol="0">
            <a:spAutoFit/>
          </a:bodyPr>
          <a:lstStyle/>
          <a:p>
            <a:r>
              <a:rPr lang="en-US" sz="2800" dirty="0"/>
              <a:t>Changes</a:t>
            </a:r>
          </a:p>
          <a:p>
            <a:endParaRPr lang="en-US" sz="2000" dirty="0"/>
          </a:p>
          <a:p>
            <a:r>
              <a:rPr lang="en-US" sz="2000" dirty="0"/>
              <a:t>“</a:t>
            </a:r>
            <a:r>
              <a:rPr lang="en-US" sz="2000" dirty="0">
                <a:highlight>
                  <a:srgbClr val="FFFF00"/>
                </a:highlight>
              </a:rPr>
              <a:t>Related field</a:t>
            </a:r>
            <a:r>
              <a:rPr lang="en-US" sz="2000" dirty="0"/>
              <a:t>:” Membership Committee generally interpreted this as physics or mathematics </a:t>
            </a:r>
          </a:p>
          <a:p>
            <a:endParaRPr lang="en-US" sz="2000" dirty="0"/>
          </a:p>
          <a:p>
            <a:r>
              <a:rPr lang="en-US" sz="2000" dirty="0"/>
              <a:t>Other considerations for background training:</a:t>
            </a:r>
          </a:p>
          <a:p>
            <a:r>
              <a:rPr lang="en-US" sz="2000" dirty="0"/>
              <a:t>(</a:t>
            </a:r>
            <a:r>
              <a:rPr lang="en-US" sz="2000" dirty="0" err="1"/>
              <a:t>i</a:t>
            </a:r>
            <a:r>
              <a:rPr lang="en-US" sz="2000" dirty="0"/>
              <a:t>) Geology for people involved in lunar or planetary science</a:t>
            </a:r>
          </a:p>
          <a:p>
            <a:r>
              <a:rPr lang="en-US" sz="2000" dirty="0"/>
              <a:t>(ii) Biology for those involved in astro-biology</a:t>
            </a:r>
          </a:p>
          <a:p>
            <a:r>
              <a:rPr lang="en-US" sz="2000" dirty="0"/>
              <a:t>“</a:t>
            </a:r>
            <a:r>
              <a:rPr lang="en-US" sz="2000" i="1" dirty="0"/>
              <a:t>Boundaries are meant to be transcended</a:t>
            </a:r>
            <a:r>
              <a:rPr lang="en-US" sz="2000" dirty="0"/>
              <a:t>” Amare Abebe (President of </a:t>
            </a:r>
            <a:r>
              <a:rPr lang="en-US" sz="2000" dirty="0" err="1"/>
              <a:t>AfAS</a:t>
            </a:r>
            <a:r>
              <a:rPr lang="en-US" sz="2000" dirty="0"/>
              <a:t>)</a:t>
            </a:r>
          </a:p>
          <a:p>
            <a:endParaRPr lang="en-US" sz="2000" dirty="0"/>
          </a:p>
          <a:p>
            <a:r>
              <a:rPr lang="en-US" sz="2000" dirty="0"/>
              <a:t>However, broader criteria should only be adopted once members are paying fees.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dirty="0"/>
          </a:p>
        </p:txBody>
      </p:sp>
      <p:pic>
        <p:nvPicPr>
          <p:cNvPr id="3" name="Picture 2" descr="Top 10 Dynamicity Icon PowerPoint Presentation Templates in 2026">
            <a:extLst>
              <a:ext uri="{FF2B5EF4-FFF2-40B4-BE49-F238E27FC236}">
                <a16:creationId xmlns:a16="http://schemas.microsoft.com/office/drawing/2014/main" id="{8C09BBF2-E45C-CD6A-6B85-B7B5EA9E6A51}"/>
              </a:ext>
            </a:extLst>
          </p:cNvPr>
          <p:cNvPicPr>
            <a:picLocks noChangeAspect="1"/>
          </p:cNvPicPr>
          <p:nvPr/>
        </p:nvPicPr>
        <p:blipFill rotWithShape="1">
          <a:blip r:embed="rId3"/>
          <a:srcRect l="30060" t="18459" r="28361" b="6246"/>
          <a:stretch>
            <a:fillRect/>
          </a:stretch>
        </p:blipFill>
        <p:spPr>
          <a:xfrm>
            <a:off x="10301442" y="146305"/>
            <a:ext cx="2717271" cy="2767857"/>
          </a:xfrm>
          <a:prstGeom prst="rect">
            <a:avLst/>
          </a:prstGeom>
        </p:spPr>
      </p:pic>
    </p:spTree>
    <p:extLst>
      <p:ext uri="{BB962C8B-B14F-4D97-AF65-F5344CB8AC3E}">
        <p14:creationId xmlns:p14="http://schemas.microsoft.com/office/powerpoint/2010/main" val="1431102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8" name="Picture 7" descr="Regions of the African Union, according to the African Union classification.">
            <a:extLst>
              <a:ext uri="{FF2B5EF4-FFF2-40B4-BE49-F238E27FC236}">
                <a16:creationId xmlns:a16="http://schemas.microsoft.com/office/drawing/2014/main" id="{8CD2D0B1-70DD-5914-632C-98B22B066819}"/>
              </a:ext>
            </a:extLst>
          </p:cNvPr>
          <p:cNvPicPr>
            <a:picLocks noChangeAspect="1"/>
          </p:cNvPicPr>
          <p:nvPr/>
        </p:nvPicPr>
        <p:blipFill>
          <a:blip r:embed="rId3"/>
          <a:srcRect t="8552" r="8174" b="10916"/>
          <a:stretch>
            <a:fillRect/>
          </a:stretch>
        </p:blipFill>
        <p:spPr>
          <a:xfrm>
            <a:off x="9026565" y="702129"/>
            <a:ext cx="5642807" cy="4261757"/>
          </a:xfrm>
          <a:prstGeom prst="rect">
            <a:avLst/>
          </a:prstGeom>
        </p:spPr>
      </p:pic>
      <p:pic>
        <p:nvPicPr>
          <p:cNvPr id="11" name="Picture 10" descr="A map of africa with different colored continents&#10;&#10;AI-generated content may be incorrect.">
            <a:extLst>
              <a:ext uri="{FF2B5EF4-FFF2-40B4-BE49-F238E27FC236}">
                <a16:creationId xmlns:a16="http://schemas.microsoft.com/office/drawing/2014/main" id="{07F39339-D124-1CC5-26A8-D2E96DD58CC9}"/>
              </a:ext>
            </a:extLst>
          </p:cNvPr>
          <p:cNvPicPr>
            <a:picLocks noChangeAspect="1"/>
          </p:cNvPicPr>
          <p:nvPr/>
        </p:nvPicPr>
        <p:blipFill>
          <a:blip r:embed="rId4"/>
          <a:srcRect l="5995" r="9411"/>
          <a:stretch>
            <a:fillRect/>
          </a:stretch>
        </p:blipFill>
        <p:spPr>
          <a:xfrm>
            <a:off x="8620857" y="11202"/>
            <a:ext cx="6221186" cy="7354173"/>
          </a:xfrm>
          <a:prstGeom prst="rect">
            <a:avLst/>
          </a:prstGeom>
        </p:spPr>
      </p:pic>
      <p:sp>
        <p:nvSpPr>
          <p:cNvPr id="4" name="Text 1"/>
          <p:cNvSpPr/>
          <p:nvPr/>
        </p:nvSpPr>
        <p:spPr>
          <a:xfrm>
            <a:off x="793790" y="3608784"/>
            <a:ext cx="3253740" cy="354330"/>
          </a:xfrm>
          <a:prstGeom prst="rect">
            <a:avLst/>
          </a:prstGeom>
          <a:noFill/>
          <a:ln/>
        </p:spPr>
        <p:txBody>
          <a:bodyPr wrap="none" lIns="0" tIns="0" rIns="0" bIns="0" rtlCol="0" anchor="t"/>
          <a:lstStyle/>
          <a:p>
            <a:pPr marL="0" indent="0" algn="l">
              <a:lnSpc>
                <a:spcPts val="2750"/>
              </a:lnSpc>
              <a:buNone/>
            </a:pPr>
            <a:endParaRPr lang="en-US" sz="2200" dirty="0">
              <a:latin typeface="Bodoni 72 Book" pitchFamily="2" charset="0"/>
            </a:endParaRPr>
          </a:p>
        </p:txBody>
      </p:sp>
      <p:sp>
        <p:nvSpPr>
          <p:cNvPr id="5" name="Text 2"/>
          <p:cNvSpPr/>
          <p:nvPr/>
        </p:nvSpPr>
        <p:spPr>
          <a:xfrm>
            <a:off x="793790" y="4189928"/>
            <a:ext cx="3501509" cy="217741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a:t>
            </a:r>
            <a:endParaRPr lang="en-US" sz="1750" dirty="0"/>
          </a:p>
        </p:txBody>
      </p:sp>
      <p:sp>
        <p:nvSpPr>
          <p:cNvPr id="6" name="Text 3"/>
          <p:cNvSpPr/>
          <p:nvPr/>
        </p:nvSpPr>
        <p:spPr>
          <a:xfrm>
            <a:off x="4856321" y="3608784"/>
            <a:ext cx="2835235" cy="354330"/>
          </a:xfrm>
          <a:prstGeom prst="rect">
            <a:avLst/>
          </a:prstGeom>
          <a:noFill/>
          <a:ln/>
        </p:spPr>
        <p:txBody>
          <a:bodyPr wrap="none" lIns="0" tIns="0" rIns="0" bIns="0" rtlCol="0" anchor="t"/>
          <a:lstStyle/>
          <a:p>
            <a:pPr marL="0" indent="0" algn="l">
              <a:lnSpc>
                <a:spcPts val="2750"/>
              </a:lnSpc>
              <a:buNone/>
            </a:pPr>
            <a:endParaRPr lang="en-US" sz="2200" dirty="0"/>
          </a:p>
        </p:txBody>
      </p:sp>
      <p:sp>
        <p:nvSpPr>
          <p:cNvPr id="7" name="Text 4"/>
          <p:cNvSpPr/>
          <p:nvPr/>
        </p:nvSpPr>
        <p:spPr>
          <a:xfrm>
            <a:off x="4856321" y="4189928"/>
            <a:ext cx="3501509" cy="2336006"/>
          </a:xfrm>
          <a:prstGeom prst="rect">
            <a:avLst/>
          </a:prstGeom>
          <a:noFill/>
          <a:ln/>
        </p:spPr>
        <p:txBody>
          <a:bodyPr wrap="square" lIns="0" tIns="0" rIns="0" bIns="0" rtlCol="0" anchor="t"/>
          <a:lstStyle/>
          <a:p>
            <a:pPr marL="342900" indent="-342900" algn="l">
              <a:lnSpc>
                <a:spcPts val="2850"/>
              </a:lnSpc>
              <a:buSzPct val="100000"/>
              <a:buChar char="•"/>
            </a:pPr>
            <a:endParaRPr lang="en-US" sz="1750" dirty="0"/>
          </a:p>
        </p:txBody>
      </p:sp>
      <p:sp>
        <p:nvSpPr>
          <p:cNvPr id="9" name="TextBox 8">
            <a:extLst>
              <a:ext uri="{FF2B5EF4-FFF2-40B4-BE49-F238E27FC236}">
                <a16:creationId xmlns:a16="http://schemas.microsoft.com/office/drawing/2014/main" id="{9485A416-95D3-787A-C727-C5824C0BC483}"/>
              </a:ext>
            </a:extLst>
          </p:cNvPr>
          <p:cNvSpPr txBox="1"/>
          <p:nvPr/>
        </p:nvSpPr>
        <p:spPr>
          <a:xfrm>
            <a:off x="1017905" y="2994948"/>
            <a:ext cx="5739356" cy="4924425"/>
          </a:xfrm>
          <a:prstGeom prst="rect">
            <a:avLst/>
          </a:prstGeom>
          <a:noFill/>
        </p:spPr>
        <p:txBody>
          <a:bodyPr wrap="square" rtlCol="0">
            <a:spAutoFit/>
          </a:bodyPr>
          <a:lstStyle/>
          <a:p>
            <a:pPr>
              <a:lnSpc>
                <a:spcPct val="150000"/>
              </a:lnSpc>
            </a:pPr>
            <a:r>
              <a:rPr lang="en-US" sz="2800" dirty="0"/>
              <a:t>Analysis (pre-2026 fee introduction):</a:t>
            </a:r>
          </a:p>
          <a:p>
            <a:pPr>
              <a:lnSpc>
                <a:spcPct val="150000"/>
              </a:lnSpc>
            </a:pPr>
            <a:r>
              <a:rPr lang="en-US" sz="2800" dirty="0"/>
              <a:t> ~50 members from each of</a:t>
            </a:r>
          </a:p>
          <a:p>
            <a:pPr>
              <a:lnSpc>
                <a:spcPct val="150000"/>
              </a:lnSpc>
            </a:pPr>
            <a:r>
              <a:rPr lang="en-US" sz="2800" b="1" dirty="0">
                <a:solidFill>
                  <a:srgbClr val="FFC000"/>
                </a:solidFill>
              </a:rPr>
              <a:t>North</a:t>
            </a:r>
            <a:r>
              <a:rPr lang="en-US" sz="2800" dirty="0"/>
              <a:t>, </a:t>
            </a:r>
            <a:r>
              <a:rPr lang="en-US" sz="2800" b="1" dirty="0">
                <a:solidFill>
                  <a:schemeClr val="accent2"/>
                </a:solidFill>
              </a:rPr>
              <a:t>East</a:t>
            </a:r>
            <a:r>
              <a:rPr lang="en-US" sz="2800" dirty="0"/>
              <a:t> &amp; </a:t>
            </a:r>
            <a:r>
              <a:rPr lang="en-US" sz="2800" b="1" dirty="0">
                <a:solidFill>
                  <a:schemeClr val="accent6"/>
                </a:solidFill>
              </a:rPr>
              <a:t>West Africa </a:t>
            </a:r>
          </a:p>
          <a:p>
            <a:pPr>
              <a:lnSpc>
                <a:spcPct val="150000"/>
              </a:lnSpc>
            </a:pPr>
            <a:r>
              <a:rPr lang="en-US" sz="2800" dirty="0"/>
              <a:t>~100 from </a:t>
            </a:r>
            <a:r>
              <a:rPr lang="en-US" sz="2800" b="1" dirty="0">
                <a:solidFill>
                  <a:srgbClr val="0070C0"/>
                </a:solidFill>
              </a:rPr>
              <a:t>Southern Africa</a:t>
            </a:r>
          </a:p>
          <a:p>
            <a:pPr>
              <a:lnSpc>
                <a:spcPct val="150000"/>
              </a:lnSpc>
            </a:pPr>
            <a:r>
              <a:rPr lang="en-US" sz="2800" dirty="0"/>
              <a:t>&lt;10 Central Africa</a:t>
            </a:r>
          </a:p>
          <a:p>
            <a:pPr>
              <a:lnSpc>
                <a:spcPct val="150000"/>
              </a:lnSpc>
            </a:pPr>
            <a:r>
              <a:rPr lang="en-US" sz="2800" dirty="0"/>
              <a:t>~50 elsewhere (Europe, USA, Asia …)</a:t>
            </a:r>
          </a:p>
          <a:p>
            <a:endParaRPr lang="en-US" sz="2200" dirty="0"/>
          </a:p>
          <a:p>
            <a:endParaRPr lang="en-US" sz="2200" dirty="0"/>
          </a:p>
          <a:p>
            <a:endParaRPr lang="en-US" dirty="0"/>
          </a:p>
        </p:txBody>
      </p:sp>
      <p:sp>
        <p:nvSpPr>
          <p:cNvPr id="3" name="Text 0"/>
          <p:cNvSpPr/>
          <p:nvPr/>
        </p:nvSpPr>
        <p:spPr>
          <a:xfrm>
            <a:off x="793790" y="546557"/>
            <a:ext cx="8595139" cy="1417558"/>
          </a:xfrm>
          <a:prstGeom prst="rect">
            <a:avLst/>
          </a:prstGeom>
          <a:noFill/>
          <a:ln/>
        </p:spPr>
        <p:txBody>
          <a:bodyPr wrap="square" lIns="0" tIns="0" rIns="0" bIns="0" rtlCol="0" anchor="t"/>
          <a:lstStyle/>
          <a:p>
            <a:r>
              <a:rPr lang="en-GB" sz="4800" dirty="0"/>
              <a:t>Geographic Distribution of </a:t>
            </a:r>
            <a:r>
              <a:rPr lang="en-GB" sz="4800" dirty="0" err="1"/>
              <a:t>AfAS</a:t>
            </a:r>
            <a:r>
              <a:rPr lang="en-GB" sz="4800" dirty="0"/>
              <a:t> Members</a:t>
            </a:r>
          </a:p>
          <a:p>
            <a:br>
              <a:rPr lang="en-GB" sz="4800" dirty="0"/>
            </a:br>
            <a:endParaRPr lang="en-GB" sz="4800" dirty="0"/>
          </a:p>
          <a:p>
            <a:pPr marL="0" indent="0" algn="l">
              <a:lnSpc>
                <a:spcPts val="5550"/>
              </a:lnSpc>
              <a:buNone/>
            </a:pPr>
            <a:endParaRPr lang="en-US" sz="4450" dirty="0">
              <a:latin typeface="Bodoni 72 Book" pitchFamily="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18714</TotalTime>
  <Words>1885</Words>
  <Application>Microsoft Macintosh PowerPoint</Application>
  <PresentationFormat>Custom</PresentationFormat>
  <Paragraphs>191</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Playfair Display</vt:lpstr>
      <vt:lpstr>BODONI 72 BOOK</vt:lpstr>
      <vt:lpstr>Wingdings</vt:lpstr>
      <vt:lpstr>Open Sans</vt:lpstr>
      <vt:lpstr>BODONI 72 BOOK</vt:lpstr>
      <vt:lpstr>Playfair Display Bold</vt:lpstr>
      <vt:lpstr>Bodoni MT</vt:lpstr>
      <vt:lpstr>Playfair Display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Patricia Whitelock</cp:lastModifiedBy>
  <cp:revision>53</cp:revision>
  <dcterms:created xsi:type="dcterms:W3CDTF">2026-03-13T08:01:24Z</dcterms:created>
  <dcterms:modified xsi:type="dcterms:W3CDTF">2026-03-26T12:59:34Z</dcterms:modified>
</cp:coreProperties>
</file>