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.xml.rels" ContentType="application/vnd.openxmlformats-package.relationships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5143500"/>
  <p:notesSz cx="51435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200" spc="-1" strike="noStrike">
                <a:solidFill>
                  <a:srgbClr val="0a1128"/>
                </a:solidFill>
                <a:latin typeface="Arial"/>
              </a:defRPr>
            </a:pPr>
            <a:r>
              <a:rPr b="0" sz="1200" spc="-1" strike="noStrike">
                <a:solidFill>
                  <a:srgbClr val="0a1128"/>
                </a:solidFill>
                <a:latin typeface="Arial"/>
              </a:rPr>
              <a:t>SNR per Redshift Bin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Full (Auto+Cross)</c:v>
                </c:pt>
              </c:strCache>
            </c:strRef>
          </c:tx>
          <c:spPr>
            <a:solidFill>
              <a:srgbClr val="1565c0"/>
            </a:solidFill>
            <a:ln w="0">
              <a:noFill/>
            </a:ln>
          </c:spPr>
          <c:invertIfNegative val="0"/>
          <c:dLbls>
            <c:txPr>
              <a:bodyPr wrap="square"/>
              <a:lstStyle/>
              <a:p>
                <a:pPr>
                  <a:defRPr b="0" sz="1200" spc="-1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5"/>
                <c:pt idx="0">
                  <c:v>z=0.1</c:v>
                </c:pt>
                <c:pt idx="1">
                  <c:v>z=0.2</c:v>
                </c:pt>
                <c:pt idx="2">
                  <c:v>z=0.3</c:v>
                </c:pt>
                <c:pt idx="3">
                  <c:v>z=0.4</c:v>
                </c:pt>
                <c:pt idx="4">
                  <c:v>z=0.5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5"/>
                <c:pt idx="0">
                  <c:v>25.5</c:v>
                </c:pt>
                <c:pt idx="1">
                  <c:v>52.4</c:v>
                </c:pt>
                <c:pt idx="2">
                  <c:v>75.5</c:v>
                </c:pt>
                <c:pt idx="3">
                  <c:v>105.2</c:v>
                </c:pt>
                <c:pt idx="4">
                  <c:v>109.7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Auto only</c:v>
                </c:pt>
              </c:strCache>
            </c:strRef>
          </c:tx>
          <c:spPr>
            <a:solidFill>
              <a:srgbClr val="00b4d8"/>
            </a:solidFill>
            <a:ln w="0">
              <a:noFill/>
            </a:ln>
          </c:spPr>
          <c:invertIfNegative val="0"/>
          <c:dLbls>
            <c:txPr>
              <a:bodyPr wrap="square"/>
              <a:lstStyle/>
              <a:p>
                <a:pPr>
                  <a:defRPr b="0" sz="1200" spc="-1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5"/>
                <c:pt idx="0">
                  <c:v>z=0.1</c:v>
                </c:pt>
                <c:pt idx="1">
                  <c:v>z=0.2</c:v>
                </c:pt>
                <c:pt idx="2">
                  <c:v>z=0.3</c:v>
                </c:pt>
                <c:pt idx="3">
                  <c:v>z=0.4</c:v>
                </c:pt>
                <c:pt idx="4">
                  <c:v>z=0.5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5"/>
                <c:pt idx="0">
                  <c:v>19.4</c:v>
                </c:pt>
                <c:pt idx="1">
                  <c:v>40</c:v>
                </c:pt>
                <c:pt idx="2">
                  <c:v>57.9</c:v>
                </c:pt>
                <c:pt idx="3">
                  <c:v>80.9</c:v>
                </c:pt>
                <c:pt idx="4">
                  <c:v>66.7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Cross only</c:v>
                </c:pt>
              </c:strCache>
            </c:strRef>
          </c:tx>
          <c:spPr>
            <a:solidFill>
              <a:srgbClr val="ffd166"/>
            </a:solidFill>
            <a:ln w="0">
              <a:noFill/>
            </a:ln>
          </c:spPr>
          <c:invertIfNegative val="0"/>
          <c:dLbls>
            <c:txPr>
              <a:bodyPr wrap="square"/>
              <a:lstStyle/>
              <a:p>
                <a:pPr>
                  <a:defRPr b="0" sz="1200" spc="-1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5"/>
                <c:pt idx="0">
                  <c:v>z=0.1</c:v>
                </c:pt>
                <c:pt idx="1">
                  <c:v>z=0.2</c:v>
                </c:pt>
                <c:pt idx="2">
                  <c:v>z=0.3</c:v>
                </c:pt>
                <c:pt idx="3">
                  <c:v>z=0.4</c:v>
                </c:pt>
                <c:pt idx="4">
                  <c:v>z=0.5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5"/>
                <c:pt idx="0">
                  <c:v>16.6</c:v>
                </c:pt>
                <c:pt idx="1">
                  <c:v>33.9</c:v>
                </c:pt>
                <c:pt idx="2">
                  <c:v>48.4</c:v>
                </c:pt>
                <c:pt idx="3">
                  <c:v>67.3</c:v>
                </c:pt>
                <c:pt idx="4">
                  <c:v>87.2</c:v>
                </c:pt>
              </c:numCache>
            </c:numRef>
          </c:val>
        </c:ser>
        <c:gapWidth val="150"/>
        <c:overlap val="0"/>
        <c:axId val="21317190"/>
        <c:axId val="57824959"/>
      </c:barChart>
      <c:catAx>
        <c:axId val="2131719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600">
            <a:solidFill>
              <a:srgbClr val="888888"/>
            </a:solidFill>
            <a:round/>
          </a:ln>
        </c:spPr>
        <c:txPr>
          <a:bodyPr/>
          <a:lstStyle/>
          <a:p>
            <a:pPr>
              <a:defRPr b="0" sz="1200" spc="-1" strike="noStrike">
                <a:solidFill>
                  <a:srgbClr val="334155"/>
                </a:solidFill>
                <a:latin typeface="Arial"/>
              </a:defRPr>
            </a:pPr>
          </a:p>
        </c:txPr>
        <c:crossAx val="57824959"/>
        <c:crosses val="autoZero"/>
        <c:auto val="1"/>
        <c:lblAlgn val="ctr"/>
        <c:lblOffset val="100"/>
        <c:noMultiLvlLbl val="0"/>
      </c:catAx>
      <c:valAx>
        <c:axId val="57824959"/>
        <c:scaling>
          <c:orientation val="minMax"/>
        </c:scaling>
        <c:delete val="0"/>
        <c:axPos val="l"/>
        <c:majorGridlines>
          <c:spPr>
            <a:ln w="6480">
              <a:solidFill>
                <a:srgbClr val="e2e8f0"/>
              </a:solidFill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600">
            <a:solidFill>
              <a:srgbClr val="888888"/>
            </a:solidFill>
            <a:round/>
          </a:ln>
        </c:spPr>
        <c:txPr>
          <a:bodyPr/>
          <a:lstStyle/>
          <a:p>
            <a:pPr>
              <a:defRPr b="0" sz="1200" spc="-1" strike="noStrike">
                <a:solidFill>
                  <a:srgbClr val="334155"/>
                </a:solidFill>
                <a:latin typeface="Arial"/>
              </a:defRPr>
            </a:pPr>
          </a:p>
        </c:txPr>
        <c:crossAx val="21317190"/>
        <c:crosses val="autoZero"/>
        <c:crossBetween val="between"/>
      </c:valAx>
      <c:spPr>
        <a:noFill/>
        <a:ln w="0">
          <a:noFill/>
        </a:ln>
      </c:spPr>
    </c:plotArea>
    <c:legend>
      <c:legendPos val="b"/>
      <c:overlay val="0"/>
      <c:spPr>
        <a:noFill/>
        <a:ln w="0">
          <a:noFill/>
        </a:ln>
      </c:spPr>
      <c:txPr>
        <a:bodyPr/>
        <a:lstStyle/>
        <a:p>
          <a:pPr>
            <a:defRPr b="0" sz="900" spc="-1" strike="noStrike">
              <a:solidFill>
                <a:srgbClr val="000000"/>
              </a:solidFill>
              <a:latin typeface="Calibri"/>
            </a:defRPr>
          </a:pPr>
        </a:p>
      </c:txPr>
    </c:legend>
    <c:plotVisOnly val="1"/>
    <c:dispBlanksAs val="span"/>
  </c:chart>
  <c:spPr>
    <a:solidFill>
      <a:srgbClr val="ffffff"/>
    </a:solidFill>
    <a:ln w="0">
      <a:noFill/>
    </a:ln>
  </c:spPr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ZA" sz="4400" spc="-1" strike="noStrike">
                <a:solidFill>
                  <a:srgbClr val="000000"/>
                </a:solidFill>
                <a:latin typeface="Arial"/>
              </a:rPr>
              <a:t>Click to </a:t>
            </a:r>
            <a:r>
              <a:rPr b="0" lang="en-ZA" sz="4400" spc="-1" strike="noStrike">
                <a:solidFill>
                  <a:srgbClr val="000000"/>
                </a:solidFill>
                <a:latin typeface="Arial"/>
              </a:rPr>
              <a:t>move the </a:t>
            </a:r>
            <a:r>
              <a:rPr b="0" lang="en-ZA" sz="4400" spc="-1" strike="noStrike">
                <a:solidFill>
                  <a:srgbClr val="000000"/>
                </a:solidFill>
                <a:latin typeface="Arial"/>
              </a:rPr>
              <a:t>slide</a:t>
            </a:r>
            <a:endParaRPr b="0" lang="en-ZA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en-ZA" sz="2000" spc="-1" strike="noStrike">
                <a:solidFill>
                  <a:srgbClr val="000000"/>
                </a:solidFill>
                <a:latin typeface="Arial"/>
              </a:rPr>
              <a:t>Click to edit the notes </a:t>
            </a:r>
            <a:r>
              <a:rPr b="0" lang="en-ZA" sz="2000" spc="-1" strike="noStrike">
                <a:solidFill>
                  <a:srgbClr val="000000"/>
                </a:solidFill>
                <a:latin typeface="Arial"/>
              </a:rPr>
              <a:t>format</a:t>
            </a:r>
            <a:endParaRPr b="0" lang="en-ZA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ZA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en-Z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Z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ZA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Z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Z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ZA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ZA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ZA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670725C2-BF88-446A-B89A-0B575C3B9730}" type="slidenum">
              <a:rPr b="0" lang="en-ZA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ZA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28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600" cy="359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PlaceHolder 3"/>
          <p:cNvSpPr>
            <a:spLocks noGrp="1"/>
          </p:cNvSpPr>
          <p:nvPr>
            <p:ph type="sldNum" idx="4"/>
          </p:nvPr>
        </p:nvSpPr>
        <p:spPr>
          <a:xfrm>
            <a:off x="3884760" y="8685360"/>
            <a:ext cx="297000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F472379-B666-48D8-B2D8-5D203F9D4E15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ZA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0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600" cy="359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4" name="PlaceHolder 3"/>
          <p:cNvSpPr>
            <a:spLocks noGrp="1"/>
          </p:cNvSpPr>
          <p:nvPr>
            <p:ph type="sldNum" idx="10"/>
          </p:nvPr>
        </p:nvSpPr>
        <p:spPr>
          <a:xfrm>
            <a:off x="3884760" y="8685360"/>
            <a:ext cx="297000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401D1DD1-193C-4563-A76F-3DC76C208A69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ZA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28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600" cy="359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9" name="PlaceHolder 3"/>
          <p:cNvSpPr>
            <a:spLocks noGrp="1"/>
          </p:cNvSpPr>
          <p:nvPr>
            <p:ph type="sldNum" idx="5"/>
          </p:nvPr>
        </p:nvSpPr>
        <p:spPr>
          <a:xfrm>
            <a:off x="3884760" y="8685360"/>
            <a:ext cx="297000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62AB381-4129-49BD-BBB5-121BABEFA974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ZA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600" cy="359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2" name="PlaceHolder 3"/>
          <p:cNvSpPr>
            <a:spLocks noGrp="1"/>
          </p:cNvSpPr>
          <p:nvPr>
            <p:ph type="sldNum" idx="6"/>
          </p:nvPr>
        </p:nvSpPr>
        <p:spPr>
          <a:xfrm>
            <a:off x="3884760" y="8685360"/>
            <a:ext cx="297000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B440112-A6D4-47F3-A315-92886D64097E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ZA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29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600" cy="359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000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2EBF80B-BBE0-4A81-AF37-1CB3CFD4273A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ZA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29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600" cy="359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8" name="PlaceHolder 3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7000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89A9A26-3145-4967-938E-87400665C986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ZA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4600" cy="3084480"/>
          </a:xfrm>
          <a:prstGeom prst="rect">
            <a:avLst/>
          </a:prstGeom>
          <a:ln w="0">
            <a:noFill/>
          </a:ln>
        </p:spPr>
      </p:sp>
      <p:sp>
        <p:nvSpPr>
          <p:cNvPr id="30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600" cy="359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-216000">
              <a:buNone/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1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70000" cy="456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EEE1C11-356D-4094-B672-F9B43B922DA5}" type="slidenum">
              <a:rPr b="0" lang="en-US" sz="1200" spc="-1" strike="noStrike">
                <a:solidFill>
                  <a:schemeClr val="dk1"/>
                </a:solidFill>
                <a:latin typeface="+mn-lt"/>
                <a:ea typeface="+mn-ea"/>
              </a:rPr>
              <a:t>&lt;number&gt;</a:t>
            </a:fld>
            <a:endParaRPr b="0" lang="en-ZA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ZA" sz="4400" spc="-1" strike="noStrike">
                <a:solidFill>
                  <a:srgbClr val="000000"/>
                </a:solidFill>
                <a:latin typeface="Arial"/>
              </a:rPr>
              <a:t>Click to </a:t>
            </a:r>
            <a:r>
              <a:rPr b="0" lang="en-ZA" sz="4400" spc="-1" strike="noStrike">
                <a:solidFill>
                  <a:srgbClr val="000000"/>
                </a:solidFill>
                <a:latin typeface="Arial"/>
              </a:rPr>
              <a:t>edit the </a:t>
            </a:r>
            <a:r>
              <a:rPr b="0" lang="en-ZA" sz="4400" spc="-1" strike="noStrike">
                <a:solidFill>
                  <a:srgbClr val="000000"/>
                </a:solidFill>
                <a:latin typeface="Arial"/>
              </a:rPr>
              <a:t>title text </a:t>
            </a:r>
            <a:r>
              <a:rPr b="0" lang="en-ZA" sz="4400" spc="-1" strike="noStrike">
                <a:solidFill>
                  <a:srgbClr val="000000"/>
                </a:solidFill>
                <a:latin typeface="Arial"/>
              </a:rPr>
              <a:t>format</a:t>
            </a:r>
            <a:endParaRPr b="0" lang="en-ZA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ZA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ZA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ZA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ZA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ZA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ZA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ZA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ZA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ZA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ZA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ZA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ZA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ZA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Z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a11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0"/>
          <p:cNvSpPr/>
          <p:nvPr/>
        </p:nvSpPr>
        <p:spPr>
          <a:xfrm>
            <a:off x="365760" y="36576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Shape 1"/>
          <p:cNvSpPr/>
          <p:nvPr/>
        </p:nvSpPr>
        <p:spPr>
          <a:xfrm>
            <a:off x="1097280" y="91440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Shape 2"/>
          <p:cNvSpPr/>
          <p:nvPr/>
        </p:nvSpPr>
        <p:spPr>
          <a:xfrm>
            <a:off x="2286000" y="54864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Shape 3"/>
          <p:cNvSpPr/>
          <p:nvPr/>
        </p:nvSpPr>
        <p:spPr>
          <a:xfrm>
            <a:off x="3749040" y="27432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Shape 4"/>
          <p:cNvSpPr/>
          <p:nvPr/>
        </p:nvSpPr>
        <p:spPr>
          <a:xfrm>
            <a:off x="5303520" y="82296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Shape 5"/>
          <p:cNvSpPr/>
          <p:nvPr/>
        </p:nvSpPr>
        <p:spPr>
          <a:xfrm>
            <a:off x="6675120" y="18288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Shape 6"/>
          <p:cNvSpPr/>
          <p:nvPr/>
        </p:nvSpPr>
        <p:spPr>
          <a:xfrm>
            <a:off x="8138160" y="64008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Shape 7"/>
          <p:cNvSpPr/>
          <p:nvPr/>
        </p:nvSpPr>
        <p:spPr>
          <a:xfrm>
            <a:off x="8686800" y="118872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Shape 8"/>
          <p:cNvSpPr/>
          <p:nvPr/>
        </p:nvSpPr>
        <p:spPr>
          <a:xfrm>
            <a:off x="731520" y="201168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Shape 9"/>
          <p:cNvSpPr/>
          <p:nvPr/>
        </p:nvSpPr>
        <p:spPr>
          <a:xfrm>
            <a:off x="3017520" y="256032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Shape 10"/>
          <p:cNvSpPr/>
          <p:nvPr/>
        </p:nvSpPr>
        <p:spPr>
          <a:xfrm>
            <a:off x="5577840" y="137160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Shape 11"/>
          <p:cNvSpPr/>
          <p:nvPr/>
        </p:nvSpPr>
        <p:spPr>
          <a:xfrm>
            <a:off x="7498080" y="182880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Shape 12"/>
          <p:cNvSpPr/>
          <p:nvPr/>
        </p:nvSpPr>
        <p:spPr>
          <a:xfrm>
            <a:off x="8321040" y="265176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Shape 13"/>
          <p:cNvSpPr/>
          <p:nvPr/>
        </p:nvSpPr>
        <p:spPr>
          <a:xfrm>
            <a:off x="1371600" y="365760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Shape 14"/>
          <p:cNvSpPr/>
          <p:nvPr/>
        </p:nvSpPr>
        <p:spPr>
          <a:xfrm>
            <a:off x="4297680" y="411480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Shape 15"/>
          <p:cNvSpPr/>
          <p:nvPr/>
        </p:nvSpPr>
        <p:spPr>
          <a:xfrm>
            <a:off x="6858000" y="384048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Shape 16"/>
          <p:cNvSpPr/>
          <p:nvPr/>
        </p:nvSpPr>
        <p:spPr>
          <a:xfrm>
            <a:off x="8595360" y="438912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Shape 17"/>
          <p:cNvSpPr/>
          <p:nvPr/>
        </p:nvSpPr>
        <p:spPr>
          <a:xfrm>
            <a:off x="182880" y="466344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Shape 18"/>
          <p:cNvSpPr/>
          <p:nvPr/>
        </p:nvSpPr>
        <p:spPr>
          <a:xfrm>
            <a:off x="1828800" y="484632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Shape 19"/>
          <p:cNvSpPr/>
          <p:nvPr/>
        </p:nvSpPr>
        <p:spPr>
          <a:xfrm>
            <a:off x="5029200" y="4754880"/>
            <a:ext cx="34920" cy="34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720" bIns="-18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Shape 20"/>
          <p:cNvSpPr/>
          <p:nvPr/>
        </p:nvSpPr>
        <p:spPr>
          <a:xfrm>
            <a:off x="0" y="0"/>
            <a:ext cx="71280" cy="514188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Shape 21"/>
          <p:cNvSpPr/>
          <p:nvPr/>
        </p:nvSpPr>
        <p:spPr>
          <a:xfrm>
            <a:off x="4886280" y="137880"/>
            <a:ext cx="4113000" cy="2741400"/>
          </a:xfrm>
          <a:prstGeom prst="ellipse">
            <a:avLst/>
          </a:prstGeom>
          <a:solidFill>
            <a:srgbClr val="1565c0">
              <a:alpha val="25000"/>
            </a:srgbClr>
          </a:solidFill>
          <a:ln w="12700">
            <a:solidFill>
              <a:srgbClr val="00b4d8">
                <a:alpha val="4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Text 22"/>
          <p:cNvSpPr/>
          <p:nvPr/>
        </p:nvSpPr>
        <p:spPr>
          <a:xfrm>
            <a:off x="274320" y="731520"/>
            <a:ext cx="859356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4400" spc="-1" strike="noStrike">
                <a:solidFill>
                  <a:srgbClr val="ffffff"/>
                </a:solidFill>
                <a:latin typeface="Cambria"/>
                <a:ea typeface="Cambria"/>
              </a:rPr>
              <a:t>Three-Tracer Approach</a:t>
            </a:r>
            <a:endParaRPr b="0" lang="en-ZA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Text 23"/>
          <p:cNvSpPr/>
          <p:nvPr/>
        </p:nvSpPr>
        <p:spPr>
          <a:xfrm>
            <a:off x="274320" y="1920240"/>
            <a:ext cx="859356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2000" spc="-1" strike="noStrike">
                <a:solidFill>
                  <a:srgbClr val="00b4d8"/>
                </a:solidFill>
                <a:latin typeface="Calibri"/>
                <a:ea typeface="Calibri"/>
              </a:rPr>
              <a:t>Multi-Tracer Power Spectrum Formalism</a:t>
            </a:r>
            <a:endParaRPr b="0" lang="en-ZA" sz="2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Text 24"/>
          <p:cNvSpPr/>
          <p:nvPr/>
        </p:nvSpPr>
        <p:spPr>
          <a:xfrm>
            <a:off x="274320" y="2423160"/>
            <a:ext cx="859356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rgbClr val="90a4ae"/>
                </a:solidFill>
                <a:latin typeface="Calibri"/>
                <a:ea typeface="Calibri"/>
              </a:rPr>
              <a:t>for Large-Scale Structure Analysis</a:t>
            </a: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Shape 25"/>
          <p:cNvSpPr/>
          <p:nvPr/>
        </p:nvSpPr>
        <p:spPr>
          <a:xfrm>
            <a:off x="3200400" y="3017520"/>
            <a:ext cx="2741400" cy="2556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7640" bIns="-1764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" name="Text 26"/>
          <p:cNvSpPr/>
          <p:nvPr/>
        </p:nvSpPr>
        <p:spPr>
          <a:xfrm>
            <a:off x="274320" y="3200400"/>
            <a:ext cx="85935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400" spc="-1" strike="noStrike">
                <a:solidFill>
                  <a:srgbClr val="ffffff"/>
                </a:solidFill>
                <a:latin typeface="Calibri"/>
                <a:ea typeface="Calibri"/>
              </a:rPr>
              <a:t>Simthembile Dlamini, PhD</a:t>
            </a:r>
            <a:endParaRPr b="0" lang="en-ZA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Text 27"/>
          <p:cNvSpPr/>
          <p:nvPr/>
        </p:nvSpPr>
        <p:spPr>
          <a:xfrm>
            <a:off x="274320" y="3566160"/>
            <a:ext cx="859356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200" spc="-1" strike="noStrike">
                <a:solidFill>
                  <a:srgbClr val="90a4ae"/>
                </a:solidFill>
                <a:latin typeface="Calibri"/>
                <a:ea typeface="Calibri"/>
              </a:rPr>
              <a:t>Department of Astronomy · University of Cape Town</a:t>
            </a:r>
            <a:endParaRPr b="0" lang="en-ZA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Shape 28"/>
          <p:cNvSpPr/>
          <p:nvPr/>
        </p:nvSpPr>
        <p:spPr>
          <a:xfrm>
            <a:off x="2560320" y="3886200"/>
            <a:ext cx="4021560" cy="656640"/>
          </a:xfrm>
          <a:prstGeom prst="rect">
            <a:avLst/>
          </a:prstGeom>
          <a:solidFill>
            <a:srgbClr val="1565c0"/>
          </a:solidFill>
          <a:ln w="1905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Text 29"/>
          <p:cNvSpPr/>
          <p:nvPr/>
        </p:nvSpPr>
        <p:spPr>
          <a:xfrm>
            <a:off x="2560320" y="3922920"/>
            <a:ext cx="402156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200" spc="-1" strike="noStrike">
                <a:solidFill>
                  <a:srgbClr val="ffffff"/>
                </a:solidFill>
                <a:latin typeface="Cambria"/>
                <a:ea typeface="Cambria"/>
              </a:rPr>
              <a:t>AfAS Conference 2026</a:t>
            </a:r>
            <a:endParaRPr b="0" lang="en-ZA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Text 30"/>
          <p:cNvSpPr/>
          <p:nvPr/>
        </p:nvSpPr>
        <p:spPr>
          <a:xfrm>
            <a:off x="2560320" y="4178880"/>
            <a:ext cx="402156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00b4d8"/>
                </a:solidFill>
                <a:latin typeface="Calibri"/>
                <a:ea typeface="Calibri"/>
              </a:rPr>
              <a:t>Kasane, Botswana  ·  March 2026</a:t>
            </a:r>
            <a:endParaRPr b="0" lang="en-ZA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Shape 31"/>
          <p:cNvSpPr/>
          <p:nvPr/>
        </p:nvSpPr>
        <p:spPr>
          <a:xfrm>
            <a:off x="0" y="4595040"/>
            <a:ext cx="9142200" cy="546840"/>
          </a:xfrm>
          <a:prstGeom prst="rect">
            <a:avLst/>
          </a:prstGeom>
          <a:solidFill>
            <a:srgbClr val="122044"/>
          </a:solidFill>
          <a:ln w="12700">
            <a:solidFill>
              <a:srgbClr val="1220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Text 32"/>
          <p:cNvSpPr/>
          <p:nvPr/>
        </p:nvSpPr>
        <p:spPr>
          <a:xfrm>
            <a:off x="182880" y="4640760"/>
            <a:ext cx="8776440" cy="40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90a4ae"/>
                </a:solidFill>
                <a:latin typeface="Calibri"/>
                <a:ea typeface="Calibri"/>
              </a:rPr>
              <a:t>Cosmological Parameters  ·  Fourier Power Spectrum  ·  Cosmic Variance  ·  Redshift-Space Distortions  ·  Fisher Matrix</a:t>
            </a:r>
            <a:endParaRPr b="0" lang="en-ZA" sz="1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a11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0"/>
          <p:cNvSpPr/>
          <p:nvPr/>
        </p:nvSpPr>
        <p:spPr>
          <a:xfrm>
            <a:off x="914400" y="457200"/>
            <a:ext cx="43920" cy="43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2600" bIns="-126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7" name="Shape 1"/>
          <p:cNvSpPr/>
          <p:nvPr/>
        </p:nvSpPr>
        <p:spPr>
          <a:xfrm>
            <a:off x="2743200" y="274320"/>
            <a:ext cx="43920" cy="43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2600" bIns="-126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8" name="Shape 2"/>
          <p:cNvSpPr/>
          <p:nvPr/>
        </p:nvSpPr>
        <p:spPr>
          <a:xfrm>
            <a:off x="6400800" y="640080"/>
            <a:ext cx="43920" cy="43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2600" bIns="-126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Shape 3"/>
          <p:cNvSpPr/>
          <p:nvPr/>
        </p:nvSpPr>
        <p:spPr>
          <a:xfrm>
            <a:off x="8229600" y="365760"/>
            <a:ext cx="43920" cy="43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2600" bIns="-126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Shape 4"/>
          <p:cNvSpPr/>
          <p:nvPr/>
        </p:nvSpPr>
        <p:spPr>
          <a:xfrm>
            <a:off x="457200" y="2286000"/>
            <a:ext cx="43920" cy="43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2600" bIns="-126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Shape 5"/>
          <p:cNvSpPr/>
          <p:nvPr/>
        </p:nvSpPr>
        <p:spPr>
          <a:xfrm>
            <a:off x="2011680" y="2834640"/>
            <a:ext cx="43920" cy="43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2600" bIns="-126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Shape 6"/>
          <p:cNvSpPr/>
          <p:nvPr/>
        </p:nvSpPr>
        <p:spPr>
          <a:xfrm>
            <a:off x="5029200" y="4389120"/>
            <a:ext cx="43920" cy="43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2600" bIns="-126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Shape 7"/>
          <p:cNvSpPr/>
          <p:nvPr/>
        </p:nvSpPr>
        <p:spPr>
          <a:xfrm>
            <a:off x="7589520" y="3566160"/>
            <a:ext cx="43920" cy="43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2600" bIns="-126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Shape 8"/>
          <p:cNvSpPr/>
          <p:nvPr/>
        </p:nvSpPr>
        <p:spPr>
          <a:xfrm>
            <a:off x="8778240" y="2011680"/>
            <a:ext cx="43920" cy="43920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2600" bIns="-126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5" name="Shape 9"/>
          <p:cNvSpPr/>
          <p:nvPr/>
        </p:nvSpPr>
        <p:spPr>
          <a:xfrm>
            <a:off x="0" y="0"/>
            <a:ext cx="9142200" cy="7128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6" name="Text 10"/>
          <p:cNvSpPr/>
          <p:nvPr/>
        </p:nvSpPr>
        <p:spPr>
          <a:xfrm>
            <a:off x="365760" y="274320"/>
            <a:ext cx="8410680" cy="59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3200" spc="-1" strike="noStrike">
                <a:solidFill>
                  <a:srgbClr val="ffffff"/>
                </a:solidFill>
                <a:latin typeface="Cambria"/>
                <a:ea typeface="Cambria"/>
              </a:rPr>
              <a:t>Conclusion</a:t>
            </a:r>
            <a:endParaRPr b="0" lang="en-ZA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7" name="Shape 11"/>
          <p:cNvSpPr/>
          <p:nvPr/>
        </p:nvSpPr>
        <p:spPr>
          <a:xfrm>
            <a:off x="3474720" y="960120"/>
            <a:ext cx="2192760" cy="34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280" bIns="-828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8" name="Shape 12"/>
          <p:cNvSpPr/>
          <p:nvPr/>
        </p:nvSpPr>
        <p:spPr>
          <a:xfrm>
            <a:off x="457200" y="1106280"/>
            <a:ext cx="52920" cy="3456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9" name="Text 13"/>
          <p:cNvSpPr/>
          <p:nvPr/>
        </p:nvSpPr>
        <p:spPr>
          <a:xfrm>
            <a:off x="640080" y="1051560"/>
            <a:ext cx="822780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100" spc="-1" strike="noStrike">
                <a:solidFill>
                  <a:srgbClr val="00b4d8"/>
                </a:solidFill>
                <a:latin typeface="Cambria"/>
                <a:ea typeface="Cambria"/>
              </a:rPr>
              <a:t>Novel Three-Tracer Formalism</a:t>
            </a:r>
            <a:endParaRPr b="0" lang="en-ZA" sz="11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0" name="Text 14"/>
          <p:cNvSpPr/>
          <p:nvPr/>
        </p:nvSpPr>
        <p:spPr>
          <a:xfrm>
            <a:off x="640080" y="1316880"/>
            <a:ext cx="82278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ffffff"/>
                </a:solidFill>
                <a:latin typeface="Calibri"/>
                <a:ea typeface="Calibri"/>
              </a:rPr>
              <a:t>Derived covariance and Fisher matrices for three tracers with redshift-space distortions - a rigorous extension of the multi-tracer framework.</a:t>
            </a:r>
            <a:endParaRPr b="0" lang="en-ZA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1" name="Shape 15"/>
          <p:cNvSpPr/>
          <p:nvPr/>
        </p:nvSpPr>
        <p:spPr>
          <a:xfrm>
            <a:off x="457200" y="1801440"/>
            <a:ext cx="52920" cy="3456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2" name="Text 16"/>
          <p:cNvSpPr/>
          <p:nvPr/>
        </p:nvSpPr>
        <p:spPr>
          <a:xfrm>
            <a:off x="640080" y="1746360"/>
            <a:ext cx="822780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100" spc="-1" strike="noStrike">
                <a:solidFill>
                  <a:srgbClr val="00b4d8"/>
                </a:solidFill>
                <a:latin typeface="Cambria"/>
                <a:ea typeface="Cambria"/>
              </a:rPr>
              <a:t>6x6 Covariance Matrix</a:t>
            </a:r>
            <a:endParaRPr b="0" lang="en-ZA" sz="11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3" name="Text 17"/>
          <p:cNvSpPr/>
          <p:nvPr/>
        </p:nvSpPr>
        <p:spPr>
          <a:xfrm>
            <a:off x="640080" y="2011680"/>
            <a:ext cx="82278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ffffff"/>
                </a:solidFill>
                <a:latin typeface="Calibri"/>
                <a:ea typeface="Calibri"/>
              </a:rPr>
              <a:t>Expands from 3x3 to capture all auto- and cross-power spectra, enabling efficient separation of tracer bias, shot noise, and cosmological signal.</a:t>
            </a:r>
            <a:endParaRPr b="0" lang="en-ZA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4" name="Shape 21"/>
          <p:cNvSpPr/>
          <p:nvPr/>
        </p:nvSpPr>
        <p:spPr>
          <a:xfrm>
            <a:off x="487080" y="2520000"/>
            <a:ext cx="52920" cy="3456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5" name="Text 22"/>
          <p:cNvSpPr/>
          <p:nvPr/>
        </p:nvSpPr>
        <p:spPr>
          <a:xfrm>
            <a:off x="592200" y="2445840"/>
            <a:ext cx="822780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100" spc="-1" strike="noStrike">
                <a:solidFill>
                  <a:srgbClr val="00b4d8"/>
                </a:solidFill>
                <a:latin typeface="Cambria"/>
                <a:ea typeface="Cambria"/>
              </a:rPr>
              <a:t>Multi-Survey Synergy</a:t>
            </a:r>
            <a:endParaRPr b="0" lang="en-ZA" sz="11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6" name="Text 23"/>
          <p:cNvSpPr/>
          <p:nvPr/>
        </p:nvSpPr>
        <p:spPr>
          <a:xfrm>
            <a:off x="592200" y="2700000"/>
            <a:ext cx="82278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ffffff"/>
                </a:solidFill>
                <a:latin typeface="Calibri"/>
                <a:ea typeface="Calibri"/>
              </a:rPr>
              <a:t>Tested on DESI-BGS, HI Galaxy Survey, and SKA1-Band2. Cross-correlations stay robust even when individual tracers become noise-dominated.</a:t>
            </a:r>
            <a:endParaRPr b="0" lang="en-ZA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7" name="Shape 24"/>
          <p:cNvSpPr/>
          <p:nvPr/>
        </p:nvSpPr>
        <p:spPr>
          <a:xfrm>
            <a:off x="470880" y="3240000"/>
            <a:ext cx="52920" cy="3456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8" name="Text 25"/>
          <p:cNvSpPr/>
          <p:nvPr/>
        </p:nvSpPr>
        <p:spPr>
          <a:xfrm>
            <a:off x="592200" y="3240000"/>
            <a:ext cx="822780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100" spc="-1" strike="noStrike">
                <a:solidFill>
                  <a:srgbClr val="00b4d8"/>
                </a:solidFill>
                <a:latin typeface="Cambria"/>
                <a:ea typeface="Cambria"/>
              </a:rPr>
              <a:t>Future Outlook</a:t>
            </a:r>
            <a:endParaRPr b="0" lang="en-ZA" sz="11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9" name="Text 26"/>
          <p:cNvSpPr/>
          <p:nvPr/>
        </p:nvSpPr>
        <p:spPr>
          <a:xfrm>
            <a:off x="592200" y="3494160"/>
            <a:ext cx="82278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00" spc="-1" strike="noStrike">
                <a:solidFill>
                  <a:srgbClr val="ffffff"/>
                </a:solidFill>
                <a:latin typeface="Calibri"/>
                <a:ea typeface="Calibri"/>
              </a:rPr>
              <a:t>Integration with DESI, Euclid, SKAO, HIRAX, Rubin LSST, and SPHEREx; validation via mock catalogs, simulations, and ML-enhanced inference.</a:t>
            </a:r>
            <a:endParaRPr b="0" lang="en-ZA" sz="1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0" name="Shape 27"/>
          <p:cNvSpPr/>
          <p:nvPr/>
        </p:nvSpPr>
        <p:spPr>
          <a:xfrm>
            <a:off x="0" y="4686480"/>
            <a:ext cx="9142200" cy="455400"/>
          </a:xfrm>
          <a:prstGeom prst="rect">
            <a:avLst/>
          </a:prstGeom>
          <a:solidFill>
            <a:srgbClr val="122044"/>
          </a:solidFill>
          <a:ln w="12700">
            <a:solidFill>
              <a:srgbClr val="1220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1" name="Text 28"/>
          <p:cNvSpPr/>
          <p:nvPr/>
        </p:nvSpPr>
        <p:spPr>
          <a:xfrm>
            <a:off x="182880" y="4722840"/>
            <a:ext cx="8776440" cy="34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50" spc="-1" strike="noStrike">
                <a:solidFill>
                  <a:srgbClr val="90a4ae"/>
                </a:solidFill>
                <a:latin typeface="Calibri"/>
                <a:ea typeface="Calibri"/>
              </a:rPr>
              <a:t>Simthembile Dlamini · UCT Department of Astronomy · Funded by SARChI/SARAO ·</a:t>
            </a:r>
            <a:endParaRPr b="0" lang="en-ZA" sz="95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282" name="" descr=""/>
          <p:cNvPicPr/>
          <p:nvPr/>
        </p:nvPicPr>
        <p:blipFill>
          <a:blip r:embed="rId1"/>
          <a:stretch/>
        </p:blipFill>
        <p:spPr>
          <a:xfrm>
            <a:off x="8281080" y="3960000"/>
            <a:ext cx="718920" cy="71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" descr=""/>
          <p:cNvPicPr/>
          <p:nvPr/>
        </p:nvPicPr>
        <p:blipFill>
          <a:blip r:embed="rId1"/>
          <a:stretch/>
        </p:blipFill>
        <p:spPr>
          <a:xfrm>
            <a:off x="1810440" y="360000"/>
            <a:ext cx="5389560" cy="4707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2046240" y="0"/>
            <a:ext cx="4793760" cy="5143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8f4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0"/>
          <p:cNvSpPr/>
          <p:nvPr/>
        </p:nvSpPr>
        <p:spPr>
          <a:xfrm>
            <a:off x="0" y="0"/>
            <a:ext cx="2924280" cy="5141880"/>
          </a:xfrm>
          <a:prstGeom prst="rect">
            <a:avLst/>
          </a:prstGeom>
          <a:solidFill>
            <a:srgbClr val="0a1128"/>
          </a:solidFill>
          <a:ln w="12700">
            <a:solidFill>
              <a:srgbClr val="0a1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Shape 1"/>
          <p:cNvSpPr/>
          <p:nvPr/>
        </p:nvSpPr>
        <p:spPr>
          <a:xfrm>
            <a:off x="2926080" y="0"/>
            <a:ext cx="52920" cy="514188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" name="Text 2"/>
          <p:cNvSpPr/>
          <p:nvPr/>
        </p:nvSpPr>
        <p:spPr>
          <a:xfrm>
            <a:off x="137160" y="1097280"/>
            <a:ext cx="2649960" cy="146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600" spc="-1" strike="noStrike">
                <a:solidFill>
                  <a:srgbClr val="ffffff"/>
                </a:solidFill>
                <a:latin typeface="Cambria"/>
                <a:ea typeface="Cambria"/>
              </a:rPr>
              <a:t>WHY</a:t>
            </a:r>
            <a:endParaRPr b="0" lang="en-ZA" sz="26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600" spc="-1" strike="noStrike">
                <a:solidFill>
                  <a:srgbClr val="ffffff"/>
                </a:solidFill>
                <a:latin typeface="Cambria"/>
                <a:ea typeface="Cambria"/>
              </a:rPr>
              <a:t>MULTI-TRACER?</a:t>
            </a:r>
            <a:endParaRPr b="0" lang="en-ZA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Text 3"/>
          <p:cNvSpPr/>
          <p:nvPr/>
        </p:nvSpPr>
        <p:spPr>
          <a:xfrm>
            <a:off x="137160" y="2743200"/>
            <a:ext cx="264996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300" spc="-1" strike="noStrike">
                <a:solidFill>
                  <a:srgbClr val="00b4d8"/>
                </a:solidFill>
                <a:latin typeface="Calibri"/>
                <a:ea typeface="Calibri"/>
              </a:rPr>
              <a:t>Pushing beyond</a:t>
            </a:r>
            <a:endParaRPr b="0" lang="en-ZA" sz="1300" spc="-1" strike="noStrike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300" spc="-1" strike="noStrike">
                <a:solidFill>
                  <a:srgbClr val="00b4d8"/>
                </a:solidFill>
                <a:latin typeface="Calibri"/>
                <a:ea typeface="Calibri"/>
              </a:rPr>
              <a:t>cosmic variance</a:t>
            </a:r>
            <a:endParaRPr b="0" lang="en-ZA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Text 4"/>
          <p:cNvSpPr/>
          <p:nvPr/>
        </p:nvSpPr>
        <p:spPr>
          <a:xfrm>
            <a:off x="3108960" y="228600"/>
            <a:ext cx="585036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200" spc="-1" strike="noStrike">
                <a:solidFill>
                  <a:srgbClr val="0a1128"/>
                </a:solidFill>
                <a:latin typeface="Cambria"/>
                <a:ea typeface="Cambria"/>
              </a:rPr>
              <a:t>Motivation &amp; Background</a:t>
            </a:r>
            <a:endParaRPr b="0" lang="en-ZA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Shape 5"/>
          <p:cNvSpPr/>
          <p:nvPr/>
        </p:nvSpPr>
        <p:spPr>
          <a:xfrm>
            <a:off x="3108960" y="749880"/>
            <a:ext cx="5667480" cy="255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7640" bIns="-1764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Shape 6"/>
          <p:cNvSpPr/>
          <p:nvPr/>
        </p:nvSpPr>
        <p:spPr>
          <a:xfrm>
            <a:off x="3108960" y="987480"/>
            <a:ext cx="199440" cy="19944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Text 7"/>
          <p:cNvSpPr/>
          <p:nvPr/>
        </p:nvSpPr>
        <p:spPr>
          <a:xfrm>
            <a:off x="3401640" y="914400"/>
            <a:ext cx="557604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300" spc="-1" strike="noStrike">
                <a:solidFill>
                  <a:srgbClr val="0a1128"/>
                </a:solidFill>
                <a:latin typeface="Calibri"/>
                <a:ea typeface="Calibri"/>
              </a:rPr>
              <a:t>Large-Scale Structure (LSS)</a:t>
            </a:r>
            <a:endParaRPr b="0" lang="en-ZA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Text 8"/>
          <p:cNvSpPr/>
          <p:nvPr/>
        </p:nvSpPr>
        <p:spPr>
          <a:xfrm>
            <a:off x="3401640" y="1207080"/>
            <a:ext cx="557604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100" spc="-1" strike="noStrike">
                <a:solidFill>
                  <a:srgbClr val="334155"/>
                </a:solidFill>
                <a:latin typeface="Calibri"/>
                <a:ea typeface="Calibri"/>
              </a:rPr>
              <a:t>Encodes fundamental physics — dark energy, gravity, primordial conditions — via the power spectrum and correlation function.</a:t>
            </a:r>
            <a:endParaRPr b="0" lang="en-ZA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Shape 9"/>
          <p:cNvSpPr/>
          <p:nvPr/>
        </p:nvSpPr>
        <p:spPr>
          <a:xfrm>
            <a:off x="3108960" y="1947600"/>
            <a:ext cx="199440" cy="19944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Text 10"/>
          <p:cNvSpPr/>
          <p:nvPr/>
        </p:nvSpPr>
        <p:spPr>
          <a:xfrm>
            <a:off x="3401640" y="1874520"/>
            <a:ext cx="557604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300" spc="-1" strike="noStrike">
                <a:solidFill>
                  <a:srgbClr val="0a1128"/>
                </a:solidFill>
                <a:latin typeface="Calibri"/>
                <a:ea typeface="Calibri"/>
              </a:rPr>
              <a:t>The Cosmic Variance Problem</a:t>
            </a:r>
            <a:endParaRPr b="0" lang="en-ZA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Text 11"/>
          <p:cNvSpPr/>
          <p:nvPr/>
        </p:nvSpPr>
        <p:spPr>
          <a:xfrm>
            <a:off x="3401640" y="2167200"/>
            <a:ext cx="557604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100" spc="-1" strike="noStrike">
                <a:solidFill>
                  <a:srgbClr val="334155"/>
                </a:solidFill>
                <a:latin typeface="Calibri"/>
                <a:ea typeface="Calibri"/>
              </a:rPr>
              <a:t>Galaxy surveys are limited by sample variance, shot noise, and observational bias, hindering precise cosmological constraints.</a:t>
            </a:r>
            <a:endParaRPr b="0" lang="en-ZA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Shape 12"/>
          <p:cNvSpPr/>
          <p:nvPr/>
        </p:nvSpPr>
        <p:spPr>
          <a:xfrm>
            <a:off x="3108960" y="2907720"/>
            <a:ext cx="199440" cy="19944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" name="Text 13"/>
          <p:cNvSpPr/>
          <p:nvPr/>
        </p:nvSpPr>
        <p:spPr>
          <a:xfrm>
            <a:off x="3401640" y="2834640"/>
            <a:ext cx="557604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300" spc="-1" strike="noStrike">
                <a:solidFill>
                  <a:srgbClr val="0a1128"/>
                </a:solidFill>
                <a:latin typeface="Calibri"/>
                <a:ea typeface="Calibri"/>
              </a:rPr>
              <a:t>Multi-Tracer Technique</a:t>
            </a:r>
            <a:endParaRPr b="0" lang="en-ZA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Text 14"/>
          <p:cNvSpPr/>
          <p:nvPr/>
        </p:nvSpPr>
        <p:spPr>
          <a:xfrm>
            <a:off x="3401640" y="3127320"/>
            <a:ext cx="557604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100" spc="-1" strike="noStrike">
                <a:solidFill>
                  <a:srgbClr val="334155"/>
                </a:solidFill>
                <a:latin typeface="Calibri"/>
                <a:ea typeface="Calibri"/>
              </a:rPr>
              <a:t>Combining distinct galaxy populations reduces cosmic variance by exploiting differences in their biasing properties.</a:t>
            </a:r>
            <a:endParaRPr b="0" lang="en-ZA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Shape 15"/>
          <p:cNvSpPr/>
          <p:nvPr/>
        </p:nvSpPr>
        <p:spPr>
          <a:xfrm>
            <a:off x="3108960" y="3867840"/>
            <a:ext cx="199440" cy="19944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Text 16"/>
          <p:cNvSpPr/>
          <p:nvPr/>
        </p:nvSpPr>
        <p:spPr>
          <a:xfrm>
            <a:off x="3401640" y="3794760"/>
            <a:ext cx="557604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300" spc="-1" strike="noStrike">
                <a:solidFill>
                  <a:srgbClr val="0a1128"/>
                </a:solidFill>
                <a:latin typeface="Calibri"/>
                <a:ea typeface="Calibri"/>
              </a:rPr>
              <a:t>Beyond Two Tracers</a:t>
            </a:r>
            <a:endParaRPr b="0" lang="en-ZA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Text 17"/>
          <p:cNvSpPr/>
          <p:nvPr/>
        </p:nvSpPr>
        <p:spPr>
          <a:xfrm>
            <a:off x="3401640" y="4087440"/>
            <a:ext cx="557604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100" spc="-1" strike="noStrike">
                <a:solidFill>
                  <a:srgbClr val="334155"/>
                </a:solidFill>
                <a:latin typeface="Calibri"/>
                <a:ea typeface="Calibri"/>
              </a:rPr>
              <a:t>Three-tracer analysis has not been studied in detail, despite its potential to further suppress variance and reveal subtle effects.</a:t>
            </a:r>
            <a:endParaRPr b="0" lang="en-ZA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a11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0"/>
          <p:cNvSpPr/>
          <p:nvPr/>
        </p:nvSpPr>
        <p:spPr>
          <a:xfrm>
            <a:off x="0" y="0"/>
            <a:ext cx="9142200" cy="8211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Text 1"/>
          <p:cNvSpPr/>
          <p:nvPr/>
        </p:nvSpPr>
        <p:spPr>
          <a:xfrm>
            <a:off x="365760" y="137160"/>
            <a:ext cx="841068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Theoretical Framework</a:t>
            </a:r>
            <a:endParaRPr b="0" lang="en-ZA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" name="Text 2"/>
          <p:cNvSpPr/>
          <p:nvPr/>
        </p:nvSpPr>
        <p:spPr>
          <a:xfrm>
            <a:off x="365760" y="530280"/>
            <a:ext cx="841068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Power Spectra · Redshift-Space Distortions · Covariance Matrix</a:t>
            </a:r>
            <a:endParaRPr b="0" lang="en-ZA" sz="11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Shape 3"/>
          <p:cNvSpPr/>
          <p:nvPr/>
        </p:nvSpPr>
        <p:spPr>
          <a:xfrm>
            <a:off x="182880" y="914400"/>
            <a:ext cx="2832840" cy="3975840"/>
          </a:xfrm>
          <a:prstGeom prst="rect">
            <a:avLst/>
          </a:prstGeom>
          <a:solidFill>
            <a:srgbClr val="122044"/>
          </a:solidFill>
          <a:ln w="19050">
            <a:solidFill>
              <a:srgbClr val="1e3a6e"/>
            </a:solidFill>
            <a:round/>
          </a:ln>
          <a:effectLst>
            <a:outerShdw algn="bl" blurRad="101520" dir="8100000" dist="37674" kx="0" ky="0" rotWithShape="0" sx="100000" sy="100000">
              <a:srgbClr val="000000">
                <a:alpha val="4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Shape 4"/>
          <p:cNvSpPr/>
          <p:nvPr/>
        </p:nvSpPr>
        <p:spPr>
          <a:xfrm>
            <a:off x="182880" y="914400"/>
            <a:ext cx="2832840" cy="52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720" bIns="9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Text 5"/>
          <p:cNvSpPr/>
          <p:nvPr/>
        </p:nvSpPr>
        <p:spPr>
          <a:xfrm>
            <a:off x="292680" y="987480"/>
            <a:ext cx="261324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200" spc="-1" strike="noStrike">
                <a:solidFill>
                  <a:srgbClr val="00b4d8"/>
                </a:solidFill>
                <a:latin typeface="Cambria"/>
                <a:ea typeface="Cambria"/>
              </a:rPr>
              <a:t>Power Spectrum Data Vector</a:t>
            </a:r>
            <a:endParaRPr b="0" lang="en-ZA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" name="Shape 6"/>
          <p:cNvSpPr/>
          <p:nvPr/>
        </p:nvSpPr>
        <p:spPr>
          <a:xfrm>
            <a:off x="292680" y="1554480"/>
            <a:ext cx="52920" cy="2725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Text 7"/>
          <p:cNvSpPr/>
          <p:nvPr/>
        </p:nvSpPr>
        <p:spPr>
          <a:xfrm>
            <a:off x="411480" y="1536120"/>
            <a:ext cx="25128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P = (P₁₁, P₁₂, P₁₃, P₂₂, P₂₃, P₃₃)</a:t>
            </a:r>
            <a:endParaRPr b="0" lang="en-ZA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Shape 8"/>
          <p:cNvSpPr/>
          <p:nvPr/>
        </p:nvSpPr>
        <p:spPr>
          <a:xfrm>
            <a:off x="292680" y="2212920"/>
            <a:ext cx="52920" cy="2725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" name="Text 9"/>
          <p:cNvSpPr/>
          <p:nvPr/>
        </p:nvSpPr>
        <p:spPr>
          <a:xfrm>
            <a:off x="411480" y="2194560"/>
            <a:ext cx="25128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3 auto-spectra + 3 cross-spectra</a:t>
            </a:r>
            <a:endParaRPr b="0" lang="en-ZA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0" name="Shape 10"/>
          <p:cNvSpPr/>
          <p:nvPr/>
        </p:nvSpPr>
        <p:spPr>
          <a:xfrm>
            <a:off x="292680" y="2871360"/>
            <a:ext cx="52920" cy="2725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Text 11"/>
          <p:cNvSpPr/>
          <p:nvPr/>
        </p:nvSpPr>
        <p:spPr>
          <a:xfrm>
            <a:off x="411480" y="2853000"/>
            <a:ext cx="25128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Captures all tracer pair correlations</a:t>
            </a:r>
            <a:endParaRPr b="0" lang="en-ZA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Shape 12"/>
          <p:cNvSpPr/>
          <p:nvPr/>
        </p:nvSpPr>
        <p:spPr>
          <a:xfrm>
            <a:off x="292680" y="3529440"/>
            <a:ext cx="52920" cy="2725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Text 13"/>
          <p:cNvSpPr/>
          <p:nvPr/>
        </p:nvSpPr>
        <p:spPr>
          <a:xfrm>
            <a:off x="411480" y="3511440"/>
            <a:ext cx="25128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Encodes bias differences between populations</a:t>
            </a:r>
            <a:endParaRPr b="0" lang="en-ZA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Shape 14"/>
          <p:cNvSpPr/>
          <p:nvPr/>
        </p:nvSpPr>
        <p:spPr>
          <a:xfrm>
            <a:off x="3173040" y="914400"/>
            <a:ext cx="2832840" cy="3975840"/>
          </a:xfrm>
          <a:prstGeom prst="rect">
            <a:avLst/>
          </a:prstGeom>
          <a:solidFill>
            <a:srgbClr val="122044"/>
          </a:solidFill>
          <a:ln w="19050">
            <a:solidFill>
              <a:srgbClr val="1e3a6e"/>
            </a:solidFill>
            <a:round/>
          </a:ln>
          <a:effectLst>
            <a:outerShdw algn="bl" blurRad="101520" dir="8100000" dist="37674" kx="0" ky="0" rotWithShape="0" sx="100000" sy="100000">
              <a:srgbClr val="000000">
                <a:alpha val="4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5" name="Shape 15"/>
          <p:cNvSpPr/>
          <p:nvPr/>
        </p:nvSpPr>
        <p:spPr>
          <a:xfrm>
            <a:off x="3173040" y="914400"/>
            <a:ext cx="2832840" cy="52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720" bIns="9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Text 16"/>
          <p:cNvSpPr/>
          <p:nvPr/>
        </p:nvSpPr>
        <p:spPr>
          <a:xfrm>
            <a:off x="3282840" y="987480"/>
            <a:ext cx="261324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200" spc="-1" strike="noStrike">
                <a:solidFill>
                  <a:srgbClr val="00b4d8"/>
                </a:solidFill>
                <a:latin typeface="Cambria"/>
                <a:ea typeface="Cambria"/>
              </a:rPr>
              <a:t>Redshift-Space Distortions</a:t>
            </a:r>
            <a:endParaRPr b="0" lang="en-ZA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Shape 17"/>
          <p:cNvSpPr/>
          <p:nvPr/>
        </p:nvSpPr>
        <p:spPr>
          <a:xfrm>
            <a:off x="3282840" y="1554480"/>
            <a:ext cx="52920" cy="2725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Text 18"/>
          <p:cNvSpPr/>
          <p:nvPr/>
        </p:nvSpPr>
        <p:spPr>
          <a:xfrm>
            <a:off x="3401640" y="1536120"/>
            <a:ext cx="25128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δᵢ(z,k) = [bᵢ(z) + f(z)μ²] δ(z,k)</a:t>
            </a:r>
            <a:endParaRPr b="0" lang="en-ZA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Shape 19"/>
          <p:cNvSpPr/>
          <p:nvPr/>
        </p:nvSpPr>
        <p:spPr>
          <a:xfrm>
            <a:off x="3282840" y="2212920"/>
            <a:ext cx="52920" cy="2725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Text 20"/>
          <p:cNvSpPr/>
          <p:nvPr/>
        </p:nvSpPr>
        <p:spPr>
          <a:xfrm>
            <a:off x="3401640" y="2194560"/>
            <a:ext cx="25128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Kaiser effect amplifies line-of-sight clustering</a:t>
            </a:r>
            <a:endParaRPr b="0" lang="en-ZA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Shape 21"/>
          <p:cNvSpPr/>
          <p:nvPr/>
        </p:nvSpPr>
        <p:spPr>
          <a:xfrm>
            <a:off x="3282840" y="2871360"/>
            <a:ext cx="52920" cy="2725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" name="Text 22"/>
          <p:cNvSpPr/>
          <p:nvPr/>
        </p:nvSpPr>
        <p:spPr>
          <a:xfrm>
            <a:off x="3401640" y="2853000"/>
            <a:ext cx="25128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bᵢ = linear bias, f = growth rate</a:t>
            </a:r>
            <a:endParaRPr b="0" lang="en-ZA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" name="Shape 23"/>
          <p:cNvSpPr/>
          <p:nvPr/>
        </p:nvSpPr>
        <p:spPr>
          <a:xfrm>
            <a:off x="3282840" y="3529440"/>
            <a:ext cx="52920" cy="2725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" name="Text 24"/>
          <p:cNvSpPr/>
          <p:nvPr/>
        </p:nvSpPr>
        <p:spPr>
          <a:xfrm>
            <a:off x="3401640" y="3511440"/>
            <a:ext cx="25128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μ = cosine of angle to line of sight</a:t>
            </a:r>
            <a:endParaRPr b="0" lang="en-ZA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" name="Shape 25"/>
          <p:cNvSpPr/>
          <p:nvPr/>
        </p:nvSpPr>
        <p:spPr>
          <a:xfrm>
            <a:off x="6163200" y="914400"/>
            <a:ext cx="2832840" cy="3975840"/>
          </a:xfrm>
          <a:prstGeom prst="rect">
            <a:avLst/>
          </a:prstGeom>
          <a:solidFill>
            <a:srgbClr val="122044"/>
          </a:solidFill>
          <a:ln w="19050">
            <a:solidFill>
              <a:srgbClr val="1e3a6e"/>
            </a:solidFill>
            <a:round/>
          </a:ln>
          <a:effectLst>
            <a:outerShdw algn="bl" blurRad="101520" dir="8100000" dist="37674" kx="0" ky="0" rotWithShape="0" sx="100000" sy="100000">
              <a:srgbClr val="000000">
                <a:alpha val="4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" name="Shape 26"/>
          <p:cNvSpPr/>
          <p:nvPr/>
        </p:nvSpPr>
        <p:spPr>
          <a:xfrm>
            <a:off x="6163200" y="914400"/>
            <a:ext cx="2832840" cy="52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720" bIns="9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 27"/>
          <p:cNvSpPr/>
          <p:nvPr/>
        </p:nvSpPr>
        <p:spPr>
          <a:xfrm>
            <a:off x="6272640" y="987480"/>
            <a:ext cx="261324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200" spc="-1" strike="noStrike">
                <a:solidFill>
                  <a:srgbClr val="00b4d8"/>
                </a:solidFill>
                <a:latin typeface="Cambria"/>
                <a:ea typeface="Cambria"/>
              </a:rPr>
              <a:t>Fisher Information Matrix</a:t>
            </a:r>
            <a:endParaRPr b="0" lang="en-ZA" sz="1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Shape 28"/>
          <p:cNvSpPr/>
          <p:nvPr/>
        </p:nvSpPr>
        <p:spPr>
          <a:xfrm>
            <a:off x="6272640" y="1554480"/>
            <a:ext cx="52920" cy="2725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 29"/>
          <p:cNvSpPr/>
          <p:nvPr/>
        </p:nvSpPr>
        <p:spPr>
          <a:xfrm>
            <a:off x="6391800" y="1536120"/>
            <a:ext cx="25128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Fαβ = Σₖ ∂ₐP · Cov(P,P)⁻¹ · ∂βPᵀ</a:t>
            </a:r>
            <a:endParaRPr b="0" lang="en-ZA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Shape 30"/>
          <p:cNvSpPr/>
          <p:nvPr/>
        </p:nvSpPr>
        <p:spPr>
          <a:xfrm>
            <a:off x="6272640" y="2212920"/>
            <a:ext cx="52920" cy="2725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 31"/>
          <p:cNvSpPr/>
          <p:nvPr/>
        </p:nvSpPr>
        <p:spPr>
          <a:xfrm>
            <a:off x="6391800" y="2194560"/>
            <a:ext cx="25128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6×6 covariance matrix (vs 3×3 two-tracer)</a:t>
            </a:r>
            <a:endParaRPr b="0" lang="en-ZA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Shape 32"/>
          <p:cNvSpPr/>
          <p:nvPr/>
        </p:nvSpPr>
        <p:spPr>
          <a:xfrm>
            <a:off x="6272640" y="2871360"/>
            <a:ext cx="52920" cy="2725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 33"/>
          <p:cNvSpPr/>
          <p:nvPr/>
        </p:nvSpPr>
        <p:spPr>
          <a:xfrm>
            <a:off x="6391800" y="2853000"/>
            <a:ext cx="25128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Inverse gives parameter covariance</a:t>
            </a:r>
            <a:endParaRPr b="0" lang="en-ZA" sz="10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" name="Shape 34"/>
          <p:cNvSpPr/>
          <p:nvPr/>
        </p:nvSpPr>
        <p:spPr>
          <a:xfrm>
            <a:off x="6272640" y="3529440"/>
            <a:ext cx="52920" cy="2725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 35"/>
          <p:cNvSpPr/>
          <p:nvPr/>
        </p:nvSpPr>
        <p:spPr>
          <a:xfrm>
            <a:off x="6391800" y="3511440"/>
            <a:ext cx="251280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ffffff"/>
                </a:solidFill>
                <a:latin typeface="Calibri"/>
                <a:ea typeface="Calibri"/>
              </a:rPr>
              <a:t>Quantifies precision of parameter estimates</a:t>
            </a:r>
            <a:endParaRPr b="0" lang="en-ZA" sz="105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a11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0"/>
          <p:cNvSpPr/>
          <p:nvPr/>
        </p:nvSpPr>
        <p:spPr>
          <a:xfrm>
            <a:off x="0" y="0"/>
            <a:ext cx="9142200" cy="775440"/>
          </a:xfrm>
          <a:prstGeom prst="rect">
            <a:avLst/>
          </a:prstGeom>
          <a:solidFill>
            <a:srgbClr val="122044"/>
          </a:solidFill>
          <a:ln w="12700">
            <a:solidFill>
              <a:srgbClr val="1220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Shape 1"/>
          <p:cNvSpPr/>
          <p:nvPr/>
        </p:nvSpPr>
        <p:spPr>
          <a:xfrm>
            <a:off x="0" y="777240"/>
            <a:ext cx="9142200" cy="34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280" bIns="-828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Text 2"/>
          <p:cNvSpPr/>
          <p:nvPr/>
        </p:nvSpPr>
        <p:spPr>
          <a:xfrm>
            <a:off x="365760" y="109800"/>
            <a:ext cx="841068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Covariance Matrix Expansion</a:t>
            </a:r>
            <a:endParaRPr b="0" lang="en-ZA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hape 3"/>
          <p:cNvSpPr/>
          <p:nvPr/>
        </p:nvSpPr>
        <p:spPr>
          <a:xfrm>
            <a:off x="274320" y="960120"/>
            <a:ext cx="3884400" cy="3884400"/>
          </a:xfrm>
          <a:prstGeom prst="rect">
            <a:avLst/>
          </a:prstGeom>
          <a:solidFill>
            <a:srgbClr val="122044"/>
          </a:solidFill>
          <a:ln w="1905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" name="Text 4"/>
          <p:cNvSpPr/>
          <p:nvPr/>
        </p:nvSpPr>
        <p:spPr>
          <a:xfrm>
            <a:off x="274320" y="960120"/>
            <a:ext cx="3884400" cy="40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400" spc="-1" strike="noStrike">
                <a:solidFill>
                  <a:srgbClr val="90a4ae"/>
                </a:solidFill>
                <a:latin typeface="Cambria"/>
                <a:ea typeface="Cambria"/>
              </a:rPr>
              <a:t>Two-Tracer</a:t>
            </a:r>
            <a:endParaRPr b="0" lang="en-ZA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Text 5"/>
          <p:cNvSpPr/>
          <p:nvPr/>
        </p:nvSpPr>
        <p:spPr>
          <a:xfrm>
            <a:off x="274320" y="1325880"/>
            <a:ext cx="388440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100" spc="-1" strike="noStrike">
                <a:solidFill>
                  <a:srgbClr val="90a4ae"/>
                </a:solidFill>
                <a:latin typeface="Calibri"/>
                <a:ea typeface="Calibri"/>
              </a:rPr>
              <a:t>3 × 3 Covariance Matrix</a:t>
            </a:r>
            <a:endParaRPr b="0" lang="en-ZA" sz="11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" name="Text 6"/>
          <p:cNvSpPr/>
          <p:nvPr/>
        </p:nvSpPr>
        <p:spPr>
          <a:xfrm>
            <a:off x="411480" y="1691640"/>
            <a:ext cx="8668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900" spc="-1" strike="noStrike">
                <a:solidFill>
                  <a:srgbClr val="90a4ae"/>
                </a:solidFill>
                <a:latin typeface="Calibri"/>
                <a:ea typeface="Calibri"/>
              </a:rPr>
              <a:t>P₁₁</a:t>
            </a:r>
            <a:endParaRPr b="0" lang="en-ZA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Text 7"/>
          <p:cNvSpPr/>
          <p:nvPr/>
        </p:nvSpPr>
        <p:spPr>
          <a:xfrm>
            <a:off x="320040" y="1965960"/>
            <a:ext cx="501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900" spc="-1" strike="noStrike">
                <a:solidFill>
                  <a:srgbClr val="90a4ae"/>
                </a:solidFill>
                <a:latin typeface="Calibri"/>
                <a:ea typeface="Calibri"/>
              </a:rPr>
              <a:t>P₁₁</a:t>
            </a:r>
            <a:endParaRPr b="0" lang="en-ZA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4" name="Text 8"/>
          <p:cNvSpPr/>
          <p:nvPr/>
        </p:nvSpPr>
        <p:spPr>
          <a:xfrm>
            <a:off x="1417320" y="1691640"/>
            <a:ext cx="8668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900" spc="-1" strike="noStrike">
                <a:solidFill>
                  <a:srgbClr val="90a4ae"/>
                </a:solidFill>
                <a:latin typeface="Calibri"/>
                <a:ea typeface="Calibri"/>
              </a:rPr>
              <a:t>P₁₂</a:t>
            </a:r>
            <a:endParaRPr b="0" lang="en-ZA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Text 9"/>
          <p:cNvSpPr/>
          <p:nvPr/>
        </p:nvSpPr>
        <p:spPr>
          <a:xfrm>
            <a:off x="320040" y="2532960"/>
            <a:ext cx="501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900" spc="-1" strike="noStrike">
                <a:solidFill>
                  <a:srgbClr val="90a4ae"/>
                </a:solidFill>
                <a:latin typeface="Calibri"/>
                <a:ea typeface="Calibri"/>
              </a:rPr>
              <a:t>P₁₂</a:t>
            </a:r>
            <a:endParaRPr b="0" lang="en-ZA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Text 10"/>
          <p:cNvSpPr/>
          <p:nvPr/>
        </p:nvSpPr>
        <p:spPr>
          <a:xfrm>
            <a:off x="2423160" y="1691640"/>
            <a:ext cx="8668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900" spc="-1" strike="noStrike">
                <a:solidFill>
                  <a:srgbClr val="90a4ae"/>
                </a:solidFill>
                <a:latin typeface="Calibri"/>
                <a:ea typeface="Calibri"/>
              </a:rPr>
              <a:t>P₂₂</a:t>
            </a:r>
            <a:endParaRPr b="0" lang="en-ZA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Text 11"/>
          <p:cNvSpPr/>
          <p:nvPr/>
        </p:nvSpPr>
        <p:spPr>
          <a:xfrm>
            <a:off x="320040" y="3099960"/>
            <a:ext cx="501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900" spc="-1" strike="noStrike">
                <a:solidFill>
                  <a:srgbClr val="90a4ae"/>
                </a:solidFill>
                <a:latin typeface="Calibri"/>
                <a:ea typeface="Calibri"/>
              </a:rPr>
              <a:t>P₂₂</a:t>
            </a:r>
            <a:endParaRPr b="0" lang="en-ZA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Shape 12"/>
          <p:cNvSpPr/>
          <p:nvPr/>
        </p:nvSpPr>
        <p:spPr>
          <a:xfrm>
            <a:off x="411480" y="1965960"/>
            <a:ext cx="912600" cy="455400"/>
          </a:xfrm>
          <a:prstGeom prst="rect">
            <a:avLst/>
          </a:prstGeom>
          <a:solidFill>
            <a:srgbClr val="1e3a8a"/>
          </a:solidFill>
          <a:ln w="1016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Text 13"/>
          <p:cNvSpPr/>
          <p:nvPr/>
        </p:nvSpPr>
        <p:spPr>
          <a:xfrm>
            <a:off x="411480" y="1965960"/>
            <a:ext cx="9126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850" spc="-1" strike="noStrike">
                <a:solidFill>
                  <a:srgbClr val="ffffff"/>
                </a:solidFill>
                <a:latin typeface="Calibri"/>
                <a:ea typeface="Calibri"/>
              </a:rPr>
              <a:t>2P̃²₁₁</a:t>
            </a:r>
            <a:endParaRPr b="0" lang="en-ZA" sz="8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0" name="Shape 14"/>
          <p:cNvSpPr/>
          <p:nvPr/>
        </p:nvSpPr>
        <p:spPr>
          <a:xfrm>
            <a:off x="1417320" y="1965960"/>
            <a:ext cx="912600" cy="455400"/>
          </a:xfrm>
          <a:prstGeom prst="rect">
            <a:avLst/>
          </a:prstGeom>
          <a:solidFill>
            <a:srgbClr val="122044"/>
          </a:solidFill>
          <a:ln w="1016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Text 15"/>
          <p:cNvSpPr/>
          <p:nvPr/>
        </p:nvSpPr>
        <p:spPr>
          <a:xfrm>
            <a:off x="1417320" y="1965960"/>
            <a:ext cx="9126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850" spc="-1" strike="noStrike">
                <a:solidFill>
                  <a:srgbClr val="ffffff"/>
                </a:solidFill>
                <a:latin typeface="Calibri"/>
                <a:ea typeface="Calibri"/>
              </a:rPr>
              <a:t>2P̃₁₁P̃₁₂</a:t>
            </a:r>
            <a:endParaRPr b="0" lang="en-ZA" sz="8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Shape 16"/>
          <p:cNvSpPr/>
          <p:nvPr/>
        </p:nvSpPr>
        <p:spPr>
          <a:xfrm>
            <a:off x="2423160" y="1965960"/>
            <a:ext cx="912600" cy="455400"/>
          </a:xfrm>
          <a:prstGeom prst="rect">
            <a:avLst/>
          </a:prstGeom>
          <a:solidFill>
            <a:srgbClr val="122044"/>
          </a:solidFill>
          <a:ln w="1016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Text 17"/>
          <p:cNvSpPr/>
          <p:nvPr/>
        </p:nvSpPr>
        <p:spPr>
          <a:xfrm>
            <a:off x="2423160" y="1965960"/>
            <a:ext cx="9126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850" spc="-1" strike="noStrike">
                <a:solidFill>
                  <a:srgbClr val="ffffff"/>
                </a:solidFill>
                <a:latin typeface="Calibri"/>
                <a:ea typeface="Calibri"/>
              </a:rPr>
              <a:t>2P̃²₁₂</a:t>
            </a:r>
            <a:endParaRPr b="0" lang="en-ZA" sz="8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Shape 18"/>
          <p:cNvSpPr/>
          <p:nvPr/>
        </p:nvSpPr>
        <p:spPr>
          <a:xfrm>
            <a:off x="411480" y="2532960"/>
            <a:ext cx="912600" cy="455400"/>
          </a:xfrm>
          <a:prstGeom prst="rect">
            <a:avLst/>
          </a:prstGeom>
          <a:solidFill>
            <a:srgbClr val="122044"/>
          </a:solidFill>
          <a:ln w="1016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Text 19"/>
          <p:cNvSpPr/>
          <p:nvPr/>
        </p:nvSpPr>
        <p:spPr>
          <a:xfrm>
            <a:off x="411480" y="2532960"/>
            <a:ext cx="9126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850" spc="-1" strike="noStrike">
                <a:solidFill>
                  <a:srgbClr val="ffffff"/>
                </a:solidFill>
                <a:latin typeface="Calibri"/>
                <a:ea typeface="Calibri"/>
              </a:rPr>
              <a:t>2P̃₁₁P̃₁₂</a:t>
            </a:r>
            <a:endParaRPr b="0" lang="en-ZA" sz="8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" name="Shape 20"/>
          <p:cNvSpPr/>
          <p:nvPr/>
        </p:nvSpPr>
        <p:spPr>
          <a:xfrm>
            <a:off x="1417320" y="2532960"/>
            <a:ext cx="912600" cy="455400"/>
          </a:xfrm>
          <a:prstGeom prst="rect">
            <a:avLst/>
          </a:prstGeom>
          <a:solidFill>
            <a:srgbClr val="1e3a8a"/>
          </a:solidFill>
          <a:ln w="1016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" name="Text 21"/>
          <p:cNvSpPr/>
          <p:nvPr/>
        </p:nvSpPr>
        <p:spPr>
          <a:xfrm>
            <a:off x="1417320" y="2532960"/>
            <a:ext cx="9126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850" spc="-1" strike="noStrike">
                <a:solidFill>
                  <a:srgbClr val="ffffff"/>
                </a:solidFill>
                <a:latin typeface="Calibri"/>
                <a:ea typeface="Calibri"/>
              </a:rPr>
              <a:t>P̃²₁₂+P̃₁₁P̃₂₂</a:t>
            </a:r>
            <a:endParaRPr b="0" lang="en-ZA" sz="8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Shape 22"/>
          <p:cNvSpPr/>
          <p:nvPr/>
        </p:nvSpPr>
        <p:spPr>
          <a:xfrm>
            <a:off x="2423160" y="2532960"/>
            <a:ext cx="912600" cy="455400"/>
          </a:xfrm>
          <a:prstGeom prst="rect">
            <a:avLst/>
          </a:prstGeom>
          <a:solidFill>
            <a:srgbClr val="122044"/>
          </a:solidFill>
          <a:ln w="1016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Text 23"/>
          <p:cNvSpPr/>
          <p:nvPr/>
        </p:nvSpPr>
        <p:spPr>
          <a:xfrm>
            <a:off x="2423160" y="2532960"/>
            <a:ext cx="9126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850" spc="-1" strike="noStrike">
                <a:solidFill>
                  <a:srgbClr val="ffffff"/>
                </a:solidFill>
                <a:latin typeface="Calibri"/>
                <a:ea typeface="Calibri"/>
              </a:rPr>
              <a:t>2P̃₁₂P̃₂₂</a:t>
            </a:r>
            <a:endParaRPr b="0" lang="en-ZA" sz="8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Shape 24"/>
          <p:cNvSpPr/>
          <p:nvPr/>
        </p:nvSpPr>
        <p:spPr>
          <a:xfrm>
            <a:off x="411480" y="3099960"/>
            <a:ext cx="912600" cy="455400"/>
          </a:xfrm>
          <a:prstGeom prst="rect">
            <a:avLst/>
          </a:prstGeom>
          <a:solidFill>
            <a:srgbClr val="122044"/>
          </a:solidFill>
          <a:ln w="1016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Text 25"/>
          <p:cNvSpPr/>
          <p:nvPr/>
        </p:nvSpPr>
        <p:spPr>
          <a:xfrm>
            <a:off x="411480" y="3099960"/>
            <a:ext cx="9126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850" spc="-1" strike="noStrike">
                <a:solidFill>
                  <a:srgbClr val="ffffff"/>
                </a:solidFill>
                <a:latin typeface="Calibri"/>
                <a:ea typeface="Calibri"/>
              </a:rPr>
              <a:t>2P̃²₁₂</a:t>
            </a:r>
            <a:endParaRPr b="0" lang="en-ZA" sz="8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" name="Shape 26"/>
          <p:cNvSpPr/>
          <p:nvPr/>
        </p:nvSpPr>
        <p:spPr>
          <a:xfrm>
            <a:off x="1417320" y="3099960"/>
            <a:ext cx="912600" cy="455400"/>
          </a:xfrm>
          <a:prstGeom prst="rect">
            <a:avLst/>
          </a:prstGeom>
          <a:solidFill>
            <a:srgbClr val="122044"/>
          </a:solidFill>
          <a:ln w="1016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" name="Text 27"/>
          <p:cNvSpPr/>
          <p:nvPr/>
        </p:nvSpPr>
        <p:spPr>
          <a:xfrm>
            <a:off x="1417320" y="3099960"/>
            <a:ext cx="9126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850" spc="-1" strike="noStrike">
                <a:solidFill>
                  <a:srgbClr val="ffffff"/>
                </a:solidFill>
                <a:latin typeface="Calibri"/>
                <a:ea typeface="Calibri"/>
              </a:rPr>
              <a:t>2P̃₁₂P̃₂₂</a:t>
            </a:r>
            <a:endParaRPr b="0" lang="en-ZA" sz="8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" name="Shape 28"/>
          <p:cNvSpPr/>
          <p:nvPr/>
        </p:nvSpPr>
        <p:spPr>
          <a:xfrm>
            <a:off x="2423160" y="3099960"/>
            <a:ext cx="912600" cy="455400"/>
          </a:xfrm>
          <a:prstGeom prst="rect">
            <a:avLst/>
          </a:prstGeom>
          <a:solidFill>
            <a:srgbClr val="1e3a8a"/>
          </a:solidFill>
          <a:ln w="1016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" name="Text 29"/>
          <p:cNvSpPr/>
          <p:nvPr/>
        </p:nvSpPr>
        <p:spPr>
          <a:xfrm>
            <a:off x="2423160" y="3099960"/>
            <a:ext cx="91260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850" spc="-1" strike="noStrike">
                <a:solidFill>
                  <a:srgbClr val="ffffff"/>
                </a:solidFill>
                <a:latin typeface="Calibri"/>
                <a:ea typeface="Calibri"/>
              </a:rPr>
              <a:t>2P̃²₂₂</a:t>
            </a:r>
            <a:endParaRPr b="0" lang="en-ZA" sz="8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" name="Shape 30"/>
          <p:cNvSpPr/>
          <p:nvPr/>
        </p:nvSpPr>
        <p:spPr>
          <a:xfrm>
            <a:off x="4224600" y="2651760"/>
            <a:ext cx="318240" cy="108000"/>
          </a:xfrm>
          <a:prstGeom prst="rect">
            <a:avLst/>
          </a:prstGeom>
          <a:solidFill>
            <a:srgbClr val="ffd166"/>
          </a:solidFill>
          <a:ln w="12700">
            <a:solidFill>
              <a:srgbClr val="ffd1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Text 31"/>
          <p:cNvSpPr/>
          <p:nvPr/>
        </p:nvSpPr>
        <p:spPr>
          <a:xfrm>
            <a:off x="4160520" y="2487240"/>
            <a:ext cx="4554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2200" spc="-1" strike="noStrike">
                <a:solidFill>
                  <a:srgbClr val="ffd166"/>
                </a:solidFill>
                <a:latin typeface="Calibri"/>
              </a:rPr>
              <a:t>→</a:t>
            </a:r>
            <a:endParaRPr b="0" lang="en-ZA" sz="2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" name="Shape 32"/>
          <p:cNvSpPr/>
          <p:nvPr/>
        </p:nvSpPr>
        <p:spPr>
          <a:xfrm>
            <a:off x="4663440" y="960120"/>
            <a:ext cx="4250160" cy="3884400"/>
          </a:xfrm>
          <a:prstGeom prst="rect">
            <a:avLst/>
          </a:prstGeom>
          <a:solidFill>
            <a:srgbClr val="122044"/>
          </a:solidFill>
          <a:ln w="254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" name="Text 33"/>
          <p:cNvSpPr/>
          <p:nvPr/>
        </p:nvSpPr>
        <p:spPr>
          <a:xfrm>
            <a:off x="4663440" y="960120"/>
            <a:ext cx="4250160" cy="40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400" spc="-1" strike="noStrike">
                <a:solidFill>
                  <a:srgbClr val="00b4d8"/>
                </a:solidFill>
                <a:latin typeface="Cambria"/>
                <a:ea typeface="Cambria"/>
              </a:rPr>
              <a:t>Three-Tracer</a:t>
            </a:r>
            <a:endParaRPr b="0" lang="en-ZA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" name="Text 34"/>
          <p:cNvSpPr/>
          <p:nvPr/>
        </p:nvSpPr>
        <p:spPr>
          <a:xfrm>
            <a:off x="4663440" y="1325880"/>
            <a:ext cx="425016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6 × 6 Covariance Matrix</a:t>
            </a:r>
            <a:endParaRPr b="0" lang="en-ZA" sz="11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" name="Text 35"/>
          <p:cNvSpPr/>
          <p:nvPr/>
        </p:nvSpPr>
        <p:spPr>
          <a:xfrm>
            <a:off x="4773240" y="1719000"/>
            <a:ext cx="54684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750" spc="-1" strike="noStrike">
                <a:solidFill>
                  <a:srgbClr val="90a4ae"/>
                </a:solidFill>
                <a:latin typeface="Calibri"/>
              </a:rPr>
              <a:t>P₁₁</a:t>
            </a:r>
            <a:endParaRPr b="0" lang="en-ZA" sz="7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" name="Text 36"/>
          <p:cNvSpPr/>
          <p:nvPr/>
        </p:nvSpPr>
        <p:spPr>
          <a:xfrm>
            <a:off x="4663440" y="1947600"/>
            <a:ext cx="501120" cy="34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750" spc="-1" strike="noStrike">
                <a:solidFill>
                  <a:srgbClr val="90a4ae"/>
                </a:solidFill>
                <a:latin typeface="Calibri"/>
              </a:rPr>
              <a:t>P₁₁</a:t>
            </a:r>
            <a:endParaRPr b="0" lang="en-ZA" sz="7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" name="Text 37"/>
          <p:cNvSpPr/>
          <p:nvPr/>
        </p:nvSpPr>
        <p:spPr>
          <a:xfrm>
            <a:off x="5367600" y="1719000"/>
            <a:ext cx="54684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750" spc="-1" strike="noStrike">
                <a:solidFill>
                  <a:srgbClr val="90a4ae"/>
                </a:solidFill>
                <a:latin typeface="Calibri"/>
              </a:rPr>
              <a:t>P₁₂</a:t>
            </a:r>
            <a:endParaRPr b="0" lang="en-ZA" sz="7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" name="Text 38"/>
          <p:cNvSpPr/>
          <p:nvPr/>
        </p:nvSpPr>
        <p:spPr>
          <a:xfrm>
            <a:off x="4663440" y="2423160"/>
            <a:ext cx="501120" cy="34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750" spc="-1" strike="noStrike">
                <a:solidFill>
                  <a:srgbClr val="90a4ae"/>
                </a:solidFill>
                <a:latin typeface="Calibri"/>
              </a:rPr>
              <a:t>P₁₂</a:t>
            </a:r>
            <a:endParaRPr b="0" lang="en-ZA" sz="7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" name="Text 39"/>
          <p:cNvSpPr/>
          <p:nvPr/>
        </p:nvSpPr>
        <p:spPr>
          <a:xfrm>
            <a:off x="5961960" y="1719000"/>
            <a:ext cx="54684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750" spc="-1" strike="noStrike">
                <a:solidFill>
                  <a:srgbClr val="90a4ae"/>
                </a:solidFill>
                <a:latin typeface="Calibri"/>
              </a:rPr>
              <a:t>P₁₃</a:t>
            </a:r>
            <a:endParaRPr b="0" lang="en-ZA" sz="7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" name="Text 40"/>
          <p:cNvSpPr/>
          <p:nvPr/>
        </p:nvSpPr>
        <p:spPr>
          <a:xfrm>
            <a:off x="4663440" y="2898720"/>
            <a:ext cx="501120" cy="34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750" spc="-1" strike="noStrike">
                <a:solidFill>
                  <a:srgbClr val="90a4ae"/>
                </a:solidFill>
                <a:latin typeface="Calibri"/>
              </a:rPr>
              <a:t>P₁₃</a:t>
            </a:r>
            <a:endParaRPr b="0" lang="en-ZA" sz="7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" name="Text 41"/>
          <p:cNvSpPr/>
          <p:nvPr/>
        </p:nvSpPr>
        <p:spPr>
          <a:xfrm>
            <a:off x="6556320" y="1719000"/>
            <a:ext cx="54684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750" spc="-1" strike="noStrike">
                <a:solidFill>
                  <a:srgbClr val="90a4ae"/>
                </a:solidFill>
                <a:latin typeface="Calibri"/>
              </a:rPr>
              <a:t>P₂₂</a:t>
            </a:r>
            <a:endParaRPr b="0" lang="en-ZA" sz="7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" name="Text 42"/>
          <p:cNvSpPr/>
          <p:nvPr/>
        </p:nvSpPr>
        <p:spPr>
          <a:xfrm>
            <a:off x="4663440" y="3374280"/>
            <a:ext cx="501120" cy="34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750" spc="-1" strike="noStrike">
                <a:solidFill>
                  <a:srgbClr val="90a4ae"/>
                </a:solidFill>
                <a:latin typeface="Calibri"/>
              </a:rPr>
              <a:t>P₂₂</a:t>
            </a:r>
            <a:endParaRPr b="0" lang="en-ZA" sz="7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9" name="Text 43"/>
          <p:cNvSpPr/>
          <p:nvPr/>
        </p:nvSpPr>
        <p:spPr>
          <a:xfrm>
            <a:off x="7150680" y="1719000"/>
            <a:ext cx="54684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750" spc="-1" strike="noStrike">
                <a:solidFill>
                  <a:srgbClr val="90a4ae"/>
                </a:solidFill>
                <a:latin typeface="Calibri"/>
              </a:rPr>
              <a:t>P₂₃</a:t>
            </a:r>
            <a:endParaRPr b="0" lang="en-ZA" sz="7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0" name="Text 44"/>
          <p:cNvSpPr/>
          <p:nvPr/>
        </p:nvSpPr>
        <p:spPr>
          <a:xfrm>
            <a:off x="4663440" y="3849480"/>
            <a:ext cx="501120" cy="34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750" spc="-1" strike="noStrike">
                <a:solidFill>
                  <a:srgbClr val="90a4ae"/>
                </a:solidFill>
                <a:latin typeface="Calibri"/>
              </a:rPr>
              <a:t>P₂₃</a:t>
            </a:r>
            <a:endParaRPr b="0" lang="en-ZA" sz="7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1" name="Text 45"/>
          <p:cNvSpPr/>
          <p:nvPr/>
        </p:nvSpPr>
        <p:spPr>
          <a:xfrm>
            <a:off x="7745040" y="1719000"/>
            <a:ext cx="54684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750" spc="-1" strike="noStrike">
                <a:solidFill>
                  <a:srgbClr val="90a4ae"/>
                </a:solidFill>
                <a:latin typeface="Calibri"/>
              </a:rPr>
              <a:t>P₃₃</a:t>
            </a:r>
            <a:endParaRPr b="0" lang="en-ZA" sz="7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2" name="Text 46"/>
          <p:cNvSpPr/>
          <p:nvPr/>
        </p:nvSpPr>
        <p:spPr>
          <a:xfrm>
            <a:off x="4663440" y="4325040"/>
            <a:ext cx="501120" cy="34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750" spc="-1" strike="noStrike">
                <a:solidFill>
                  <a:srgbClr val="90a4ae"/>
                </a:solidFill>
                <a:latin typeface="Calibri"/>
              </a:rPr>
              <a:t>P₃₃</a:t>
            </a:r>
            <a:endParaRPr b="0" lang="en-ZA" sz="7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3" name="Shape 47"/>
          <p:cNvSpPr/>
          <p:nvPr/>
        </p:nvSpPr>
        <p:spPr>
          <a:xfrm>
            <a:off x="4773240" y="1947600"/>
            <a:ext cx="574200" cy="437040"/>
          </a:xfrm>
          <a:prstGeom prst="rect">
            <a:avLst/>
          </a:prstGeom>
          <a:solidFill>
            <a:srgbClr val="1565c0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4" name="Shape 48"/>
          <p:cNvSpPr/>
          <p:nvPr/>
        </p:nvSpPr>
        <p:spPr>
          <a:xfrm>
            <a:off x="5367600" y="194760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5" name="Shape 49"/>
          <p:cNvSpPr/>
          <p:nvPr/>
        </p:nvSpPr>
        <p:spPr>
          <a:xfrm>
            <a:off x="5961960" y="194760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6" name="Shape 50"/>
          <p:cNvSpPr/>
          <p:nvPr/>
        </p:nvSpPr>
        <p:spPr>
          <a:xfrm>
            <a:off x="6556320" y="194760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7" name="Shape 51"/>
          <p:cNvSpPr/>
          <p:nvPr/>
        </p:nvSpPr>
        <p:spPr>
          <a:xfrm>
            <a:off x="7150680" y="194760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8" name="Shape 52"/>
          <p:cNvSpPr/>
          <p:nvPr/>
        </p:nvSpPr>
        <p:spPr>
          <a:xfrm>
            <a:off x="7745040" y="194760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9" name="Shape 53"/>
          <p:cNvSpPr/>
          <p:nvPr/>
        </p:nvSpPr>
        <p:spPr>
          <a:xfrm>
            <a:off x="4773240" y="242316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0" name="Shape 54"/>
          <p:cNvSpPr/>
          <p:nvPr/>
        </p:nvSpPr>
        <p:spPr>
          <a:xfrm>
            <a:off x="5367600" y="2423160"/>
            <a:ext cx="574200" cy="437040"/>
          </a:xfrm>
          <a:prstGeom prst="rect">
            <a:avLst/>
          </a:prstGeom>
          <a:solidFill>
            <a:srgbClr val="1565c0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1" name="Shape 55"/>
          <p:cNvSpPr/>
          <p:nvPr/>
        </p:nvSpPr>
        <p:spPr>
          <a:xfrm>
            <a:off x="5961960" y="242316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2" name="Shape 56"/>
          <p:cNvSpPr/>
          <p:nvPr/>
        </p:nvSpPr>
        <p:spPr>
          <a:xfrm>
            <a:off x="6556320" y="242316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3" name="Shape 57"/>
          <p:cNvSpPr/>
          <p:nvPr/>
        </p:nvSpPr>
        <p:spPr>
          <a:xfrm>
            <a:off x="7150680" y="242316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4" name="Shape 58"/>
          <p:cNvSpPr/>
          <p:nvPr/>
        </p:nvSpPr>
        <p:spPr>
          <a:xfrm>
            <a:off x="7745040" y="242316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5" name="Shape 59"/>
          <p:cNvSpPr/>
          <p:nvPr/>
        </p:nvSpPr>
        <p:spPr>
          <a:xfrm>
            <a:off x="4773240" y="289872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6" name="Shape 60"/>
          <p:cNvSpPr/>
          <p:nvPr/>
        </p:nvSpPr>
        <p:spPr>
          <a:xfrm>
            <a:off x="5367600" y="289872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7" name="Shape 61"/>
          <p:cNvSpPr/>
          <p:nvPr/>
        </p:nvSpPr>
        <p:spPr>
          <a:xfrm>
            <a:off x="5961960" y="2898720"/>
            <a:ext cx="574200" cy="437040"/>
          </a:xfrm>
          <a:prstGeom prst="rect">
            <a:avLst/>
          </a:prstGeom>
          <a:solidFill>
            <a:srgbClr val="1565c0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8" name="Shape 62"/>
          <p:cNvSpPr/>
          <p:nvPr/>
        </p:nvSpPr>
        <p:spPr>
          <a:xfrm>
            <a:off x="6556320" y="289872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9" name="Shape 63"/>
          <p:cNvSpPr/>
          <p:nvPr/>
        </p:nvSpPr>
        <p:spPr>
          <a:xfrm>
            <a:off x="7150680" y="289872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0" name="Shape 64"/>
          <p:cNvSpPr/>
          <p:nvPr/>
        </p:nvSpPr>
        <p:spPr>
          <a:xfrm>
            <a:off x="7745040" y="289872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1" name="Shape 65"/>
          <p:cNvSpPr/>
          <p:nvPr/>
        </p:nvSpPr>
        <p:spPr>
          <a:xfrm>
            <a:off x="4773240" y="337428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2" name="Shape 66"/>
          <p:cNvSpPr/>
          <p:nvPr/>
        </p:nvSpPr>
        <p:spPr>
          <a:xfrm>
            <a:off x="5367600" y="337428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3" name="Shape 67"/>
          <p:cNvSpPr/>
          <p:nvPr/>
        </p:nvSpPr>
        <p:spPr>
          <a:xfrm>
            <a:off x="5961960" y="337428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4" name="Shape 68"/>
          <p:cNvSpPr/>
          <p:nvPr/>
        </p:nvSpPr>
        <p:spPr>
          <a:xfrm>
            <a:off x="6556320" y="3374280"/>
            <a:ext cx="574200" cy="437040"/>
          </a:xfrm>
          <a:prstGeom prst="rect">
            <a:avLst/>
          </a:prstGeom>
          <a:solidFill>
            <a:srgbClr val="1565c0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5" name="Shape 69"/>
          <p:cNvSpPr/>
          <p:nvPr/>
        </p:nvSpPr>
        <p:spPr>
          <a:xfrm>
            <a:off x="7150680" y="337428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6" name="Shape 70"/>
          <p:cNvSpPr/>
          <p:nvPr/>
        </p:nvSpPr>
        <p:spPr>
          <a:xfrm>
            <a:off x="7745040" y="337428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7" name="Shape 71"/>
          <p:cNvSpPr/>
          <p:nvPr/>
        </p:nvSpPr>
        <p:spPr>
          <a:xfrm>
            <a:off x="4773240" y="384948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8" name="Shape 72"/>
          <p:cNvSpPr/>
          <p:nvPr/>
        </p:nvSpPr>
        <p:spPr>
          <a:xfrm>
            <a:off x="5367600" y="384948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9" name="Shape 73"/>
          <p:cNvSpPr/>
          <p:nvPr/>
        </p:nvSpPr>
        <p:spPr>
          <a:xfrm>
            <a:off x="5961960" y="384948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0" name="Shape 74"/>
          <p:cNvSpPr/>
          <p:nvPr/>
        </p:nvSpPr>
        <p:spPr>
          <a:xfrm>
            <a:off x="6556320" y="384948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1" name="Shape 75"/>
          <p:cNvSpPr/>
          <p:nvPr/>
        </p:nvSpPr>
        <p:spPr>
          <a:xfrm>
            <a:off x="7150680" y="3849480"/>
            <a:ext cx="574200" cy="437040"/>
          </a:xfrm>
          <a:prstGeom prst="rect">
            <a:avLst/>
          </a:prstGeom>
          <a:solidFill>
            <a:srgbClr val="1565c0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2" name="Shape 76"/>
          <p:cNvSpPr/>
          <p:nvPr/>
        </p:nvSpPr>
        <p:spPr>
          <a:xfrm>
            <a:off x="7745040" y="384948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3" name="Shape 77"/>
          <p:cNvSpPr/>
          <p:nvPr/>
        </p:nvSpPr>
        <p:spPr>
          <a:xfrm>
            <a:off x="4773240" y="432504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4" name="Shape 78"/>
          <p:cNvSpPr/>
          <p:nvPr/>
        </p:nvSpPr>
        <p:spPr>
          <a:xfrm>
            <a:off x="5367600" y="432504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5" name="Shape 79"/>
          <p:cNvSpPr/>
          <p:nvPr/>
        </p:nvSpPr>
        <p:spPr>
          <a:xfrm>
            <a:off x="5961960" y="432504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6" name="Shape 80"/>
          <p:cNvSpPr/>
          <p:nvPr/>
        </p:nvSpPr>
        <p:spPr>
          <a:xfrm>
            <a:off x="6556320" y="432504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7" name="Shape 81"/>
          <p:cNvSpPr/>
          <p:nvPr/>
        </p:nvSpPr>
        <p:spPr>
          <a:xfrm>
            <a:off x="7150680" y="4325040"/>
            <a:ext cx="574200" cy="437040"/>
          </a:xfrm>
          <a:prstGeom prst="rect">
            <a:avLst/>
          </a:prstGeom>
          <a:solidFill>
            <a:srgbClr val="122044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8" name="Shape 82"/>
          <p:cNvSpPr/>
          <p:nvPr/>
        </p:nvSpPr>
        <p:spPr>
          <a:xfrm>
            <a:off x="7745040" y="4325040"/>
            <a:ext cx="574200" cy="437040"/>
          </a:xfrm>
          <a:prstGeom prst="rect">
            <a:avLst/>
          </a:prstGeom>
          <a:solidFill>
            <a:srgbClr val="1565c0"/>
          </a:solidFill>
          <a:ln w="762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9" name="Shape 83"/>
          <p:cNvSpPr/>
          <p:nvPr/>
        </p:nvSpPr>
        <p:spPr>
          <a:xfrm>
            <a:off x="4974480" y="2103120"/>
            <a:ext cx="162720" cy="16272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0" name="Shape 84"/>
          <p:cNvSpPr/>
          <p:nvPr/>
        </p:nvSpPr>
        <p:spPr>
          <a:xfrm>
            <a:off x="5568840" y="2578680"/>
            <a:ext cx="162720" cy="16272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1" name="Shape 85"/>
          <p:cNvSpPr/>
          <p:nvPr/>
        </p:nvSpPr>
        <p:spPr>
          <a:xfrm>
            <a:off x="6163200" y="3054240"/>
            <a:ext cx="162720" cy="16272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2" name="Shape 86"/>
          <p:cNvSpPr/>
          <p:nvPr/>
        </p:nvSpPr>
        <p:spPr>
          <a:xfrm>
            <a:off x="6757560" y="3529440"/>
            <a:ext cx="162720" cy="16272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3" name="Shape 87"/>
          <p:cNvSpPr/>
          <p:nvPr/>
        </p:nvSpPr>
        <p:spPr>
          <a:xfrm>
            <a:off x="7351920" y="4005000"/>
            <a:ext cx="162720" cy="16272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4" name="Shape 88"/>
          <p:cNvSpPr/>
          <p:nvPr/>
        </p:nvSpPr>
        <p:spPr>
          <a:xfrm>
            <a:off x="7946280" y="4480560"/>
            <a:ext cx="162720" cy="162720"/>
          </a:xfrm>
          <a:prstGeom prst="ellipse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" descr=""/>
          <p:cNvPicPr/>
          <p:nvPr/>
        </p:nvPicPr>
        <p:blipFill>
          <a:blip r:embed="rId1"/>
          <a:stretch/>
        </p:blipFill>
        <p:spPr>
          <a:xfrm>
            <a:off x="3240" y="2073960"/>
            <a:ext cx="9143640" cy="2733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6" name="Chart 1"/>
          <p:cNvGraphicFramePr/>
          <p:nvPr/>
        </p:nvGraphicFramePr>
        <p:xfrm>
          <a:off x="274680" y="869040"/>
          <a:ext cx="5301720" cy="3472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87" name="Shape 29"/>
          <p:cNvSpPr/>
          <p:nvPr/>
        </p:nvSpPr>
        <p:spPr>
          <a:xfrm>
            <a:off x="274320" y="4434840"/>
            <a:ext cx="8593560" cy="501120"/>
          </a:xfrm>
          <a:prstGeom prst="rect">
            <a:avLst/>
          </a:prstGeom>
          <a:solidFill>
            <a:srgbClr val="e0f7fa"/>
          </a:solidFill>
          <a:ln w="1905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"/>
          <p:cNvSpPr txBox="1"/>
          <p:nvPr/>
        </p:nvSpPr>
        <p:spPr>
          <a:xfrm>
            <a:off x="274320" y="4434840"/>
            <a:ext cx="8593560" cy="45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050" spc="-1" strike="noStrike">
                <a:solidFill>
                  <a:srgbClr val="0e4c6a"/>
                </a:solidFill>
                <a:latin typeface="Calibri"/>
                <a:ea typeface="Calibri"/>
              </a:rPr>
              <a:t>Key finding: </a:t>
            </a:r>
            <a:r>
              <a:rPr b="0" lang="en-US" sz="1050" spc="-1" strike="noStrike">
                <a:solidFill>
                  <a:srgbClr val="0e4c6a"/>
                </a:solidFill>
                <a:latin typeface="Calibri"/>
                <a:ea typeface="Calibri"/>
              </a:rPr>
              <a:t>SNR_full &gt; </a:t>
            </a:r>
            <a:r>
              <a:rPr b="0" lang="en-US" sz="1050" spc="-1" strike="noStrike">
                <a:solidFill>
                  <a:srgbClr val="0e4c6a"/>
                </a:solidFill>
                <a:latin typeface="Calibri"/>
                <a:ea typeface="Calibri"/>
              </a:rPr>
              <a:t>SNR_auto at </a:t>
            </a:r>
            <a:r>
              <a:rPr b="0" lang="en-US" sz="1050" spc="-1" strike="noStrike">
                <a:solidFill>
                  <a:srgbClr val="0e4c6a"/>
                </a:solidFill>
                <a:latin typeface="Calibri"/>
                <a:ea typeface="Calibri"/>
              </a:rPr>
              <a:t>ALL redshifts </a:t>
            </a:r>
            <a:r>
              <a:rPr b="0" lang="en-US" sz="1050" spc="-1" strike="noStrike">
                <a:solidFill>
                  <a:srgbClr val="0e4c6a"/>
                </a:solidFill>
                <a:latin typeface="Calibri"/>
                <a:ea typeface="Calibri"/>
              </a:rPr>
              <a:t>— cross-</a:t>
            </a:r>
            <a:r>
              <a:rPr b="0" lang="en-US" sz="1050" spc="-1" strike="noStrike">
                <a:solidFill>
                  <a:srgbClr val="0e4c6a"/>
                </a:solidFill>
                <a:latin typeface="Calibri"/>
                <a:ea typeface="Calibri"/>
              </a:rPr>
              <a:t>correlations </a:t>
            </a:r>
            <a:r>
              <a:rPr b="0" lang="en-US" sz="1050" spc="-1" strike="noStrike">
                <a:solidFill>
                  <a:srgbClr val="0e4c6a"/>
                </a:solidFill>
                <a:latin typeface="Calibri"/>
                <a:ea typeface="Calibri"/>
              </a:rPr>
              <a:t>add </a:t>
            </a:r>
            <a:r>
              <a:rPr b="0" lang="en-US" sz="1050" spc="-1" strike="noStrike">
                <a:solidFill>
                  <a:srgbClr val="0e4c6a"/>
                </a:solidFill>
                <a:latin typeface="Calibri"/>
                <a:ea typeface="Calibri"/>
              </a:rPr>
              <a:t>statistically </a:t>
            </a:r>
            <a:r>
              <a:rPr b="0" lang="en-US" sz="1050" spc="-1" strike="noStrike">
                <a:solidFill>
                  <a:srgbClr val="0e4c6a"/>
                </a:solidFill>
                <a:latin typeface="Calibri"/>
                <a:ea typeface="Calibri"/>
              </a:rPr>
              <a:t>independent </a:t>
            </a:r>
            <a:r>
              <a:rPr b="0" lang="en-US" sz="1050" spc="-1" strike="noStrike">
                <a:solidFill>
                  <a:srgbClr val="0e4c6a"/>
                </a:solidFill>
                <a:latin typeface="Calibri"/>
                <a:ea typeface="Calibri"/>
              </a:rPr>
              <a:t>information </a:t>
            </a:r>
            <a:r>
              <a:rPr b="0" lang="en-US" sz="1050" spc="-1" strike="noStrike">
                <a:solidFill>
                  <a:srgbClr val="0e4c6a"/>
                </a:solidFill>
                <a:latin typeface="Calibri"/>
                <a:ea typeface="Calibri"/>
              </a:rPr>
              <a:t>beyond each </a:t>
            </a:r>
            <a:r>
              <a:rPr b="0" lang="en-US" sz="1050" spc="-1" strike="noStrike">
                <a:solidFill>
                  <a:srgbClr val="0e4c6a"/>
                </a:solidFill>
                <a:latin typeface="Calibri"/>
                <a:ea typeface="Calibri"/>
              </a:rPr>
              <a:t>survey alone.</a:t>
            </a:r>
            <a:endParaRPr b="0" lang="en-ZA" sz="105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89" name="Table 1"/>
          <p:cNvGraphicFramePr/>
          <p:nvPr/>
        </p:nvGraphicFramePr>
        <p:xfrm>
          <a:off x="5761080" y="960480"/>
          <a:ext cx="2834280" cy="3198960"/>
        </p:xfrm>
        <a:graphic>
          <a:graphicData uri="http://schemas.openxmlformats.org/drawingml/2006/table">
            <a:tbl>
              <a:tblPr/>
              <a:tblGrid>
                <a:gridCol w="502920"/>
                <a:gridCol w="777240"/>
                <a:gridCol w="777240"/>
                <a:gridCol w="777240"/>
              </a:tblGrid>
              <a:tr h="53316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z</a:t>
                      </a:r>
                      <a:endParaRPr b="0" lang="en-ZA" sz="11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0a112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SNR </a:t>
                      </a:r>
                      <a:r>
                        <a:rPr b="1" lang="en-US" sz="11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Full</a:t>
                      </a:r>
                      <a:endParaRPr b="0" lang="en-ZA" sz="11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0a112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SNR Auto</a:t>
                      </a:r>
                      <a:endParaRPr b="0" lang="en-ZA" sz="11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0a112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SNR </a:t>
                      </a:r>
                      <a:r>
                        <a:rPr b="1" lang="en-US" sz="11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Cross</a:t>
                      </a:r>
                      <a:endParaRPr b="0" lang="en-ZA" sz="1100" spc="-1" strike="noStrike">
                        <a:solidFill>
                          <a:srgbClr val="ffffff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0a1128"/>
                    </a:solidFill>
                  </a:tcPr>
                </a:tc>
              </a:tr>
              <a:tr h="53316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0a1128"/>
                          </a:solidFill>
                          <a:latin typeface="Calibri"/>
                        </a:rPr>
                        <a:t>0.1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ebf5f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00" spc="-1" strike="noStrike">
                          <a:solidFill>
                            <a:srgbClr val="1565c0"/>
                          </a:solidFill>
                          <a:latin typeface="Calibri"/>
                        </a:rPr>
                        <a:t>25.5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ebf5f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334155"/>
                          </a:solidFill>
                          <a:latin typeface="Calibri"/>
                        </a:rPr>
                        <a:t>19.4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ebf5f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334155"/>
                          </a:solidFill>
                          <a:latin typeface="Calibri"/>
                        </a:rPr>
                        <a:t>16.6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ebf5fb"/>
                    </a:solidFill>
                  </a:tcPr>
                </a:tc>
              </a:tr>
              <a:tr h="53316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0a1128"/>
                          </a:solidFill>
                          <a:latin typeface="Calibri"/>
                        </a:rPr>
                        <a:t>0.2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00" spc="-1" strike="noStrike">
                          <a:solidFill>
                            <a:srgbClr val="1565c0"/>
                          </a:solidFill>
                          <a:latin typeface="Calibri"/>
                        </a:rPr>
                        <a:t>52.4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334155"/>
                          </a:solidFill>
                          <a:latin typeface="Calibri"/>
                        </a:rPr>
                        <a:t>40.0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334155"/>
                          </a:solidFill>
                          <a:latin typeface="Calibri"/>
                        </a:rPr>
                        <a:t>33.9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3316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0a1128"/>
                          </a:solidFill>
                          <a:latin typeface="Calibri"/>
                        </a:rPr>
                        <a:t>0.3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ebf5f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00" spc="-1" strike="noStrike">
                          <a:solidFill>
                            <a:srgbClr val="1565c0"/>
                          </a:solidFill>
                          <a:latin typeface="Calibri"/>
                        </a:rPr>
                        <a:t>75.5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ebf5f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334155"/>
                          </a:solidFill>
                          <a:latin typeface="Calibri"/>
                        </a:rPr>
                        <a:t>57.9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ebf5f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334155"/>
                          </a:solidFill>
                          <a:latin typeface="Calibri"/>
                        </a:rPr>
                        <a:t>48.4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ebf5fb"/>
                    </a:solidFill>
                  </a:tcPr>
                </a:tc>
              </a:tr>
              <a:tr h="53316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0a1128"/>
                          </a:solidFill>
                          <a:latin typeface="Calibri"/>
                        </a:rPr>
                        <a:t>0.4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00" spc="-1" strike="noStrike">
                          <a:solidFill>
                            <a:srgbClr val="1565c0"/>
                          </a:solidFill>
                          <a:latin typeface="Calibri"/>
                        </a:rPr>
                        <a:t>105.</a:t>
                      </a:r>
                      <a:r>
                        <a:rPr b="1" lang="en-US" sz="1100" spc="-1" strike="noStrike">
                          <a:solidFill>
                            <a:srgbClr val="1565c0"/>
                          </a:solidFill>
                          <a:latin typeface="Calibri"/>
                        </a:rPr>
                        <a:t>2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334155"/>
                          </a:solidFill>
                          <a:latin typeface="Calibri"/>
                        </a:rPr>
                        <a:t>80.9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334155"/>
                          </a:solidFill>
                          <a:latin typeface="Calibri"/>
                        </a:rPr>
                        <a:t>67.3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3316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0a1128"/>
                          </a:solidFill>
                          <a:latin typeface="Calibri"/>
                        </a:rPr>
                        <a:t>0.5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ebf5f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100" spc="-1" strike="noStrike">
                          <a:solidFill>
                            <a:srgbClr val="1565c0"/>
                          </a:solidFill>
                          <a:latin typeface="Calibri"/>
                        </a:rPr>
                        <a:t>109.7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ebf5f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334155"/>
                          </a:solidFill>
                          <a:latin typeface="Calibri"/>
                        </a:rPr>
                        <a:t>66.7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ebf5fb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100" spc="-1" strike="noStrike">
                          <a:solidFill>
                            <a:srgbClr val="334155"/>
                          </a:solidFill>
                          <a:latin typeface="Calibri"/>
                        </a:rPr>
                        <a:t>87.2</a:t>
                      </a:r>
                      <a:endParaRPr b="0" lang="en-ZA" sz="11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6480">
                      <a:solidFill>
                        <a:srgbClr val="cbd5e1"/>
                      </a:solidFill>
                      <a:prstDash val="solid"/>
                    </a:lnL>
                    <a:lnR w="6480">
                      <a:solidFill>
                        <a:srgbClr val="cbd5e1"/>
                      </a:solidFill>
                      <a:prstDash val="solid"/>
                    </a:lnR>
                    <a:lnT w="6480">
                      <a:solidFill>
                        <a:srgbClr val="cbd5e1"/>
                      </a:solidFill>
                      <a:prstDash val="solid"/>
                    </a:lnT>
                    <a:lnB w="6480">
                      <a:solidFill>
                        <a:srgbClr val="cbd5e1"/>
                      </a:solidFill>
                      <a:prstDash val="solid"/>
                    </a:lnB>
                    <a:solidFill>
                      <a:srgbClr val="ebf5fb"/>
                    </a:solidFill>
                  </a:tcPr>
                </a:tc>
              </a:tr>
            </a:tbl>
          </a:graphicData>
        </a:graphic>
      </p:graphicFrame>
      <p:sp>
        <p:nvSpPr>
          <p:cNvPr id="190" name="Shape 35"/>
          <p:cNvSpPr/>
          <p:nvPr/>
        </p:nvSpPr>
        <p:spPr>
          <a:xfrm>
            <a:off x="0" y="0"/>
            <a:ext cx="9142200" cy="775440"/>
          </a:xfrm>
          <a:prstGeom prst="rect">
            <a:avLst/>
          </a:prstGeom>
          <a:solidFill>
            <a:srgbClr val="0a1128"/>
          </a:solidFill>
          <a:ln w="12700">
            <a:solidFill>
              <a:srgbClr val="0a1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1" name=""/>
          <p:cNvSpPr txBox="1"/>
          <p:nvPr/>
        </p:nvSpPr>
        <p:spPr>
          <a:xfrm>
            <a:off x="0" y="33120"/>
            <a:ext cx="4582080" cy="50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Sig</a:t>
            </a: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nal</a:t>
            </a: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-to-</a:t>
            </a: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No</a:t>
            </a: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ise </a:t>
            </a: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Ra</a:t>
            </a: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tio </a:t>
            </a: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Re</a:t>
            </a: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sul</a:t>
            </a: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ts</a:t>
            </a:r>
            <a:endParaRPr b="0" lang="en-ZA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"/>
          <p:cNvSpPr txBox="1"/>
          <p:nvPr/>
        </p:nvSpPr>
        <p:spPr>
          <a:xfrm>
            <a:off x="0" y="494280"/>
            <a:ext cx="2917800" cy="2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desiBGS ⊗ 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HIgalaxySurv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ey ⊗ SKA1-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Band2</a:t>
            </a:r>
            <a:endParaRPr b="0" lang="en-ZA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8f4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0"/>
          <p:cNvSpPr/>
          <p:nvPr/>
        </p:nvSpPr>
        <p:spPr>
          <a:xfrm>
            <a:off x="0" y="0"/>
            <a:ext cx="9142200" cy="7754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4" name="Text 1"/>
          <p:cNvSpPr/>
          <p:nvPr/>
        </p:nvSpPr>
        <p:spPr>
          <a:xfrm>
            <a:off x="365760" y="109800"/>
            <a:ext cx="841068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Three-Tracer vs Two-Tracer</a:t>
            </a:r>
            <a:endParaRPr b="0" lang="en-ZA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Shape 2"/>
          <p:cNvSpPr/>
          <p:nvPr/>
        </p:nvSpPr>
        <p:spPr>
          <a:xfrm>
            <a:off x="274320" y="960120"/>
            <a:ext cx="4250160" cy="1735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633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Shape 3"/>
          <p:cNvSpPr/>
          <p:nvPr/>
        </p:nvSpPr>
        <p:spPr>
          <a:xfrm>
            <a:off x="274320" y="960120"/>
            <a:ext cx="52920" cy="17355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7" name="Text 4"/>
          <p:cNvSpPr/>
          <p:nvPr/>
        </p:nvSpPr>
        <p:spPr>
          <a:xfrm>
            <a:off x="384120" y="1051560"/>
            <a:ext cx="50112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2200" spc="-1" strike="noStrike">
                <a:solidFill>
                  <a:srgbClr val="1565c0"/>
                </a:solidFill>
                <a:latin typeface="Calibri"/>
              </a:rPr>
              <a:t>➊</a:t>
            </a:r>
            <a:endParaRPr b="0" lang="en-ZA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Text 5"/>
          <p:cNvSpPr/>
          <p:nvPr/>
        </p:nvSpPr>
        <p:spPr>
          <a:xfrm>
            <a:off x="411480" y="1527120"/>
            <a:ext cx="40215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300" spc="-1" strike="noStrike">
                <a:solidFill>
                  <a:srgbClr val="0a1128"/>
                </a:solidFill>
                <a:latin typeface="Cambria"/>
                <a:ea typeface="Cambria"/>
              </a:rPr>
              <a:t>Richer Covariance Structure</a:t>
            </a:r>
            <a:endParaRPr b="0" lang="en-ZA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Text 6"/>
          <p:cNvSpPr/>
          <p:nvPr/>
        </p:nvSpPr>
        <p:spPr>
          <a:xfrm>
            <a:off x="411480" y="1892880"/>
            <a:ext cx="4021560" cy="7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334155"/>
                </a:solidFill>
                <a:latin typeface="Calibri"/>
                <a:ea typeface="Calibri"/>
              </a:rPr>
              <a:t>Expands from 3×3 to 6×6, encoding all auto- and cross-power spectra among three tracer populations for a more information-rich statistical framework.</a:t>
            </a:r>
            <a:endParaRPr b="0" lang="en-ZA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Shape 7"/>
          <p:cNvSpPr/>
          <p:nvPr/>
        </p:nvSpPr>
        <p:spPr>
          <a:xfrm>
            <a:off x="4709160" y="960120"/>
            <a:ext cx="4250160" cy="1735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633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Shape 8"/>
          <p:cNvSpPr/>
          <p:nvPr/>
        </p:nvSpPr>
        <p:spPr>
          <a:xfrm>
            <a:off x="4709160" y="960120"/>
            <a:ext cx="52920" cy="17355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2" name="Text 9"/>
          <p:cNvSpPr/>
          <p:nvPr/>
        </p:nvSpPr>
        <p:spPr>
          <a:xfrm>
            <a:off x="4818960" y="1051560"/>
            <a:ext cx="50112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2200" spc="-1" strike="noStrike">
                <a:solidFill>
                  <a:srgbClr val="1565c0"/>
                </a:solidFill>
                <a:latin typeface="Calibri"/>
              </a:rPr>
              <a:t>➋</a:t>
            </a:r>
            <a:endParaRPr b="0" lang="en-ZA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Text 10"/>
          <p:cNvSpPr/>
          <p:nvPr/>
        </p:nvSpPr>
        <p:spPr>
          <a:xfrm>
            <a:off x="4846320" y="1527120"/>
            <a:ext cx="40215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300" spc="-1" strike="noStrike">
                <a:solidFill>
                  <a:srgbClr val="0a1128"/>
                </a:solidFill>
                <a:latin typeface="Cambria"/>
                <a:ea typeface="Cambria"/>
              </a:rPr>
              <a:t>Refined Bias Probing</a:t>
            </a:r>
            <a:endParaRPr b="0" lang="en-ZA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Text 11"/>
          <p:cNvSpPr/>
          <p:nvPr/>
        </p:nvSpPr>
        <p:spPr>
          <a:xfrm>
            <a:off x="4846320" y="1892880"/>
            <a:ext cx="4021560" cy="7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334155"/>
                </a:solidFill>
                <a:latin typeface="Calibri"/>
                <a:ea typeface="Calibri"/>
              </a:rPr>
              <a:t>Additional cross-correlations probe tracer-dependent bias parameters more accurately, improving modeling of the tracer-matter relationship.</a:t>
            </a:r>
            <a:endParaRPr b="0" lang="en-ZA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Shape 12"/>
          <p:cNvSpPr/>
          <p:nvPr/>
        </p:nvSpPr>
        <p:spPr>
          <a:xfrm>
            <a:off x="274320" y="2880360"/>
            <a:ext cx="4250160" cy="1735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633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Shape 13"/>
          <p:cNvSpPr/>
          <p:nvPr/>
        </p:nvSpPr>
        <p:spPr>
          <a:xfrm>
            <a:off x="274320" y="2880360"/>
            <a:ext cx="52920" cy="17355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7" name="Text 14"/>
          <p:cNvSpPr/>
          <p:nvPr/>
        </p:nvSpPr>
        <p:spPr>
          <a:xfrm>
            <a:off x="384120" y="2971800"/>
            <a:ext cx="50112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2200" spc="-1" strike="noStrike">
                <a:solidFill>
                  <a:srgbClr val="1565c0"/>
                </a:solidFill>
                <a:latin typeface="Calibri"/>
              </a:rPr>
              <a:t>➌</a:t>
            </a:r>
            <a:endParaRPr b="0" lang="en-ZA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Text 15"/>
          <p:cNvSpPr/>
          <p:nvPr/>
        </p:nvSpPr>
        <p:spPr>
          <a:xfrm>
            <a:off x="411480" y="3447360"/>
            <a:ext cx="40215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300" spc="-1" strike="noStrike">
                <a:solidFill>
                  <a:srgbClr val="0a1128"/>
                </a:solidFill>
                <a:latin typeface="Cambria"/>
                <a:ea typeface="Cambria"/>
              </a:rPr>
              <a:t>Enhanced Cosmic Variance Suppression</a:t>
            </a:r>
            <a:endParaRPr b="0" lang="en-ZA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Text 16"/>
          <p:cNvSpPr/>
          <p:nvPr/>
        </p:nvSpPr>
        <p:spPr>
          <a:xfrm>
            <a:off x="411480" y="3813120"/>
            <a:ext cx="4021560" cy="7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334155"/>
                </a:solidFill>
                <a:latin typeface="Calibri"/>
                <a:ea typeface="Calibri"/>
              </a:rPr>
              <a:t>Greater inter-tracer redundancy enables optimal combination of three independently biased tracers, efficiently disentangling noise from cosmological signal.</a:t>
            </a:r>
            <a:endParaRPr b="0" lang="en-ZA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Shape 17"/>
          <p:cNvSpPr/>
          <p:nvPr/>
        </p:nvSpPr>
        <p:spPr>
          <a:xfrm>
            <a:off x="4709160" y="2880360"/>
            <a:ext cx="4250160" cy="1735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633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Shape 18"/>
          <p:cNvSpPr/>
          <p:nvPr/>
        </p:nvSpPr>
        <p:spPr>
          <a:xfrm>
            <a:off x="4709160" y="2880360"/>
            <a:ext cx="52920" cy="17355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2" name="Text 19"/>
          <p:cNvSpPr/>
          <p:nvPr/>
        </p:nvSpPr>
        <p:spPr>
          <a:xfrm>
            <a:off x="4818960" y="2971800"/>
            <a:ext cx="50112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2200" spc="-1" strike="noStrike">
                <a:solidFill>
                  <a:srgbClr val="1565c0"/>
                </a:solidFill>
                <a:latin typeface="Calibri"/>
              </a:rPr>
              <a:t>➍</a:t>
            </a:r>
            <a:endParaRPr b="0" lang="en-ZA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Text 20"/>
          <p:cNvSpPr/>
          <p:nvPr/>
        </p:nvSpPr>
        <p:spPr>
          <a:xfrm>
            <a:off x="4846320" y="3447360"/>
            <a:ext cx="40215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300" spc="-1" strike="noStrike">
                <a:solidFill>
                  <a:srgbClr val="0a1128"/>
                </a:solidFill>
                <a:latin typeface="Cambria"/>
                <a:ea typeface="Cambria"/>
              </a:rPr>
              <a:t>Order-of-Magnitude Improvements</a:t>
            </a:r>
            <a:endParaRPr b="0" lang="en-ZA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Text 21"/>
          <p:cNvSpPr/>
          <p:nvPr/>
        </p:nvSpPr>
        <p:spPr>
          <a:xfrm>
            <a:off x="4846320" y="3813120"/>
            <a:ext cx="4021560" cy="72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1050" spc="-1" strike="noStrike">
                <a:solidFill>
                  <a:srgbClr val="334155"/>
                </a:solidFill>
                <a:latin typeface="Calibri"/>
                <a:ea typeface="Calibri"/>
              </a:rPr>
              <a:t>We expect significantly improved constraints on f (growth rate), b (bias), and σ₈ without requiring additional survey volume.</a:t>
            </a:r>
            <a:endParaRPr b="0" lang="en-ZA" sz="10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Shape 22"/>
          <p:cNvSpPr/>
          <p:nvPr/>
        </p:nvSpPr>
        <p:spPr>
          <a:xfrm>
            <a:off x="274320" y="4736520"/>
            <a:ext cx="8593560" cy="272520"/>
          </a:xfrm>
          <a:prstGeom prst="rect">
            <a:avLst/>
          </a:prstGeom>
          <a:solidFill>
            <a:srgbClr val="fff9c4"/>
          </a:solidFill>
          <a:ln w="19050">
            <a:solidFill>
              <a:srgbClr val="f9a825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Text 23"/>
          <p:cNvSpPr/>
          <p:nvPr/>
        </p:nvSpPr>
        <p:spPr>
          <a:xfrm>
            <a:off x="411480" y="4745880"/>
            <a:ext cx="831924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50" spc="-1" strike="noStrike">
                <a:solidFill>
                  <a:srgbClr val="5d4037"/>
                </a:solidFill>
                <a:latin typeface="Calibri"/>
                <a:ea typeface="Calibri"/>
              </a:rPr>
              <a:t>Notable: at z ≈ 0.45 cross-correlation SNR exceeds auto-correlation — demonstrating cross-spectra are immune to individual tracer noise.</a:t>
            </a:r>
            <a:endParaRPr b="0" lang="en-ZA" sz="95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a11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0"/>
          <p:cNvSpPr/>
          <p:nvPr/>
        </p:nvSpPr>
        <p:spPr>
          <a:xfrm>
            <a:off x="0" y="0"/>
            <a:ext cx="9142200" cy="775440"/>
          </a:xfrm>
          <a:prstGeom prst="rect">
            <a:avLst/>
          </a:prstGeom>
          <a:solidFill>
            <a:srgbClr val="122044"/>
          </a:solidFill>
          <a:ln w="12700">
            <a:solidFill>
              <a:srgbClr val="1220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8" name="Shape 1"/>
          <p:cNvSpPr/>
          <p:nvPr/>
        </p:nvSpPr>
        <p:spPr>
          <a:xfrm>
            <a:off x="0" y="777240"/>
            <a:ext cx="9142200" cy="34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280" bIns="-828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9" name="Text 2"/>
          <p:cNvSpPr/>
          <p:nvPr/>
        </p:nvSpPr>
        <p:spPr>
          <a:xfrm>
            <a:off x="365760" y="109800"/>
            <a:ext cx="841068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pc="-1" strike="noStrike">
                <a:solidFill>
                  <a:srgbClr val="ffffff"/>
                </a:solidFill>
                <a:latin typeface="Cambria"/>
                <a:ea typeface="Cambria"/>
              </a:rPr>
              <a:t>Application to Large-Scale Surveys</a:t>
            </a:r>
            <a:endParaRPr b="0" lang="en-ZA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0" name="Shape 3"/>
          <p:cNvSpPr/>
          <p:nvPr/>
        </p:nvSpPr>
        <p:spPr>
          <a:xfrm>
            <a:off x="182880" y="960120"/>
            <a:ext cx="2832840" cy="1781280"/>
          </a:xfrm>
          <a:prstGeom prst="rect">
            <a:avLst/>
          </a:prstGeom>
          <a:solidFill>
            <a:srgbClr val="122044"/>
          </a:solidFill>
          <a:ln w="1905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1" name="Shape 4"/>
          <p:cNvSpPr/>
          <p:nvPr/>
        </p:nvSpPr>
        <p:spPr>
          <a:xfrm>
            <a:off x="182880" y="960120"/>
            <a:ext cx="2832840" cy="43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2" name="Text 5"/>
          <p:cNvSpPr/>
          <p:nvPr/>
        </p:nvSpPr>
        <p:spPr>
          <a:xfrm>
            <a:off x="292680" y="1033200"/>
            <a:ext cx="261324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500" spc="-1" strike="noStrike">
                <a:solidFill>
                  <a:srgbClr val="ffffff"/>
                </a:solidFill>
                <a:latin typeface="Cambria"/>
                <a:ea typeface="Cambria"/>
              </a:rPr>
              <a:t>SKAO</a:t>
            </a:r>
            <a:endParaRPr b="0" lang="en-ZA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3" name="Shape 6"/>
          <p:cNvSpPr/>
          <p:nvPr/>
        </p:nvSpPr>
        <p:spPr>
          <a:xfrm>
            <a:off x="292680" y="1417320"/>
            <a:ext cx="2284200" cy="1994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4" name="Text 7"/>
          <p:cNvSpPr/>
          <p:nvPr/>
        </p:nvSpPr>
        <p:spPr>
          <a:xfrm>
            <a:off x="292680" y="1417320"/>
            <a:ext cx="228420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Calibri"/>
                <a:ea typeface="Calibri"/>
              </a:rPr>
              <a:t>Radio / 21cm HI</a:t>
            </a:r>
            <a:endParaRPr b="0" lang="en-ZA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5" name="Text 8"/>
          <p:cNvSpPr/>
          <p:nvPr/>
        </p:nvSpPr>
        <p:spPr>
          <a:xfrm>
            <a:off x="292680" y="1673280"/>
            <a:ext cx="261324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50" spc="-1" strike="noStrike">
                <a:solidFill>
                  <a:srgbClr val="90a4ae"/>
                </a:solidFill>
                <a:latin typeface="Calibri"/>
                <a:ea typeface="Calibri"/>
              </a:rPr>
              <a:t>Maps HI fluctuations across cosmic time; combined with galaxy &amp; radio continuum surveys enhances structure growth constraints.</a:t>
            </a:r>
            <a:endParaRPr b="0" lang="en-ZA" sz="9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6" name="Shape 9"/>
          <p:cNvSpPr/>
          <p:nvPr/>
        </p:nvSpPr>
        <p:spPr>
          <a:xfrm>
            <a:off x="3173040" y="960120"/>
            <a:ext cx="2832840" cy="1781280"/>
          </a:xfrm>
          <a:prstGeom prst="rect">
            <a:avLst/>
          </a:prstGeom>
          <a:solidFill>
            <a:srgbClr val="122044"/>
          </a:solidFill>
          <a:ln w="1905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7" name="Shape 10"/>
          <p:cNvSpPr/>
          <p:nvPr/>
        </p:nvSpPr>
        <p:spPr>
          <a:xfrm>
            <a:off x="3173040" y="960120"/>
            <a:ext cx="2832840" cy="43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8" name="Text 11"/>
          <p:cNvSpPr/>
          <p:nvPr/>
        </p:nvSpPr>
        <p:spPr>
          <a:xfrm>
            <a:off x="3282840" y="1033200"/>
            <a:ext cx="261324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500" spc="-1" strike="noStrike">
                <a:solidFill>
                  <a:srgbClr val="ffffff"/>
                </a:solidFill>
                <a:latin typeface="Cambria"/>
                <a:ea typeface="Cambria"/>
              </a:rPr>
              <a:t>DESI</a:t>
            </a:r>
            <a:endParaRPr b="0" lang="en-ZA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9" name="Shape 12"/>
          <p:cNvSpPr/>
          <p:nvPr/>
        </p:nvSpPr>
        <p:spPr>
          <a:xfrm>
            <a:off x="3282840" y="1417320"/>
            <a:ext cx="2284200" cy="1994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0" name="Text 13"/>
          <p:cNvSpPr/>
          <p:nvPr/>
        </p:nvSpPr>
        <p:spPr>
          <a:xfrm>
            <a:off x="3282840" y="1417320"/>
            <a:ext cx="228420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Calibri"/>
                <a:ea typeface="Calibri"/>
              </a:rPr>
              <a:t>Spectroscopic</a:t>
            </a:r>
            <a:endParaRPr b="0" lang="en-ZA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1" name="Text 14"/>
          <p:cNvSpPr/>
          <p:nvPr/>
        </p:nvSpPr>
        <p:spPr>
          <a:xfrm>
            <a:off x="3282840" y="1673280"/>
            <a:ext cx="261324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50" spc="-1" strike="noStrike">
                <a:solidFill>
                  <a:srgbClr val="90a4ae"/>
                </a:solidFill>
                <a:latin typeface="Calibri"/>
                <a:ea typeface="Calibri"/>
              </a:rPr>
              <a:t>Multiple biased tracers (LRGs, ELGs, quasars) enable tighter constraints on dark energy and the matter power spectrum.</a:t>
            </a:r>
            <a:endParaRPr b="0" lang="en-ZA" sz="9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2" name="Shape 15"/>
          <p:cNvSpPr/>
          <p:nvPr/>
        </p:nvSpPr>
        <p:spPr>
          <a:xfrm>
            <a:off x="6163200" y="960120"/>
            <a:ext cx="2832840" cy="1781280"/>
          </a:xfrm>
          <a:prstGeom prst="rect">
            <a:avLst/>
          </a:prstGeom>
          <a:solidFill>
            <a:srgbClr val="122044"/>
          </a:solidFill>
          <a:ln w="1905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3" name="Shape 16"/>
          <p:cNvSpPr/>
          <p:nvPr/>
        </p:nvSpPr>
        <p:spPr>
          <a:xfrm>
            <a:off x="6163200" y="960120"/>
            <a:ext cx="2832840" cy="43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4" name="Text 17"/>
          <p:cNvSpPr/>
          <p:nvPr/>
        </p:nvSpPr>
        <p:spPr>
          <a:xfrm>
            <a:off x="6272640" y="1033200"/>
            <a:ext cx="261324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500" spc="-1" strike="noStrike">
                <a:solidFill>
                  <a:srgbClr val="ffffff"/>
                </a:solidFill>
                <a:latin typeface="Cambria"/>
                <a:ea typeface="Cambria"/>
              </a:rPr>
              <a:t>Euclid</a:t>
            </a:r>
            <a:endParaRPr b="0" lang="en-ZA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5" name="Shape 18"/>
          <p:cNvSpPr/>
          <p:nvPr/>
        </p:nvSpPr>
        <p:spPr>
          <a:xfrm>
            <a:off x="6272640" y="1417320"/>
            <a:ext cx="2284200" cy="1994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6" name="Text 19"/>
          <p:cNvSpPr/>
          <p:nvPr/>
        </p:nvSpPr>
        <p:spPr>
          <a:xfrm>
            <a:off x="6272640" y="1417320"/>
            <a:ext cx="228420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Calibri"/>
                <a:ea typeface="Calibri"/>
              </a:rPr>
              <a:t>Weak Lensing + Clustering</a:t>
            </a:r>
            <a:endParaRPr b="0" lang="en-ZA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7" name="Text 20"/>
          <p:cNvSpPr/>
          <p:nvPr/>
        </p:nvSpPr>
        <p:spPr>
          <a:xfrm>
            <a:off x="6272640" y="1673280"/>
            <a:ext cx="261324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50" spc="-1" strike="noStrike">
                <a:solidFill>
                  <a:srgbClr val="90a4ae"/>
                </a:solidFill>
                <a:latin typeface="Calibri"/>
                <a:ea typeface="Calibri"/>
              </a:rPr>
              <a:t>Tests dark matter, dark energy, and alternative gravity models; multiple tracers enhance LSS probing.</a:t>
            </a:r>
            <a:endParaRPr b="0" lang="en-ZA" sz="9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8" name="Shape 21"/>
          <p:cNvSpPr/>
          <p:nvPr/>
        </p:nvSpPr>
        <p:spPr>
          <a:xfrm>
            <a:off x="182880" y="2880360"/>
            <a:ext cx="2832840" cy="1781280"/>
          </a:xfrm>
          <a:prstGeom prst="rect">
            <a:avLst/>
          </a:prstGeom>
          <a:solidFill>
            <a:srgbClr val="122044"/>
          </a:solidFill>
          <a:ln w="1905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9" name="Shape 22"/>
          <p:cNvSpPr/>
          <p:nvPr/>
        </p:nvSpPr>
        <p:spPr>
          <a:xfrm>
            <a:off x="182880" y="2880360"/>
            <a:ext cx="2832840" cy="43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0" name="Text 23"/>
          <p:cNvSpPr/>
          <p:nvPr/>
        </p:nvSpPr>
        <p:spPr>
          <a:xfrm>
            <a:off x="292680" y="2953440"/>
            <a:ext cx="261324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500" spc="-1" strike="noStrike">
                <a:solidFill>
                  <a:srgbClr val="ffffff"/>
                </a:solidFill>
                <a:latin typeface="Cambria"/>
                <a:ea typeface="Cambria"/>
              </a:rPr>
              <a:t>HIRAX</a:t>
            </a:r>
            <a:endParaRPr b="0" lang="en-ZA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1" name="Shape 24"/>
          <p:cNvSpPr/>
          <p:nvPr/>
        </p:nvSpPr>
        <p:spPr>
          <a:xfrm>
            <a:off x="292680" y="3337560"/>
            <a:ext cx="2284200" cy="1994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2" name="Text 25"/>
          <p:cNvSpPr/>
          <p:nvPr/>
        </p:nvSpPr>
        <p:spPr>
          <a:xfrm>
            <a:off x="292680" y="3337560"/>
            <a:ext cx="228420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Calibri"/>
                <a:ea typeface="Calibri"/>
              </a:rPr>
              <a:t>21cm / z=0.8–2.5</a:t>
            </a:r>
            <a:endParaRPr b="0" lang="en-ZA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3" name="Text 26"/>
          <p:cNvSpPr/>
          <p:nvPr/>
        </p:nvSpPr>
        <p:spPr>
          <a:xfrm>
            <a:off x="292680" y="3593520"/>
            <a:ext cx="261324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50" spc="-1" strike="noStrike">
                <a:solidFill>
                  <a:srgbClr val="90a4ae"/>
                </a:solidFill>
                <a:latin typeface="Calibri"/>
                <a:ea typeface="Calibri"/>
              </a:rPr>
              <a:t>BAO from large volumes; three-tracer analysis reduces cosmic variance and breaks parameter degeneracies.</a:t>
            </a:r>
            <a:endParaRPr b="0" lang="en-ZA" sz="9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4" name="Shape 27"/>
          <p:cNvSpPr/>
          <p:nvPr/>
        </p:nvSpPr>
        <p:spPr>
          <a:xfrm>
            <a:off x="3173040" y="2880360"/>
            <a:ext cx="2832840" cy="1781280"/>
          </a:xfrm>
          <a:prstGeom prst="rect">
            <a:avLst/>
          </a:prstGeom>
          <a:solidFill>
            <a:srgbClr val="122044"/>
          </a:solidFill>
          <a:ln w="1905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5" name="Shape 28"/>
          <p:cNvSpPr/>
          <p:nvPr/>
        </p:nvSpPr>
        <p:spPr>
          <a:xfrm>
            <a:off x="3173040" y="2880360"/>
            <a:ext cx="2832840" cy="43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6" name="Text 29"/>
          <p:cNvSpPr/>
          <p:nvPr/>
        </p:nvSpPr>
        <p:spPr>
          <a:xfrm>
            <a:off x="3282840" y="2953440"/>
            <a:ext cx="261324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500" spc="-1" strike="noStrike">
                <a:solidFill>
                  <a:srgbClr val="ffffff"/>
                </a:solidFill>
                <a:latin typeface="Cambria"/>
                <a:ea typeface="Cambria"/>
              </a:rPr>
              <a:t>Rubin / LSST</a:t>
            </a:r>
            <a:endParaRPr b="0" lang="en-ZA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7" name="Shape 30"/>
          <p:cNvSpPr/>
          <p:nvPr/>
        </p:nvSpPr>
        <p:spPr>
          <a:xfrm>
            <a:off x="3282840" y="3337560"/>
            <a:ext cx="2284200" cy="1994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8" name="Text 31"/>
          <p:cNvSpPr/>
          <p:nvPr/>
        </p:nvSpPr>
        <p:spPr>
          <a:xfrm>
            <a:off x="3282840" y="3337560"/>
            <a:ext cx="228420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Calibri"/>
                <a:ea typeface="Calibri"/>
              </a:rPr>
              <a:t>Deep Optical Imaging</a:t>
            </a:r>
            <a:endParaRPr b="0" lang="en-ZA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9" name="Text 32"/>
          <p:cNvSpPr/>
          <p:nvPr/>
        </p:nvSpPr>
        <p:spPr>
          <a:xfrm>
            <a:off x="3282840" y="3593520"/>
            <a:ext cx="261324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50" spc="-1" strike="noStrike">
                <a:solidFill>
                  <a:srgbClr val="90a4ae"/>
                </a:solidFill>
                <a:latin typeface="Calibri"/>
                <a:ea typeface="Calibri"/>
              </a:rPr>
              <a:t>Billions of galaxies combined with spectroscopic and 21cm data enables a powerful multi-tracer approach.</a:t>
            </a:r>
            <a:endParaRPr b="0" lang="en-ZA" sz="95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0" name="Shape 33"/>
          <p:cNvSpPr/>
          <p:nvPr/>
        </p:nvSpPr>
        <p:spPr>
          <a:xfrm>
            <a:off x="6163200" y="2880360"/>
            <a:ext cx="2832840" cy="1781280"/>
          </a:xfrm>
          <a:prstGeom prst="rect">
            <a:avLst/>
          </a:prstGeom>
          <a:solidFill>
            <a:srgbClr val="122044"/>
          </a:solidFill>
          <a:ln w="19050">
            <a:solidFill>
              <a:srgbClr val="1e3a6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1" name="Shape 34"/>
          <p:cNvSpPr/>
          <p:nvPr/>
        </p:nvSpPr>
        <p:spPr>
          <a:xfrm>
            <a:off x="6163200" y="2880360"/>
            <a:ext cx="2832840" cy="439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2" name="Text 35"/>
          <p:cNvSpPr/>
          <p:nvPr/>
        </p:nvSpPr>
        <p:spPr>
          <a:xfrm>
            <a:off x="6272640" y="2953440"/>
            <a:ext cx="261324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1500" spc="-1" strike="noStrike">
                <a:solidFill>
                  <a:srgbClr val="ffffff"/>
                </a:solidFill>
                <a:latin typeface="Cambria"/>
                <a:ea typeface="Cambria"/>
              </a:rPr>
              <a:t>SPHEREx</a:t>
            </a:r>
            <a:endParaRPr b="0" lang="en-ZA" sz="15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3" name="Shape 36"/>
          <p:cNvSpPr/>
          <p:nvPr/>
        </p:nvSpPr>
        <p:spPr>
          <a:xfrm>
            <a:off x="6272640" y="3337560"/>
            <a:ext cx="2284200" cy="1994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en-ZA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4" name="Text 37"/>
          <p:cNvSpPr/>
          <p:nvPr/>
        </p:nvSpPr>
        <p:spPr>
          <a:xfrm>
            <a:off x="6272640" y="3337560"/>
            <a:ext cx="2284200" cy="1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00" spc="-1" strike="noStrike">
                <a:solidFill>
                  <a:srgbClr val="ffffff"/>
                </a:solidFill>
                <a:latin typeface="Calibri"/>
                <a:ea typeface="Calibri"/>
              </a:rPr>
              <a:t>Near-IR Spectroscopy</a:t>
            </a:r>
            <a:endParaRPr b="0" lang="en-ZA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55" name="Text 38"/>
          <p:cNvSpPr/>
          <p:nvPr/>
        </p:nvSpPr>
        <p:spPr>
          <a:xfrm>
            <a:off x="6272640" y="3593520"/>
            <a:ext cx="2613240" cy="100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US" sz="950" spc="-1" strike="noStrike">
                <a:solidFill>
                  <a:srgbClr val="90a4ae"/>
                </a:solidFill>
                <a:latin typeface="Calibri"/>
                <a:ea typeface="Calibri"/>
              </a:rPr>
              <a:t>All-sky survey for inflationary physics; multiple galaxy populations improve primordial non-Gaussianity constraints.</a:t>
            </a:r>
            <a:endParaRPr b="0" lang="en-ZA" sz="95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Application>LibreOffice/24.2.7.2$Linux_X86_64 LibreOffice_project/420$Build-2</Application>
  <AppVersion>15.0000</AppVersion>
  <Words>0</Words>
  <Paragraphs>0</Paragraphs>
  <Company>PptxGenJS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2026-03-18T12:42:49Z</dcterms:created>
  <dc:creator>Simthembile Dlamini</dc:creator>
  <dc:description/>
  <dc:language>en-ZA</dc:language>
  <cp:lastModifiedBy/>
  <dcterms:modified xsi:type="dcterms:W3CDTF">2026-03-24T14:57:47Z</dcterms:modified>
  <cp:revision>6</cp:revision>
  <dc:subject>PptxGenJS Presentation</dc:subject>
  <dc:title>Three-Tracer Multi-Tracer Power Spectrum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8</vt:i4>
  </property>
  <property fmtid="{D5CDD505-2E9C-101B-9397-08002B2CF9AE}" pid="3" name="PresentationFormat">
    <vt:lpwstr>On-screen Show (16:9)</vt:lpwstr>
  </property>
  <property fmtid="{D5CDD505-2E9C-101B-9397-08002B2CF9AE}" pid="4" name="Slides">
    <vt:i4>8</vt:i4>
  </property>
</Properties>
</file>